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84" r:id="rId2"/>
    <p:sldId id="300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A6054-83E6-40D6-ACB1-654186C3A69D}">
          <p14:sldIdLst>
            <p14:sldId id="284"/>
            <p14:sldId id="300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3" autoAdjust="0"/>
    <p:restoredTop sz="81113" autoAdjust="0"/>
  </p:normalViewPr>
  <p:slideViewPr>
    <p:cSldViewPr snapToGrid="0">
      <p:cViewPr varScale="1">
        <p:scale>
          <a:sx n="69" d="100"/>
          <a:sy n="69" d="100"/>
        </p:scale>
        <p:origin x="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4EE4-500C-4297-8B7E-BAFCBEB28B5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19771-2DD1-49B9-AD4F-51190EC9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94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201F7-FE14-4227-BFBA-2FC7551F7A1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0AF02-BB36-476D-B51D-A6B323F6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0AF02-BB36-476D-B51D-A6B323F69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F6E3B4-A214-4E58-BEE4-1DE5815DCEED}" type="datetime4">
              <a:rPr lang="en-US" smtClean="0"/>
              <a:t>March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8774-032E-4E0D-A95D-1D9D2957C820}" type="datetime4">
              <a:rPr lang="en-US" smtClean="0"/>
              <a:t>March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EDC0-2E04-4D08-82BD-63727FC3DCC3}" type="datetime4">
              <a:rPr lang="en-US" smtClean="0"/>
              <a:t>March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184-510B-4890-82EF-698874E75DF9}" type="datetime4">
              <a:rPr lang="en-US" smtClean="0"/>
              <a:t>March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42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3A98-ECC5-4E94-9370-82233F316F45}" type="datetime4">
              <a:rPr lang="en-US" smtClean="0"/>
              <a:t>March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2152-EC67-464B-8C67-F2528BBE3B01}" type="datetime4">
              <a:rPr lang="en-US" smtClean="0"/>
              <a:t>March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5E3B-2905-4D56-9991-73CFCAD199FF}" type="datetime4">
              <a:rPr lang="en-US" smtClean="0"/>
              <a:t>March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8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2BE9-FB94-4AC7-B71C-3B343A371AD0}" type="datetime4">
              <a:rPr lang="en-US" smtClean="0"/>
              <a:t>March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6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456A-A42A-47A7-9565-CEC4733F87C7}" type="datetime4">
              <a:rPr lang="en-US" smtClean="0"/>
              <a:t>March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BAB406-A234-44FF-8E91-A3F2A3EF3DCC}"/>
              </a:ext>
            </a:extLst>
          </p:cNvPr>
          <p:cNvSpPr/>
          <p:nvPr userDrawn="1"/>
        </p:nvSpPr>
        <p:spPr>
          <a:xfrm>
            <a:off x="9636369" y="6618848"/>
            <a:ext cx="1136409" cy="1828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endParaRPr lang="en-US" sz="11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B540E-9168-4A67-8D0C-CDA34F024DB9}"/>
              </a:ext>
            </a:extLst>
          </p:cNvPr>
          <p:cNvSpPr/>
          <p:nvPr userDrawn="1"/>
        </p:nvSpPr>
        <p:spPr>
          <a:xfrm>
            <a:off x="1005839" y="6618848"/>
            <a:ext cx="8588326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r>
              <a:rPr lang="en-US" sz="1100" b="1" spc="100" baseline="0" dirty="0">
                <a:solidFill>
                  <a:schemeClr val="bg1"/>
                </a:solidFill>
                <a:latin typeface="Segoe Print" panose="02000600000000000000" pitchFamily="2" charset="0"/>
              </a:rPr>
              <a:t>Mukesh Kumar Rathi, Department of Computer Science, University of Karachi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9BCD9-D5C3-40FC-BE25-F0BDCDF59DB5}"/>
              </a:ext>
            </a:extLst>
          </p:cNvPr>
          <p:cNvSpPr/>
          <p:nvPr userDrawn="1"/>
        </p:nvSpPr>
        <p:spPr>
          <a:xfrm>
            <a:off x="10816089" y="6618848"/>
            <a:ext cx="560386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9218"/>
            <a:ext cx="10388601" cy="1046729"/>
          </a:xfrm>
        </p:spPr>
        <p:txBody>
          <a:bodyPr/>
          <a:lstStyle>
            <a:lvl1pPr algn="ctr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505596"/>
            <a:ext cx="10388601" cy="4940317"/>
          </a:xfrm>
        </p:spPr>
        <p:txBody>
          <a:bodyPr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4225" y="6606151"/>
            <a:ext cx="560386" cy="188592"/>
          </a:xfrm>
        </p:spPr>
        <p:txBody>
          <a:bodyPr lIns="0" tIns="0" rIns="0" bIns="0" anchor="ctr" anchorCtr="1"/>
          <a:lstStyle>
            <a:lvl1pPr algn="ctr">
              <a:defRPr sz="12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330CF0F-2992-4812-A2BD-C038BC9AA5D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B37B94-E3C2-4E89-B607-B52CCD4EDFC6}"/>
              </a:ext>
            </a:extLst>
          </p:cNvPr>
          <p:cNvCxnSpPr>
            <a:cxnSpLocks/>
          </p:cNvCxnSpPr>
          <p:nvPr userDrawn="1"/>
        </p:nvCxnSpPr>
        <p:spPr>
          <a:xfrm>
            <a:off x="965199" y="1240431"/>
            <a:ext cx="10388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BFC23E-5290-483E-A30D-57BCE011E5D6}"/>
              </a:ext>
            </a:extLst>
          </p:cNvPr>
          <p:cNvCxnSpPr>
            <a:cxnSpLocks/>
          </p:cNvCxnSpPr>
          <p:nvPr userDrawn="1"/>
        </p:nvCxnSpPr>
        <p:spPr>
          <a:xfrm>
            <a:off x="1001942" y="6558749"/>
            <a:ext cx="10388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1A8997-16F0-4426-8147-7679904B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44574" y="6589588"/>
            <a:ext cx="1107369" cy="205155"/>
          </a:xfrm>
        </p:spPr>
        <p:txBody>
          <a:bodyPr lIns="0" tIns="0" rIns="0" bIns="0" anchor="ctr" anchorCtr="1"/>
          <a:lstStyle>
            <a:lvl1pPr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3965-B268-408B-B15C-A16FE6EF618D}" type="datetime4">
              <a:rPr lang="en-US" smtClean="0"/>
              <a:t>March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D77D-FAC8-4700-A5AA-8F1C39EE1C2B}" type="datetime4">
              <a:rPr lang="en-US" smtClean="0"/>
              <a:t>March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7135-7DFC-4FFE-AC42-9574AF0A58E8}" type="datetime4">
              <a:rPr lang="en-US" smtClean="0"/>
              <a:t>March 14,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E2E3-9200-4637-A3AD-31600B5067D2}" type="datetime4">
              <a:rPr lang="en-US" smtClean="0"/>
              <a:t>March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460C-76F2-4CEF-BC7B-7B5832C2CCC1}" type="datetime4">
              <a:rPr lang="en-US" smtClean="0"/>
              <a:t>March 14,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F33-1393-43B2-BD43-D1C87BF2CA99}" type="datetime4">
              <a:rPr lang="en-US" smtClean="0"/>
              <a:t>March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DED-CA7D-4381-A556-62466C07BF48}" type="datetime4">
              <a:rPr lang="en-US" smtClean="0"/>
              <a:t>March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F3F3F3"/>
            </a:gs>
            <a:gs pos="75000">
              <a:schemeClr val="bg1">
                <a:tint val="98000"/>
                <a:hueMod val="94000"/>
                <a:satMod val="148000"/>
                <a:lumMod val="150000"/>
              </a:schemeClr>
            </a:gs>
            <a:gs pos="1782">
              <a:srgbClr val="D8D8D8"/>
            </a:gs>
            <a:gs pos="0">
              <a:srgbClr val="D7D7D7"/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FA39-91C1-441F-A425-34037C2472F9}" type="datetime4">
              <a:rPr lang="en-US" smtClean="0"/>
              <a:t>March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3/05/java-inheritance-typ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7953-6730-4444-9AE5-A37B0EBF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23700"/>
            <a:ext cx="9827896" cy="1689318"/>
          </a:xfrm>
        </p:spPr>
        <p:txBody>
          <a:bodyPr/>
          <a:lstStyle/>
          <a:p>
            <a:r>
              <a:rPr lang="en-US" dirty="0" err="1" smtClean="0"/>
              <a:t>Oop</a:t>
            </a:r>
            <a:r>
              <a:rPr lang="en-US" dirty="0" smtClean="0"/>
              <a:t> - Java inheritance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E7089-3677-43A1-8942-C304E618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77741"/>
            <a:ext cx="8791575" cy="1655762"/>
          </a:xfrm>
        </p:spPr>
        <p:txBody>
          <a:bodyPr/>
          <a:lstStyle/>
          <a:p>
            <a:r>
              <a:rPr lang="en-US" dirty="0" smtClean="0"/>
              <a:t>Lecture #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Hierarchical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  <p:pic>
        <p:nvPicPr>
          <p:cNvPr id="6146" name="Picture 2" descr="Hierarchical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30" y="1451616"/>
            <a:ext cx="8182138" cy="50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3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Hybrid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  <p:pic>
        <p:nvPicPr>
          <p:cNvPr id="7170" name="Picture 2" descr="Hybrid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440873"/>
            <a:ext cx="7445410" cy="49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94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Multiple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refers to the concept of one class extending more than one classes, which means a child class has more than one parent classes. For example class C extends both classes A and B. </a:t>
            </a:r>
            <a:r>
              <a:rPr lang="en-US" b="1" dirty="0">
                <a:solidFill>
                  <a:srgbClr val="FF0000"/>
                </a:solidFill>
              </a:rPr>
              <a:t>Java doesn’t support multiple </a:t>
            </a:r>
            <a:r>
              <a:rPr lang="en-US" b="1" dirty="0" smtClean="0">
                <a:solidFill>
                  <a:srgbClr val="FF0000"/>
                </a:solidFill>
              </a:rPr>
              <a:t>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  <p:pic>
        <p:nvPicPr>
          <p:cNvPr id="8194" name="Picture 2" descr="Multiple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699" y="2860151"/>
            <a:ext cx="5943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4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Inheritance Access Specifier in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derived class can inherit only those data members and methods of parent class, </a:t>
            </a:r>
            <a:r>
              <a:rPr lang="en-US" dirty="0" smtClean="0"/>
              <a:t>that are </a:t>
            </a:r>
            <a:r>
              <a:rPr lang="en-US" dirty="0"/>
              <a:t>declared as </a:t>
            </a:r>
            <a:r>
              <a:rPr lang="en-US" b="1" dirty="0">
                <a:solidFill>
                  <a:srgbClr val="00B0F0"/>
                </a:solidFill>
              </a:rPr>
              <a:t>public</a:t>
            </a:r>
            <a:r>
              <a:rPr lang="en-US" dirty="0">
                <a:solidFill>
                  <a:srgbClr val="00B0F0"/>
                </a:solidFill>
              </a:rPr>
              <a:t> or </a:t>
            </a:r>
            <a:r>
              <a:rPr lang="en-US" b="1" dirty="0">
                <a:solidFill>
                  <a:srgbClr val="00B0F0"/>
                </a:solidFill>
              </a:rPr>
              <a:t>protected</a:t>
            </a:r>
            <a:r>
              <a:rPr lang="en-US" dirty="0" smtClean="0"/>
              <a:t>.</a:t>
            </a:r>
          </a:p>
          <a:p>
            <a:r>
              <a:rPr lang="en-US" dirty="0"/>
              <a:t>If the members or methods of super class are declared as </a:t>
            </a:r>
            <a:r>
              <a:rPr lang="en-US" b="1" dirty="0">
                <a:solidFill>
                  <a:srgbClr val="00B0F0"/>
                </a:solidFill>
              </a:rPr>
              <a:t>private</a:t>
            </a:r>
            <a:r>
              <a:rPr lang="en-US" dirty="0"/>
              <a:t> then the </a:t>
            </a:r>
            <a:r>
              <a:rPr lang="en-US" b="1" dirty="0"/>
              <a:t>derived class cannot access them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private members can be accessed only in its own class. Such private members can only be accessed using public or protected getter and setter methods of super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7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constructor in inheritance in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Constructor </a:t>
            </a:r>
            <a:r>
              <a:rPr lang="en-US" dirty="0" smtClean="0"/>
              <a:t>of </a:t>
            </a:r>
            <a:r>
              <a:rPr lang="en-US" dirty="0"/>
              <a:t>sub class is invoked when we create the object of subclass, it by default invokes the default constructor of super class. Hence, in inheritance the objects are constructed top-down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----Important----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0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in 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superclass constructor can be called explicitly using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super</a:t>
            </a:r>
            <a:r>
              <a:rPr lang="en-US" dirty="0" smtClean="0"/>
              <a:t> keyword, </a:t>
            </a:r>
            <a:r>
              <a:rPr lang="en-US" dirty="0"/>
              <a:t>but it </a:t>
            </a:r>
            <a:r>
              <a:rPr lang="en-US" b="1" u="sng" dirty="0">
                <a:solidFill>
                  <a:srgbClr val="FF0000"/>
                </a:solidFill>
              </a:rPr>
              <a:t>should be first statement in a </a:t>
            </a:r>
            <a:r>
              <a:rPr lang="en-US" b="1" u="sng" dirty="0" smtClean="0">
                <a:solidFill>
                  <a:srgbClr val="FF0000"/>
                </a:solidFill>
              </a:rPr>
              <a:t>constructor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super keyword refers to the superclass, </a:t>
            </a:r>
            <a:r>
              <a:rPr lang="en-US" b="1" i="1" u="sng" dirty="0"/>
              <a:t>immediately above </a:t>
            </a:r>
            <a:r>
              <a:rPr lang="en-US" dirty="0"/>
              <a:t>of the calling class in the </a:t>
            </a:r>
            <a:r>
              <a:rPr lang="en-US" dirty="0" smtClean="0"/>
              <a:t>hierarchy.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 of multiple super keywords to access an ancestor class other than the direct parent is not permitted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solidFill>
                  <a:srgbClr val="009900"/>
                </a:solidFill>
              </a:rPr>
              <a:t>Example Reference in the class…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9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Inheritance and Method </a:t>
            </a:r>
            <a:r>
              <a:rPr lang="en-US" b="1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declare the same method in child class, which is already present in the parent class then this is called </a:t>
            </a:r>
            <a:r>
              <a:rPr lang="en-US" b="1" u="sng" dirty="0" smtClean="0">
                <a:solidFill>
                  <a:srgbClr val="00B0F0"/>
                </a:solidFill>
              </a:rPr>
              <a:t>method overloading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such case, when we call the method from child class object, the child class version of the method is called</a:t>
            </a:r>
            <a:r>
              <a:rPr lang="en-US"/>
              <a:t>. 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However </a:t>
            </a:r>
            <a:r>
              <a:rPr lang="en-US" dirty="0"/>
              <a:t>we can call the parent class method using super keyword then it calls the parent class method as shown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3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use of super </a:t>
            </a:r>
            <a:r>
              <a:rPr lang="en-US" b="1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access the data members of parent class when both parent and child class have member with same </a:t>
            </a:r>
            <a:r>
              <a:rPr lang="en-US" dirty="0" smtClean="0"/>
              <a:t>name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explicitly call the no-</a:t>
            </a:r>
            <a:r>
              <a:rPr lang="en-US" dirty="0" err="1"/>
              <a:t>arg</a:t>
            </a:r>
            <a:r>
              <a:rPr lang="en-US" dirty="0"/>
              <a:t> and parameterized constructor of parent </a:t>
            </a:r>
            <a:r>
              <a:rPr lang="en-US" dirty="0" smtClean="0"/>
              <a:t>class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access the method of parent class when child class has overridden that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79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of super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Examples in the class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What if the child class is not overriding any method: No need of </a:t>
            </a:r>
            <a:r>
              <a:rPr lang="en-US" b="1" dirty="0" smtClean="0"/>
              <a:t>super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Inheritance Concept</a:t>
            </a:r>
          </a:p>
          <a:p>
            <a:r>
              <a:rPr lang="en-US" b="1" dirty="0" smtClean="0"/>
              <a:t>Inheritance advantages</a:t>
            </a:r>
          </a:p>
          <a:p>
            <a:r>
              <a:rPr lang="en-US" b="1" dirty="0" smtClean="0"/>
              <a:t>Inheritance Terminology and Keywords</a:t>
            </a:r>
          </a:p>
          <a:p>
            <a:r>
              <a:rPr lang="en-US" b="1" dirty="0" smtClean="0"/>
              <a:t>Is-a relationship, </a:t>
            </a:r>
            <a:r>
              <a:rPr lang="en-US" b="1" dirty="0" err="1"/>
              <a:t>i</a:t>
            </a:r>
            <a:r>
              <a:rPr lang="en-US" b="1" dirty="0" err="1" smtClean="0"/>
              <a:t>nstanceOf</a:t>
            </a:r>
            <a:r>
              <a:rPr lang="en-US" b="1" dirty="0" smtClean="0"/>
              <a:t> keyword</a:t>
            </a:r>
          </a:p>
          <a:p>
            <a:r>
              <a:rPr lang="en-US" b="1" dirty="0" smtClean="0"/>
              <a:t>Inheritance types in Java</a:t>
            </a:r>
          </a:p>
          <a:p>
            <a:r>
              <a:rPr lang="en-US" b="1" dirty="0" smtClean="0"/>
              <a:t>Inheritance and Access Specifiers</a:t>
            </a:r>
          </a:p>
          <a:p>
            <a:r>
              <a:rPr lang="en-US" b="1" dirty="0" smtClean="0"/>
              <a:t>Constructors and Inheritance</a:t>
            </a:r>
          </a:p>
          <a:p>
            <a:r>
              <a:rPr lang="en-US" b="1" dirty="0" smtClean="0"/>
              <a:t>Inheritance </a:t>
            </a:r>
            <a:r>
              <a:rPr lang="en-US" b="1" dirty="0"/>
              <a:t>and Method Overriding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Inheritance in Java</a:t>
            </a:r>
            <a:r>
              <a:rPr lang="en-US" dirty="0"/>
              <a:t> is a mechanism in which one object acquires all the properties and behaviors of a parent object. 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purpose of </a:t>
            </a:r>
            <a:r>
              <a:rPr lang="en-US" b="1" dirty="0" smtClean="0"/>
              <a:t>inheritance</a:t>
            </a:r>
            <a:r>
              <a:rPr lang="en-US" dirty="0" smtClean="0"/>
              <a:t>, </a:t>
            </a:r>
            <a:r>
              <a:rPr lang="en-US" dirty="0"/>
              <a:t>is to </a:t>
            </a:r>
            <a:r>
              <a:rPr lang="en-US" b="1" u="sng" dirty="0">
                <a:solidFill>
                  <a:srgbClr val="00B0F0"/>
                </a:solidFill>
              </a:rPr>
              <a:t>provide the reusability of code </a:t>
            </a:r>
            <a:r>
              <a:rPr lang="en-US" dirty="0"/>
              <a:t>so that a class has to write only the unique features and rest of the common properties and functionalities can be inherited from the another class.</a:t>
            </a:r>
          </a:p>
          <a:p>
            <a:r>
              <a:rPr lang="en-US" dirty="0"/>
              <a:t>A class can only inherit the fields and methods of another class, if it extends the class. </a:t>
            </a:r>
            <a:endParaRPr lang="en-US" dirty="0" smtClean="0"/>
          </a:p>
          <a:p>
            <a:pPr marL="0" indent="0">
              <a:buNone/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r>
              <a:rPr lang="en-US" altLang="en-US" sz="1800" dirty="0"/>
              <a:t> </a:t>
            </a:r>
          </a:p>
          <a:p>
            <a:pPr marL="0" indent="0">
              <a:buNone/>
            </a:pPr>
            <a:r>
              <a:rPr lang="en-US" b="1" i="1" u="sng" dirty="0" smtClean="0"/>
              <a:t>Inheritance Concept Terminologies:</a:t>
            </a:r>
          </a:p>
          <a:p>
            <a:r>
              <a:rPr lang="en-US" b="1" dirty="0">
                <a:solidFill>
                  <a:srgbClr val="00B0F0"/>
                </a:solidFill>
              </a:rPr>
              <a:t>Child </a:t>
            </a:r>
            <a:r>
              <a:rPr lang="en-US" b="1" dirty="0" smtClean="0">
                <a:solidFill>
                  <a:srgbClr val="00B0F0"/>
                </a:solidFill>
              </a:rPr>
              <a:t>Class – Sub Class – </a:t>
            </a:r>
            <a:r>
              <a:rPr lang="en-US" b="1" dirty="0" err="1" smtClean="0">
                <a:solidFill>
                  <a:srgbClr val="00B0F0"/>
                </a:solidFill>
              </a:rPr>
              <a:t>Drived</a:t>
            </a:r>
            <a:r>
              <a:rPr lang="en-US" b="1" dirty="0" smtClean="0">
                <a:solidFill>
                  <a:srgbClr val="00B0F0"/>
                </a:solidFill>
              </a:rPr>
              <a:t> Class</a:t>
            </a:r>
            <a:r>
              <a:rPr lang="en-US" b="1" dirty="0" smtClean="0"/>
              <a:t>:</a:t>
            </a:r>
            <a:r>
              <a:rPr lang="en-US" dirty="0"/>
              <a:t> The class that extends the features of another </a:t>
            </a:r>
            <a:r>
              <a:rPr lang="en-US" dirty="0" smtClean="0"/>
              <a:t>class. In </a:t>
            </a:r>
            <a:r>
              <a:rPr lang="en-US" dirty="0"/>
              <a:t>the above code, class A is the child class.</a:t>
            </a:r>
          </a:p>
          <a:p>
            <a:r>
              <a:rPr lang="en-US" b="1" dirty="0">
                <a:solidFill>
                  <a:srgbClr val="00B0F0"/>
                </a:solidFill>
              </a:rPr>
              <a:t>Parent </a:t>
            </a:r>
            <a:r>
              <a:rPr lang="en-US" b="1" dirty="0" smtClean="0">
                <a:solidFill>
                  <a:srgbClr val="00B0F0"/>
                </a:solidFill>
              </a:rPr>
              <a:t>Class – Super Class – Base Class</a:t>
            </a:r>
            <a:r>
              <a:rPr lang="en-US" b="1" dirty="0" smtClean="0"/>
              <a:t>:</a:t>
            </a:r>
            <a:r>
              <a:rPr lang="en-US" dirty="0"/>
              <a:t> The class that shares the fields and methods with the child </a:t>
            </a:r>
            <a:r>
              <a:rPr lang="en-US" dirty="0" smtClean="0"/>
              <a:t>class. </a:t>
            </a:r>
            <a:r>
              <a:rPr lang="en-US" dirty="0"/>
              <a:t>In the above code, Class B is the parent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4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of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r>
              <a:rPr lang="en-US" dirty="0"/>
              <a:t> </a:t>
            </a:r>
            <a:r>
              <a:rPr lang="en-US" b="1" dirty="0">
                <a:solidFill>
                  <a:srgbClr val="00B0F0"/>
                </a:solidFill>
              </a:rPr>
              <a:t>removes redundancy</a:t>
            </a:r>
            <a:r>
              <a:rPr lang="en-US" dirty="0"/>
              <a:t> from the code. A class can reuse the fields and methods of parent class. No need to rewrite the same redundant code again.</a:t>
            </a:r>
          </a:p>
          <a:p>
            <a:r>
              <a:rPr lang="en-US" dirty="0"/>
              <a:t>Inheritance allows us to reuse of code, it </a:t>
            </a:r>
            <a:r>
              <a:rPr lang="en-US" b="1" dirty="0">
                <a:solidFill>
                  <a:srgbClr val="00B0F0"/>
                </a:solidFill>
              </a:rPr>
              <a:t>improves reusability</a:t>
            </a:r>
            <a:r>
              <a:rPr lang="en-US" dirty="0"/>
              <a:t> in your java application.</a:t>
            </a:r>
          </a:p>
          <a:p>
            <a:r>
              <a:rPr lang="en-US" b="1" dirty="0">
                <a:solidFill>
                  <a:srgbClr val="00B0F0"/>
                </a:solidFill>
              </a:rPr>
              <a:t>Reduces code size</a:t>
            </a:r>
            <a:r>
              <a:rPr lang="en-US" b="1" dirty="0"/>
              <a:t>: </a:t>
            </a:r>
            <a:r>
              <a:rPr lang="en-US" dirty="0"/>
              <a:t>By removing redundant code, it reduces the number of lines of the code.</a:t>
            </a:r>
          </a:p>
          <a:p>
            <a:r>
              <a:rPr lang="en-US" b="1" dirty="0">
                <a:solidFill>
                  <a:srgbClr val="00B0F0"/>
                </a:solidFill>
              </a:rPr>
              <a:t>Improves logical structure</a:t>
            </a:r>
            <a:r>
              <a:rPr lang="en-US" b="1" dirty="0"/>
              <a:t>:</a:t>
            </a:r>
            <a:r>
              <a:rPr lang="en-US" dirty="0"/>
              <a:t> Improves the logical structure of the code that allows programmer to visualize the relationship between different classes.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Class Teacher{}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PhysicsTeacher</a:t>
            </a:r>
            <a:r>
              <a:rPr lang="en-US" alt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extends Teacher{}</a:t>
            </a:r>
          </a:p>
          <a:p>
            <a:r>
              <a:rPr lang="en-US" altLang="en-US" dirty="0" smtClean="0">
                <a:solidFill>
                  <a:srgbClr val="222426"/>
                </a:solidFill>
                <a:latin typeface="Roboto"/>
              </a:rPr>
              <a:t>A 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child class has</a:t>
            </a:r>
            <a:r>
              <a:rPr lang="en-US" altLang="en-US" b="1" dirty="0">
                <a:solidFill>
                  <a:srgbClr val="222426"/>
                </a:solidFill>
                <a:latin typeface="Roboto"/>
              </a:rPr>
              <a:t> IS-A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 relationship with the parent class.</a:t>
            </a:r>
            <a:endParaRPr lang="en-US" altLang="en-US" dirty="0" smtClean="0">
              <a:solidFill>
                <a:srgbClr val="222426"/>
              </a:solidFill>
              <a:latin typeface="Roboto"/>
            </a:endParaRPr>
          </a:p>
          <a:p>
            <a:r>
              <a:rPr lang="en-US" altLang="en-US" dirty="0" smtClean="0">
                <a:solidFill>
                  <a:srgbClr val="222426"/>
                </a:solidFill>
                <a:latin typeface="Roboto"/>
              </a:rPr>
              <a:t>Based 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on the above example we can say that </a:t>
            </a:r>
            <a:r>
              <a:rPr lang="en-US" altLang="en-US" sz="1600" dirty="0" err="1">
                <a:solidFill>
                  <a:srgbClr val="222426"/>
                </a:solidFill>
                <a:latin typeface="Consolas" panose="020B0609020204030204" pitchFamily="49" charset="0"/>
              </a:rPr>
              <a:t>PhysicsTeacher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 </a:t>
            </a:r>
            <a:r>
              <a:rPr lang="en-US" altLang="en-US" b="1" dirty="0">
                <a:solidFill>
                  <a:srgbClr val="222426"/>
                </a:solidFill>
                <a:latin typeface="Roboto"/>
              </a:rPr>
              <a:t>IS-A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 </a:t>
            </a:r>
            <a:r>
              <a:rPr lang="en-US" altLang="en-US" sz="1600" dirty="0">
                <a:solidFill>
                  <a:srgbClr val="222426"/>
                </a:solidFill>
                <a:latin typeface="Consolas" panose="020B0609020204030204" pitchFamily="49" charset="0"/>
              </a:rPr>
              <a:t>Teacher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. </a:t>
            </a:r>
            <a:endParaRPr lang="en-US" altLang="en-US" dirty="0" smtClean="0">
              <a:solidFill>
                <a:srgbClr val="222426"/>
              </a:solidFill>
              <a:latin typeface="Roboto"/>
            </a:endParaRPr>
          </a:p>
          <a:p>
            <a:r>
              <a:rPr lang="en-US" altLang="en-US" dirty="0" smtClean="0">
                <a:solidFill>
                  <a:srgbClr val="222426"/>
                </a:solidFill>
                <a:latin typeface="Roboto"/>
              </a:rPr>
              <a:t>This 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is why inheritance is known as </a:t>
            </a:r>
            <a:r>
              <a:rPr lang="en-US" altLang="en-US" b="1" dirty="0">
                <a:solidFill>
                  <a:srgbClr val="222426"/>
                </a:solidFill>
                <a:latin typeface="Roboto"/>
              </a:rPr>
              <a:t>IS-A relationship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 between child and parent class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r>
              <a:rPr lang="en-US" b="1" dirty="0"/>
              <a:t>Car</a:t>
            </a:r>
            <a:r>
              <a:rPr lang="en-US" dirty="0"/>
              <a:t> is a </a:t>
            </a:r>
            <a:r>
              <a:rPr lang="en-US" b="1" dirty="0"/>
              <a:t>Vehicle</a:t>
            </a:r>
            <a:endParaRPr lang="en-US" dirty="0"/>
          </a:p>
          <a:p>
            <a:r>
              <a:rPr lang="en-US" b="1" dirty="0"/>
              <a:t>Orange</a:t>
            </a:r>
            <a:r>
              <a:rPr lang="en-US" dirty="0"/>
              <a:t> is a </a:t>
            </a:r>
            <a:r>
              <a:rPr lang="en-US" b="1" dirty="0"/>
              <a:t>Fruit</a:t>
            </a:r>
            <a:endParaRPr lang="en-US" dirty="0"/>
          </a:p>
          <a:p>
            <a:r>
              <a:rPr lang="en-US" b="1" dirty="0"/>
              <a:t>Surgeon</a:t>
            </a:r>
            <a:r>
              <a:rPr lang="en-US" dirty="0"/>
              <a:t> is a </a:t>
            </a:r>
            <a:r>
              <a:rPr lang="en-US" b="1" dirty="0"/>
              <a:t>Doctor</a:t>
            </a:r>
            <a:endParaRPr lang="en-US" dirty="0"/>
          </a:p>
          <a:p>
            <a:r>
              <a:rPr lang="en-US" b="1" dirty="0"/>
              <a:t>Dog</a:t>
            </a:r>
            <a:r>
              <a:rPr lang="en-US" dirty="0"/>
              <a:t> is an </a:t>
            </a:r>
            <a:r>
              <a:rPr lang="en-US" b="1" dirty="0"/>
              <a:t>Animal</a:t>
            </a:r>
            <a:endParaRPr lang="en-US" dirty="0"/>
          </a:p>
          <a:p>
            <a:endParaRPr lang="en-US" altLang="en-US" sz="3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 Inheritance </a:t>
            </a:r>
            <a:r>
              <a:rPr lang="en-US" b="1" dirty="0" err="1">
                <a:solidFill>
                  <a:srgbClr val="00B0F0"/>
                </a:solidFill>
              </a:rPr>
              <a:t>instanceof</a:t>
            </a:r>
            <a:r>
              <a:rPr lang="en-US" b="1" dirty="0"/>
              <a:t> </a:t>
            </a:r>
            <a:r>
              <a:rPr lang="en-US" b="1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22426"/>
                </a:solidFill>
                <a:latin typeface="Roboto"/>
              </a:rPr>
              <a:t>The </a:t>
            </a:r>
            <a:r>
              <a:rPr lang="en-US" altLang="en-US" sz="1600" dirty="0" err="1">
                <a:solidFill>
                  <a:srgbClr val="22242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 keyword returns </a:t>
            </a:r>
            <a:r>
              <a:rPr lang="en-US" altLang="en-US" sz="1600" dirty="0">
                <a:solidFill>
                  <a:srgbClr val="222426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, if an object belongs to the class or its parent class.</a:t>
            </a:r>
            <a:endParaRPr lang="en-US" altLang="en-US" sz="12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Reference Example in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inheritance in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 </a:t>
            </a:r>
            <a:r>
              <a:rPr lang="en-US" b="1" dirty="0">
                <a:hlinkClick r:id="rId2"/>
              </a:rPr>
              <a:t>types</a:t>
            </a:r>
            <a:r>
              <a:rPr lang="en-US" dirty="0"/>
              <a:t> of inheritance in Java:</a:t>
            </a:r>
          </a:p>
          <a:p>
            <a:r>
              <a:rPr lang="en-US" dirty="0"/>
              <a:t>Single</a:t>
            </a:r>
          </a:p>
          <a:p>
            <a:r>
              <a:rPr lang="en-US" dirty="0"/>
              <a:t>Multilevel</a:t>
            </a:r>
          </a:p>
          <a:p>
            <a:r>
              <a:rPr lang="en-US" dirty="0"/>
              <a:t>Hierarchical</a:t>
            </a:r>
          </a:p>
          <a:p>
            <a:r>
              <a:rPr lang="en-US" dirty="0"/>
              <a:t>Hybrid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 No Multiple Inheritance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5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  <p:pic>
        <p:nvPicPr>
          <p:cNvPr id="4098" name="Picture 2" descr="Single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91" y="1690255"/>
            <a:ext cx="9346352" cy="451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69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Multilevel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March 14, 2023</a:t>
            </a:fld>
            <a:endParaRPr lang="en-US" dirty="0"/>
          </a:p>
        </p:txBody>
      </p:sp>
      <p:pic>
        <p:nvPicPr>
          <p:cNvPr id="5122" name="Picture 2" descr="Multilevel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78" y="1362612"/>
            <a:ext cx="8446042" cy="499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88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7">
      <a:dk1>
        <a:sysClr val="windowText" lastClr="000000"/>
      </a:dk1>
      <a:lt1>
        <a:sysClr val="window" lastClr="FFFFFF"/>
      </a:lt1>
      <a:dk2>
        <a:srgbClr val="255172"/>
      </a:dk2>
      <a:lt2>
        <a:srgbClr val="00376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004E89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bg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00206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" id="{DA6D3CBB-E0E7-44F2-8E18-475A989E3F40}" vid="{9C698674-4DEE-4436-848B-E66D0CEAAA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1322</TotalTime>
  <Words>862</Words>
  <Application>Microsoft Office PowerPoint</Application>
  <PresentationFormat>Widescreen</PresentationFormat>
  <Paragraphs>120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Roboto</vt:lpstr>
      <vt:lpstr>Segoe Print</vt:lpstr>
      <vt:lpstr>Trebuchet MS</vt:lpstr>
      <vt:lpstr>Tw Cen MT</vt:lpstr>
      <vt:lpstr>Circuit</vt:lpstr>
      <vt:lpstr>Oop - Java inheritance</vt:lpstr>
      <vt:lpstr>PowerPoint Presentation</vt:lpstr>
      <vt:lpstr>Inheritance concept</vt:lpstr>
      <vt:lpstr>Advantages of Inheritance</vt:lpstr>
      <vt:lpstr>Is-a relationship</vt:lpstr>
      <vt:lpstr>Java Inheritance instanceof keyword</vt:lpstr>
      <vt:lpstr>Types of inheritance in Java</vt:lpstr>
      <vt:lpstr>Single Inheritance</vt:lpstr>
      <vt:lpstr>Multilevel Inheritance</vt:lpstr>
      <vt:lpstr>Hierarchical Inheritance</vt:lpstr>
      <vt:lpstr>Hybrid Inheritance</vt:lpstr>
      <vt:lpstr>Multiple Inheritance</vt:lpstr>
      <vt:lpstr>Inheritance Access Specifier in Java</vt:lpstr>
      <vt:lpstr>constructor in inheritance in java</vt:lpstr>
      <vt:lpstr>constructor in inheritance in java</vt:lpstr>
      <vt:lpstr>Inheritance and Method Overriding</vt:lpstr>
      <vt:lpstr>The use of super keyword</vt:lpstr>
      <vt:lpstr>The use of super keyword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overview</dc:title>
  <dc:creator>Mukesh Rathi</dc:creator>
  <cp:lastModifiedBy>Mukesh Rathi</cp:lastModifiedBy>
  <cp:revision>106</cp:revision>
  <dcterms:created xsi:type="dcterms:W3CDTF">2023-01-24T07:09:11Z</dcterms:created>
  <dcterms:modified xsi:type="dcterms:W3CDTF">2023-03-14T11:39:23Z</dcterms:modified>
</cp:coreProperties>
</file>