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3"/>
  </p:notesMasterIdLst>
  <p:handoutMasterIdLst>
    <p:handoutMasterId r:id="rId24"/>
  </p:handoutMasterIdLst>
  <p:sldIdLst>
    <p:sldId id="284" r:id="rId2"/>
    <p:sldId id="285" r:id="rId3"/>
    <p:sldId id="286" r:id="rId4"/>
    <p:sldId id="297" r:id="rId5"/>
    <p:sldId id="287" r:id="rId6"/>
    <p:sldId id="298" r:id="rId7"/>
    <p:sldId id="288" r:id="rId8"/>
    <p:sldId id="301" r:id="rId9"/>
    <p:sldId id="289" r:id="rId10"/>
    <p:sldId id="290" r:id="rId11"/>
    <p:sldId id="299" r:id="rId12"/>
    <p:sldId id="291" r:id="rId13"/>
    <p:sldId id="292" r:id="rId14"/>
    <p:sldId id="293" r:id="rId15"/>
    <p:sldId id="296" r:id="rId16"/>
    <p:sldId id="294" r:id="rId17"/>
    <p:sldId id="295" r:id="rId18"/>
    <p:sldId id="300" r:id="rId19"/>
    <p:sldId id="302" r:id="rId20"/>
    <p:sldId id="303" r:id="rId21"/>
    <p:sldId id="30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66A6054-83E6-40D6-ACB1-654186C3A69D}">
          <p14:sldIdLst>
            <p14:sldId id="284"/>
            <p14:sldId id="285"/>
            <p14:sldId id="286"/>
            <p14:sldId id="297"/>
            <p14:sldId id="287"/>
            <p14:sldId id="298"/>
            <p14:sldId id="288"/>
            <p14:sldId id="301"/>
            <p14:sldId id="289"/>
            <p14:sldId id="290"/>
            <p14:sldId id="299"/>
            <p14:sldId id="291"/>
            <p14:sldId id="292"/>
            <p14:sldId id="293"/>
            <p14:sldId id="296"/>
            <p14:sldId id="294"/>
            <p14:sldId id="295"/>
            <p14:sldId id="300"/>
            <p14:sldId id="302"/>
            <p14:sldId id="303"/>
            <p14:sldId id="30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FFFEA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013" autoAdjust="0"/>
    <p:restoredTop sz="81113" autoAdjust="0"/>
  </p:normalViewPr>
  <p:slideViewPr>
    <p:cSldViewPr snapToGrid="0">
      <p:cViewPr varScale="1">
        <p:scale>
          <a:sx n="69" d="100"/>
          <a:sy n="69" d="100"/>
        </p:scale>
        <p:origin x="256"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BCB4EE4-500C-4297-8B7E-BAFCBEB28B5A}" type="datetimeFigureOut">
              <a:rPr lang="en-US" smtClean="0"/>
              <a:t>3/28/2023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E819771-2DD1-49B9-AD4F-51190EC9CA3B}" type="slidenum">
              <a:rPr lang="en-US" smtClean="0"/>
              <a:t>‹#›</a:t>
            </a:fld>
            <a:endParaRPr lang="en-US"/>
          </a:p>
        </p:txBody>
      </p:sp>
    </p:spTree>
    <p:extLst>
      <p:ext uri="{BB962C8B-B14F-4D97-AF65-F5344CB8AC3E}">
        <p14:creationId xmlns:p14="http://schemas.microsoft.com/office/powerpoint/2010/main" val="42034945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3201F7-FE14-4227-BFBA-2FC7551F7A10}" type="datetimeFigureOut">
              <a:rPr lang="en-US" smtClean="0"/>
              <a:t>3/28/2023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30AF02-BB36-476D-B51D-A6B323F693B0}" type="slidenum">
              <a:rPr lang="en-US" smtClean="0"/>
              <a:t>‹#›</a:t>
            </a:fld>
            <a:endParaRPr lang="en-US"/>
          </a:p>
        </p:txBody>
      </p:sp>
    </p:spTree>
    <p:extLst>
      <p:ext uri="{BB962C8B-B14F-4D97-AF65-F5344CB8AC3E}">
        <p14:creationId xmlns:p14="http://schemas.microsoft.com/office/powerpoint/2010/main" val="15369734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30AF02-BB36-476D-B51D-A6B323F693B0}" type="slidenum">
              <a:rPr lang="en-US" smtClean="0"/>
              <a:t>1</a:t>
            </a:fld>
            <a:endParaRPr lang="en-US"/>
          </a:p>
        </p:txBody>
      </p:sp>
    </p:spTree>
    <p:extLst>
      <p:ext uri="{BB962C8B-B14F-4D97-AF65-F5344CB8AC3E}">
        <p14:creationId xmlns:p14="http://schemas.microsoft.com/office/powerpoint/2010/main" val="41988010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F5F6E3B4-A214-4E58-BEE4-1DE5815DCEED}" type="datetime4">
              <a:rPr lang="en-US" smtClean="0"/>
              <a:t>March 28, 2023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2167062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0248774-032E-4E0D-A95D-1D9D2957C820}" type="datetime4">
              <a:rPr lang="en-US" smtClean="0"/>
              <a:t>March 28, 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2721900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0D7EDC0-2E04-4D08-82BD-63727FC3DCC3}" type="datetime4">
              <a:rPr lang="en-US" smtClean="0"/>
              <a:t>March 28, 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39303861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23EC184-510B-4890-82EF-698874E75DF9}" type="datetime4">
              <a:rPr lang="en-US" smtClean="0"/>
              <a:t>March 28, 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E0FBF-DAC6-4C39-8D3F-4B17C837AFA4}"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474299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BC63A98-ECC5-4E94-9370-82233F316F45}" type="datetime4">
              <a:rPr lang="en-US" smtClean="0"/>
              <a:t>March 28, 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3395448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AC942152-EC67-464B-8C67-F2528BBE3B01}" type="datetime4">
              <a:rPr lang="en-US" smtClean="0"/>
              <a:t>March 28, 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32043014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6EEA5E3B-2905-4D56-9991-73CFCAD199FF}" type="datetime4">
              <a:rPr lang="en-US" smtClean="0"/>
              <a:t>March 28, 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34961897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C12BE9-FB94-4AC7-B71C-3B343A371AD0}" type="datetime4">
              <a:rPr lang="en-US" smtClean="0"/>
              <a:t>March 28, 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16550363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FE456A-A42A-47A7-9565-CEC4733F87C7}" type="datetime4">
              <a:rPr lang="en-US" smtClean="0"/>
              <a:t>March 28, 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2785682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CBAB406-A234-44FF-8E91-A3F2A3EF3DCC}"/>
              </a:ext>
            </a:extLst>
          </p:cNvPr>
          <p:cNvSpPr/>
          <p:nvPr userDrawn="1"/>
        </p:nvSpPr>
        <p:spPr>
          <a:xfrm>
            <a:off x="9636369" y="6618848"/>
            <a:ext cx="1136409" cy="18287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b" anchorCtr="0"/>
          <a:lstStyle/>
          <a:p>
            <a:endParaRPr lang="en-US" sz="1100" dirty="0">
              <a:solidFill>
                <a:schemeClr val="bg1"/>
              </a:solidFill>
              <a:latin typeface="Segoe Print" panose="02000600000000000000" pitchFamily="2" charset="0"/>
            </a:endParaRPr>
          </a:p>
        </p:txBody>
      </p:sp>
      <p:sp>
        <p:nvSpPr>
          <p:cNvPr id="8" name="Rectangle 7">
            <a:extLst>
              <a:ext uri="{FF2B5EF4-FFF2-40B4-BE49-F238E27FC236}">
                <a16:creationId xmlns:a16="http://schemas.microsoft.com/office/drawing/2014/main" id="{937B540E-9168-4A67-8D0C-CDA34F024DB9}"/>
              </a:ext>
            </a:extLst>
          </p:cNvPr>
          <p:cNvSpPr/>
          <p:nvPr userDrawn="1"/>
        </p:nvSpPr>
        <p:spPr>
          <a:xfrm>
            <a:off x="1005839" y="6618848"/>
            <a:ext cx="8588326" cy="18288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b" anchorCtr="0"/>
          <a:lstStyle/>
          <a:p>
            <a:r>
              <a:rPr lang="en-US" sz="1100" b="1" spc="100" baseline="0" dirty="0">
                <a:solidFill>
                  <a:schemeClr val="bg1"/>
                </a:solidFill>
                <a:latin typeface="Segoe Print" panose="02000600000000000000" pitchFamily="2" charset="0"/>
              </a:rPr>
              <a:t>Mukesh Kumar Rathi, Department of Computer Science, University of Karachi</a:t>
            </a:r>
          </a:p>
        </p:txBody>
      </p:sp>
      <p:sp>
        <p:nvSpPr>
          <p:cNvPr id="9" name="Rectangle 8">
            <a:extLst>
              <a:ext uri="{FF2B5EF4-FFF2-40B4-BE49-F238E27FC236}">
                <a16:creationId xmlns:a16="http://schemas.microsoft.com/office/drawing/2014/main" id="{7F69BCD9-D5C3-40FC-BE25-F0BDCDF59DB5}"/>
              </a:ext>
            </a:extLst>
          </p:cNvPr>
          <p:cNvSpPr/>
          <p:nvPr userDrawn="1"/>
        </p:nvSpPr>
        <p:spPr>
          <a:xfrm>
            <a:off x="10816089" y="6618848"/>
            <a:ext cx="560386" cy="18288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dirty="0">
              <a:solidFill>
                <a:schemeClr val="bg1"/>
              </a:solidFill>
              <a:latin typeface="Consolas" panose="020B0609020204030204" pitchFamily="49" charset="0"/>
            </a:endParaRPr>
          </a:p>
        </p:txBody>
      </p:sp>
      <p:sp>
        <p:nvSpPr>
          <p:cNvPr id="2" name="Title 1"/>
          <p:cNvSpPr>
            <a:spLocks noGrp="1"/>
          </p:cNvSpPr>
          <p:nvPr>
            <p:ph type="title"/>
          </p:nvPr>
        </p:nvSpPr>
        <p:spPr>
          <a:xfrm>
            <a:off x="965199" y="69218"/>
            <a:ext cx="10388601" cy="1046729"/>
          </a:xfrm>
        </p:spPr>
        <p:txBody>
          <a:bodyPr/>
          <a:lstStyle>
            <a:lvl1pPr algn="ctr">
              <a:defRPr>
                <a:solidFill>
                  <a:schemeClr val="accent5">
                    <a:lumMod val="7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965199" y="1505596"/>
            <a:ext cx="10388601" cy="4940317"/>
          </a:xfrm>
        </p:spPr>
        <p:txBody>
          <a:bodyPr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a:xfrm>
            <a:off x="10844225" y="6606151"/>
            <a:ext cx="560386" cy="188592"/>
          </a:xfrm>
        </p:spPr>
        <p:txBody>
          <a:bodyPr lIns="0" tIns="0" rIns="0" bIns="0" anchor="ctr" anchorCtr="1"/>
          <a:lstStyle>
            <a:lvl1pPr algn="ctr">
              <a:defRPr sz="1200" b="0">
                <a:solidFill>
                  <a:schemeClr val="bg1"/>
                </a:solidFill>
                <a:latin typeface="Calibri" panose="020F0502020204030204" pitchFamily="34" charset="0"/>
                <a:cs typeface="Calibri" panose="020F0502020204030204" pitchFamily="34" charset="0"/>
              </a:defRPr>
            </a:lvl1pPr>
          </a:lstStyle>
          <a:p>
            <a:fld id="{8330CF0F-2992-4812-A2BD-C038BC9AA5D1}" type="slidenum">
              <a:rPr lang="en-US" smtClean="0"/>
              <a:pPr/>
              <a:t>‹#›</a:t>
            </a:fld>
            <a:endParaRPr lang="en-US" dirty="0"/>
          </a:p>
        </p:txBody>
      </p:sp>
      <p:cxnSp>
        <p:nvCxnSpPr>
          <p:cNvPr id="7" name="Straight Connector 6">
            <a:extLst>
              <a:ext uri="{FF2B5EF4-FFF2-40B4-BE49-F238E27FC236}">
                <a16:creationId xmlns:a16="http://schemas.microsoft.com/office/drawing/2014/main" id="{79B37B94-E3C2-4E89-B607-B52CCD4EDFC6}"/>
              </a:ext>
            </a:extLst>
          </p:cNvPr>
          <p:cNvCxnSpPr>
            <a:cxnSpLocks/>
          </p:cNvCxnSpPr>
          <p:nvPr userDrawn="1"/>
        </p:nvCxnSpPr>
        <p:spPr>
          <a:xfrm>
            <a:off x="965199" y="1240431"/>
            <a:ext cx="10388601" cy="0"/>
          </a:xfrm>
          <a:prstGeom prst="line">
            <a:avLst/>
          </a:prstGeom>
          <a:ln w="508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8BFC23E-5290-483E-A30D-57BCE011E5D6}"/>
              </a:ext>
            </a:extLst>
          </p:cNvPr>
          <p:cNvCxnSpPr>
            <a:cxnSpLocks/>
          </p:cNvCxnSpPr>
          <p:nvPr userDrawn="1"/>
        </p:nvCxnSpPr>
        <p:spPr>
          <a:xfrm>
            <a:off x="1001942" y="6558749"/>
            <a:ext cx="10388601" cy="0"/>
          </a:xfrm>
          <a:prstGeom prst="line">
            <a:avLst/>
          </a:prstGeom>
          <a:ln w="50800">
            <a:solidFill>
              <a:srgbClr val="002060"/>
            </a:solidFill>
          </a:ln>
        </p:spPr>
        <p:style>
          <a:lnRef idx="1">
            <a:schemeClr val="accent1"/>
          </a:lnRef>
          <a:fillRef idx="0">
            <a:schemeClr val="accent1"/>
          </a:fillRef>
          <a:effectRef idx="0">
            <a:schemeClr val="accent1"/>
          </a:effectRef>
          <a:fontRef idx="minor">
            <a:schemeClr val="tx1"/>
          </a:fontRef>
        </p:style>
      </p:cxnSp>
      <p:sp>
        <p:nvSpPr>
          <p:cNvPr id="12" name="Date Placeholder 3">
            <a:extLst>
              <a:ext uri="{FF2B5EF4-FFF2-40B4-BE49-F238E27FC236}">
                <a16:creationId xmlns:a16="http://schemas.microsoft.com/office/drawing/2014/main" id="{751A8997-16F0-4426-8147-7679904BA574}"/>
              </a:ext>
            </a:extLst>
          </p:cNvPr>
          <p:cNvSpPr>
            <a:spLocks noGrp="1"/>
          </p:cNvSpPr>
          <p:nvPr>
            <p:ph type="dt" sz="half" idx="10"/>
          </p:nvPr>
        </p:nvSpPr>
        <p:spPr>
          <a:xfrm>
            <a:off x="9644574" y="6589588"/>
            <a:ext cx="1107369" cy="205155"/>
          </a:xfrm>
        </p:spPr>
        <p:txBody>
          <a:bodyPr lIns="0" tIns="0" rIns="0" bIns="0" anchor="ctr" anchorCtr="1"/>
          <a:lstStyle>
            <a:lvl1pPr>
              <a:defRPr sz="1200">
                <a:solidFill>
                  <a:schemeClr val="bg1"/>
                </a:solidFill>
                <a:latin typeface="Calibri" panose="020F0502020204030204" pitchFamily="34" charset="0"/>
                <a:cs typeface="Calibri" panose="020F0502020204030204" pitchFamily="34" charset="0"/>
              </a:defRPr>
            </a:lvl1pPr>
          </a:lstStyle>
          <a:p>
            <a:fld id="{6526A4C5-F4C6-44F0-80FA-7D7F363485F3}" type="datetime4">
              <a:rPr lang="en-US" smtClean="0"/>
              <a:t>March 28, 2023</a:t>
            </a:fld>
            <a:endParaRPr lang="en-US" dirty="0"/>
          </a:p>
        </p:txBody>
      </p:sp>
    </p:spTree>
    <p:extLst>
      <p:ext uri="{BB962C8B-B14F-4D97-AF65-F5344CB8AC3E}">
        <p14:creationId xmlns:p14="http://schemas.microsoft.com/office/powerpoint/2010/main" val="2813837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09B3965-B268-408B-B15C-A16FE6EF618D}" type="datetime4">
              <a:rPr lang="en-US" smtClean="0"/>
              <a:t>March 28, 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268449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AD0D77D-FAC8-4700-A5AA-8F1C39EE1C2B}" type="datetime4">
              <a:rPr lang="en-US" smtClean="0"/>
              <a:t>March 28, 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1551809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B997135-7DFC-4FFE-AC42-9574AF0A58E8}" type="datetime4">
              <a:rPr lang="en-US" smtClean="0"/>
              <a:t>March 28, 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124262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3B7E2E3-9200-4637-A3AD-31600B5067D2}" type="datetime4">
              <a:rPr lang="en-US" smtClean="0"/>
              <a:t>March 28, 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1869738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31460C-76F2-4CEF-BC7B-7B5832C2CCC1}" type="datetime4">
              <a:rPr lang="en-US" smtClean="0"/>
              <a:t>March 28, 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1862733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C836F33-1393-43B2-BD43-D1C87BF2CA99}" type="datetime4">
              <a:rPr lang="en-US" smtClean="0"/>
              <a:t>March 28, 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1718059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9010DED-CA7D-4381-A556-62466C07BF48}" type="datetime4">
              <a:rPr lang="en-US" smtClean="0"/>
              <a:t>March 28, 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442100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5000">
              <a:srgbClr val="F3F3F3"/>
            </a:gs>
            <a:gs pos="75000">
              <a:schemeClr val="bg1">
                <a:tint val="98000"/>
                <a:hueMod val="94000"/>
                <a:satMod val="148000"/>
                <a:lumMod val="150000"/>
              </a:schemeClr>
            </a:gs>
            <a:gs pos="1782">
              <a:srgbClr val="D8D8D8"/>
            </a:gs>
            <a:gs pos="0">
              <a:srgbClr val="D7D7D7"/>
            </a:gs>
            <a:gs pos="100000">
              <a:schemeClr val="bg1">
                <a:shade val="92000"/>
                <a:hueMod val="104000"/>
                <a:satMod val="140000"/>
                <a:lumMod val="68000"/>
              </a:schemeClr>
            </a:gs>
          </a:gsLst>
          <a:lin ang="16200000" scaled="0"/>
          <a:tileRect/>
        </a:grad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9ADFA39-91C1-441F-A425-34037C2472F9}" type="datetime4">
              <a:rPr lang="en-US" smtClean="0"/>
              <a:t>March 28, 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FDE0FBF-DAC6-4C39-8D3F-4B17C837AFA4}" type="slidenum">
              <a:rPr lang="en-US" smtClean="0"/>
              <a:t>‹#›</a:t>
            </a:fld>
            <a:endParaRPr lang="en-US"/>
          </a:p>
        </p:txBody>
      </p:sp>
    </p:spTree>
    <p:extLst>
      <p:ext uri="{BB962C8B-B14F-4D97-AF65-F5344CB8AC3E}">
        <p14:creationId xmlns:p14="http://schemas.microsoft.com/office/powerpoint/2010/main" val="50296310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hdr="0" ftr="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C7953-6730-4444-9AE5-A37B0EBF208D}"/>
              </a:ext>
            </a:extLst>
          </p:cNvPr>
          <p:cNvSpPr>
            <a:spLocks noGrp="1"/>
          </p:cNvSpPr>
          <p:nvPr>
            <p:ph type="ctrTitle"/>
          </p:nvPr>
        </p:nvSpPr>
        <p:spPr>
          <a:xfrm>
            <a:off x="1876424" y="2705622"/>
            <a:ext cx="9827896" cy="1689318"/>
          </a:xfrm>
        </p:spPr>
        <p:txBody>
          <a:bodyPr>
            <a:normAutofit fontScale="90000"/>
          </a:bodyPr>
          <a:lstStyle/>
          <a:p>
            <a:r>
              <a:rPr lang="en-US" dirty="0" err="1" smtClean="0"/>
              <a:t>Oop</a:t>
            </a:r>
            <a:r>
              <a:rPr lang="en-US" dirty="0" smtClean="0"/>
              <a:t> - Java </a:t>
            </a:r>
            <a:r>
              <a:rPr lang="en-US" dirty="0" smtClean="0"/>
              <a:t/>
            </a:r>
            <a:br>
              <a:rPr lang="en-US" dirty="0" smtClean="0"/>
            </a:br>
            <a:r>
              <a:rPr lang="en-US" dirty="0" smtClean="0"/>
              <a:t>static keyword</a:t>
            </a:r>
            <a:br>
              <a:rPr lang="en-US" dirty="0" smtClean="0"/>
            </a:br>
            <a:r>
              <a:rPr lang="en-US" dirty="0" smtClean="0"/>
              <a:t>final keyword</a:t>
            </a:r>
            <a:endParaRPr lang="en-US" dirty="0"/>
          </a:p>
        </p:txBody>
      </p:sp>
      <p:sp>
        <p:nvSpPr>
          <p:cNvPr id="3" name="Subtitle 2">
            <a:extLst>
              <a:ext uri="{FF2B5EF4-FFF2-40B4-BE49-F238E27FC236}">
                <a16:creationId xmlns:a16="http://schemas.microsoft.com/office/drawing/2014/main" id="{FAAE7089-3677-43A1-8942-C304E61891E1}"/>
              </a:ext>
            </a:extLst>
          </p:cNvPr>
          <p:cNvSpPr>
            <a:spLocks noGrp="1"/>
          </p:cNvSpPr>
          <p:nvPr>
            <p:ph type="subTitle" idx="1"/>
          </p:nvPr>
        </p:nvSpPr>
        <p:spPr>
          <a:xfrm>
            <a:off x="1876424" y="1877741"/>
            <a:ext cx="8791575" cy="1655762"/>
          </a:xfrm>
        </p:spPr>
        <p:txBody>
          <a:bodyPr/>
          <a:lstStyle/>
          <a:p>
            <a:r>
              <a:rPr lang="en-US" dirty="0" smtClean="0"/>
              <a:t>Lecture # </a:t>
            </a:r>
            <a:r>
              <a:rPr lang="en-US" dirty="0" smtClean="0"/>
              <a:t>7</a:t>
            </a:r>
            <a:endParaRPr lang="en-US" dirty="0"/>
          </a:p>
        </p:txBody>
      </p:sp>
    </p:spTree>
    <p:extLst>
      <p:ext uri="{BB962C8B-B14F-4D97-AF65-F5344CB8AC3E}">
        <p14:creationId xmlns:p14="http://schemas.microsoft.com/office/powerpoint/2010/main" val="17908074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Multiple Static </a:t>
            </a:r>
            <a:r>
              <a:rPr lang="en-US" b="1" dirty="0" smtClean="0"/>
              <a:t>blocks</a:t>
            </a:r>
            <a:endParaRPr lang="en-US" dirty="0"/>
          </a:p>
        </p:txBody>
      </p:sp>
      <p:sp>
        <p:nvSpPr>
          <p:cNvPr id="3" name="Content Placeholder 2"/>
          <p:cNvSpPr>
            <a:spLocks noGrp="1"/>
          </p:cNvSpPr>
          <p:nvPr>
            <p:ph idx="1"/>
          </p:nvPr>
        </p:nvSpPr>
        <p:spPr/>
        <p:txBody>
          <a:bodyPr/>
          <a:lstStyle/>
          <a:p>
            <a:pPr marL="0" indent="0">
              <a:buNone/>
            </a:pPr>
            <a:r>
              <a:rPr lang="en-US" dirty="0"/>
              <a:t>They execute in the given order which means the first static block executes before second static block. </a:t>
            </a: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10</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March 28, 2023</a:t>
            </a:fld>
            <a:endParaRPr lang="en-US" dirty="0"/>
          </a:p>
        </p:txBody>
      </p:sp>
    </p:spTree>
    <p:extLst>
      <p:ext uri="{BB962C8B-B14F-4D97-AF65-F5344CB8AC3E}">
        <p14:creationId xmlns:p14="http://schemas.microsoft.com/office/powerpoint/2010/main" val="3845391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Characteristics of static keyword</a:t>
            </a:r>
            <a:r>
              <a:rPr lang="en-US" b="1" dirty="0" smtClean="0"/>
              <a:t>:</a:t>
            </a:r>
            <a:endParaRPr lang="en-US" dirty="0"/>
          </a:p>
        </p:txBody>
      </p:sp>
      <p:sp>
        <p:nvSpPr>
          <p:cNvPr id="3" name="Content Placeholder 2"/>
          <p:cNvSpPr>
            <a:spLocks noGrp="1"/>
          </p:cNvSpPr>
          <p:nvPr>
            <p:ph idx="1"/>
          </p:nvPr>
        </p:nvSpPr>
        <p:spPr/>
        <p:txBody>
          <a:bodyPr/>
          <a:lstStyle/>
          <a:p>
            <a:r>
              <a:rPr lang="en-US" b="1" dirty="0"/>
              <a:t>Shared memory </a:t>
            </a:r>
            <a:r>
              <a:rPr lang="en-US" b="1" dirty="0" smtClean="0"/>
              <a:t>allocation</a:t>
            </a:r>
          </a:p>
          <a:p>
            <a:r>
              <a:rPr lang="en-US" b="1" dirty="0"/>
              <a:t>Accessible without object </a:t>
            </a:r>
            <a:r>
              <a:rPr lang="en-US" b="1" dirty="0" smtClean="0"/>
              <a:t>instantiation</a:t>
            </a:r>
          </a:p>
          <a:p>
            <a:r>
              <a:rPr lang="en-US" b="1" dirty="0"/>
              <a:t>Associated with class, not </a:t>
            </a:r>
            <a:r>
              <a:rPr lang="en-US" b="1" dirty="0" smtClean="0"/>
              <a:t>objects</a:t>
            </a:r>
          </a:p>
          <a:p>
            <a:r>
              <a:rPr lang="en-US" b="1" dirty="0"/>
              <a:t>Cannot access non-static </a:t>
            </a:r>
            <a:r>
              <a:rPr lang="en-US" b="1" dirty="0" smtClean="0"/>
              <a:t>members</a:t>
            </a:r>
          </a:p>
          <a:p>
            <a:r>
              <a:rPr lang="en-US" b="1" dirty="0"/>
              <a:t>Can be overloaded, but not overridden</a:t>
            </a: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11</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March 28, 2023</a:t>
            </a:fld>
            <a:endParaRPr lang="en-US" dirty="0"/>
          </a:p>
        </p:txBody>
      </p:sp>
    </p:spTree>
    <p:extLst>
      <p:ext uri="{BB962C8B-B14F-4D97-AF65-F5344CB8AC3E}">
        <p14:creationId xmlns:p14="http://schemas.microsoft.com/office/powerpoint/2010/main" val="4211857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3053" y="3449727"/>
            <a:ext cx="10388601" cy="1046729"/>
          </a:xfrm>
        </p:spPr>
        <p:txBody>
          <a:bodyPr>
            <a:normAutofit/>
          </a:bodyPr>
          <a:lstStyle/>
          <a:p>
            <a:r>
              <a:rPr lang="en-US" b="1" dirty="0"/>
              <a:t>Static and dynamic binding in </a:t>
            </a:r>
            <a:r>
              <a:rPr lang="en-US" b="1" dirty="0" smtClean="0"/>
              <a:t>java</a:t>
            </a: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12</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March 28, 2023</a:t>
            </a:fld>
            <a:endParaRPr lang="en-US" dirty="0"/>
          </a:p>
        </p:txBody>
      </p:sp>
    </p:spTree>
    <p:extLst>
      <p:ext uri="{BB962C8B-B14F-4D97-AF65-F5344CB8AC3E}">
        <p14:creationId xmlns:p14="http://schemas.microsoft.com/office/powerpoint/2010/main" val="1468063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Static vs Dynamic Binding</a:t>
            </a:r>
            <a:endParaRPr lang="en-US" b="1" dirty="0"/>
          </a:p>
        </p:txBody>
      </p:sp>
      <p:sp>
        <p:nvSpPr>
          <p:cNvPr id="3" name="Content Placeholder 2"/>
          <p:cNvSpPr>
            <a:spLocks noGrp="1"/>
          </p:cNvSpPr>
          <p:nvPr>
            <p:ph idx="1"/>
          </p:nvPr>
        </p:nvSpPr>
        <p:spPr/>
        <p:txBody>
          <a:bodyPr/>
          <a:lstStyle/>
          <a:p>
            <a:pPr marL="0" indent="0">
              <a:buNone/>
            </a:pPr>
            <a:r>
              <a:rPr lang="en-US" dirty="0"/>
              <a:t>Association of method call to the method body is known as binding. </a:t>
            </a:r>
            <a:endParaRPr lang="en-US" dirty="0" smtClean="0"/>
          </a:p>
          <a:p>
            <a:pPr marL="0" indent="0">
              <a:buNone/>
            </a:pPr>
            <a:endParaRPr lang="en-US" dirty="0"/>
          </a:p>
          <a:p>
            <a:pPr marL="0" indent="0">
              <a:buNone/>
            </a:pPr>
            <a:r>
              <a:rPr lang="en-US" dirty="0" smtClean="0"/>
              <a:t>There </a:t>
            </a:r>
            <a:r>
              <a:rPr lang="en-US" dirty="0"/>
              <a:t>are two types of binding: </a:t>
            </a:r>
            <a:r>
              <a:rPr lang="en-US" b="1" dirty="0"/>
              <a:t>Static Binding</a:t>
            </a:r>
            <a:r>
              <a:rPr lang="en-US" dirty="0"/>
              <a:t> that happens at compile time and </a:t>
            </a:r>
            <a:r>
              <a:rPr lang="en-US" b="1" dirty="0"/>
              <a:t>Dynamic Binding</a:t>
            </a:r>
            <a:r>
              <a:rPr lang="en-US" dirty="0"/>
              <a:t> that happens at runtime. </a:t>
            </a: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13</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March 28, 2023</a:t>
            </a:fld>
            <a:endParaRPr lang="en-US" dirty="0"/>
          </a:p>
        </p:txBody>
      </p:sp>
    </p:spTree>
    <p:extLst>
      <p:ext uri="{BB962C8B-B14F-4D97-AF65-F5344CB8AC3E}">
        <p14:creationId xmlns:p14="http://schemas.microsoft.com/office/powerpoint/2010/main" val="10731740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What is reference and object</a:t>
            </a:r>
            <a:r>
              <a:rPr lang="en-US" b="1" dirty="0" smtClean="0"/>
              <a:t>?</a:t>
            </a:r>
            <a:endParaRPr lang="en-US" dirty="0"/>
          </a:p>
        </p:txBody>
      </p:sp>
      <p:sp>
        <p:nvSpPr>
          <p:cNvPr id="3" name="Content Placeholder 2"/>
          <p:cNvSpPr>
            <a:spLocks noGrp="1"/>
          </p:cNvSpPr>
          <p:nvPr>
            <p:ph idx="1"/>
          </p:nvPr>
        </p:nvSpPr>
        <p:spPr/>
        <p:txBody>
          <a:bodyPr>
            <a:noAutofit/>
          </a:bodyPr>
          <a:lstStyle/>
          <a:p>
            <a:pPr marL="0" indent="0">
              <a:buNone/>
            </a:pPr>
            <a:r>
              <a:rPr lang="en-US" sz="1400" dirty="0"/>
              <a:t>class Human{</a:t>
            </a:r>
          </a:p>
          <a:p>
            <a:pPr marL="0" indent="0">
              <a:buNone/>
            </a:pPr>
            <a:r>
              <a:rPr lang="en-US" sz="1400" dirty="0"/>
              <a:t>....</a:t>
            </a:r>
          </a:p>
          <a:p>
            <a:pPr marL="0" indent="0">
              <a:buNone/>
            </a:pPr>
            <a:r>
              <a:rPr lang="en-US" sz="1400" dirty="0"/>
              <a:t>}</a:t>
            </a:r>
          </a:p>
          <a:p>
            <a:pPr marL="0" indent="0">
              <a:buNone/>
            </a:pPr>
            <a:r>
              <a:rPr lang="en-US" sz="1400" dirty="0"/>
              <a:t>class Boy extends Human{</a:t>
            </a:r>
          </a:p>
          <a:p>
            <a:pPr marL="0" indent="0">
              <a:buNone/>
            </a:pPr>
            <a:r>
              <a:rPr lang="en-US" sz="1400" dirty="0"/>
              <a:t>   public static void main( String </a:t>
            </a:r>
            <a:r>
              <a:rPr lang="en-US" sz="1400" dirty="0" err="1"/>
              <a:t>args</a:t>
            </a:r>
            <a:r>
              <a:rPr lang="en-US" sz="1400" dirty="0"/>
              <a:t>[]) {</a:t>
            </a:r>
          </a:p>
          <a:p>
            <a:pPr marL="0" indent="0">
              <a:buNone/>
            </a:pPr>
            <a:r>
              <a:rPr lang="en-US" sz="1400" dirty="0"/>
              <a:t>       /*This statement simply creates an object of </a:t>
            </a:r>
            <a:r>
              <a:rPr lang="en-US" sz="1400" dirty="0" smtClean="0"/>
              <a:t>class        </a:t>
            </a:r>
            <a:r>
              <a:rPr lang="en-US" sz="1400" dirty="0"/>
              <a:t>*Boy and assigns a reference of Boy to it*/  </a:t>
            </a:r>
          </a:p>
          <a:p>
            <a:pPr marL="0" indent="0">
              <a:buNone/>
            </a:pPr>
            <a:r>
              <a:rPr lang="en-US" sz="1400" b="1" dirty="0"/>
              <a:t>       Boy obj1 = new Boy();</a:t>
            </a:r>
          </a:p>
          <a:p>
            <a:pPr marL="0" indent="0">
              <a:buNone/>
            </a:pPr>
            <a:r>
              <a:rPr lang="en-US" sz="1400" dirty="0" smtClean="0"/>
              <a:t>       </a:t>
            </a:r>
            <a:r>
              <a:rPr lang="en-US" sz="1400" dirty="0"/>
              <a:t>/* Since Boy extends Human class. The object </a:t>
            </a:r>
            <a:r>
              <a:rPr lang="en-US" sz="1400" dirty="0" smtClean="0"/>
              <a:t>creation can </a:t>
            </a:r>
            <a:r>
              <a:rPr lang="en-US" sz="1400" dirty="0"/>
              <a:t>be done in this way. Parent class </a:t>
            </a:r>
            <a:r>
              <a:rPr lang="en-US" sz="1400" dirty="0" smtClean="0"/>
              <a:t>reference </a:t>
            </a:r>
            <a:r>
              <a:rPr lang="en-US" sz="1400" dirty="0"/>
              <a:t>can have child class reference assigned to it</a:t>
            </a:r>
          </a:p>
          <a:p>
            <a:pPr marL="0" indent="0">
              <a:buNone/>
            </a:pPr>
            <a:r>
              <a:rPr lang="en-US" sz="1400" dirty="0"/>
              <a:t>        */</a:t>
            </a:r>
          </a:p>
          <a:p>
            <a:pPr marL="0" indent="0">
              <a:buNone/>
            </a:pPr>
            <a:r>
              <a:rPr lang="en-US" sz="1400" b="1" dirty="0"/>
              <a:t>       Human obj2 = new Boy();</a:t>
            </a:r>
          </a:p>
          <a:p>
            <a:pPr marL="0" indent="0">
              <a:buNone/>
            </a:pPr>
            <a:r>
              <a:rPr lang="en-US" sz="1400" dirty="0"/>
              <a:t>   }</a:t>
            </a:r>
          </a:p>
          <a:p>
            <a:pPr marL="0" indent="0">
              <a:buNone/>
            </a:pPr>
            <a:r>
              <a:rPr lang="en-US" sz="1400" dirty="0"/>
              <a:t>}</a:t>
            </a:r>
          </a:p>
        </p:txBody>
      </p:sp>
      <p:sp>
        <p:nvSpPr>
          <p:cNvPr id="4" name="Slide Number Placeholder 3"/>
          <p:cNvSpPr>
            <a:spLocks noGrp="1"/>
          </p:cNvSpPr>
          <p:nvPr>
            <p:ph type="sldNum" sz="quarter" idx="12"/>
          </p:nvPr>
        </p:nvSpPr>
        <p:spPr/>
        <p:txBody>
          <a:bodyPr/>
          <a:lstStyle/>
          <a:p>
            <a:fld id="{8330CF0F-2992-4812-A2BD-C038BC9AA5D1}" type="slidenum">
              <a:rPr lang="en-US" smtClean="0"/>
              <a:pPr/>
              <a:t>14</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March 28, 2023</a:t>
            </a:fld>
            <a:endParaRPr lang="en-US" dirty="0"/>
          </a:p>
        </p:txBody>
      </p:sp>
    </p:spTree>
    <p:extLst>
      <p:ext uri="{BB962C8B-B14F-4D97-AF65-F5344CB8AC3E}">
        <p14:creationId xmlns:p14="http://schemas.microsoft.com/office/powerpoint/2010/main" val="3466710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Static vs Dynamic Binding</a:t>
            </a:r>
            <a:endParaRPr lang="en-US" dirty="0"/>
          </a:p>
        </p:txBody>
      </p:sp>
      <p:sp>
        <p:nvSpPr>
          <p:cNvPr id="3" name="Content Placeholder 2"/>
          <p:cNvSpPr>
            <a:spLocks noGrp="1"/>
          </p:cNvSpPr>
          <p:nvPr>
            <p:ph idx="1"/>
          </p:nvPr>
        </p:nvSpPr>
        <p:spPr/>
        <p:txBody>
          <a:bodyPr/>
          <a:lstStyle/>
          <a:p>
            <a:r>
              <a:rPr lang="en-US" dirty="0"/>
              <a:t> When the method overriding is actually happening and the reference of parent type is assigned to the object of child class type then such binding is resolved during runtime.</a:t>
            </a:r>
          </a:p>
          <a:p>
            <a:endParaRPr lang="en-US" dirty="0" smtClean="0"/>
          </a:p>
          <a:p>
            <a:r>
              <a:rPr lang="en-US" dirty="0" smtClean="0"/>
              <a:t>The </a:t>
            </a:r>
            <a:r>
              <a:rPr lang="en-US" dirty="0"/>
              <a:t>binding of </a:t>
            </a:r>
            <a:r>
              <a:rPr lang="en-US" dirty="0" smtClean="0"/>
              <a:t>overloaded methods is </a:t>
            </a:r>
            <a:r>
              <a:rPr lang="en-US" dirty="0"/>
              <a:t>static and the binding of overridden methods is dynamic.</a:t>
            </a:r>
          </a:p>
          <a:p>
            <a:pPr marL="0" indent="0">
              <a:buNone/>
            </a:pP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15</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March 28, 2023</a:t>
            </a:fld>
            <a:endParaRPr lang="en-US" dirty="0"/>
          </a:p>
        </p:txBody>
      </p:sp>
    </p:spTree>
    <p:extLst>
      <p:ext uri="{BB962C8B-B14F-4D97-AF65-F5344CB8AC3E}">
        <p14:creationId xmlns:p14="http://schemas.microsoft.com/office/powerpoint/2010/main" val="28598628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Static Binding or Early </a:t>
            </a:r>
            <a:r>
              <a:rPr lang="en-US" b="1" dirty="0" smtClean="0"/>
              <a:t>Binding</a:t>
            </a:r>
            <a:endParaRPr lang="en-US" dirty="0"/>
          </a:p>
        </p:txBody>
      </p:sp>
      <p:sp>
        <p:nvSpPr>
          <p:cNvPr id="3" name="Content Placeholder 2"/>
          <p:cNvSpPr>
            <a:spLocks noGrp="1"/>
          </p:cNvSpPr>
          <p:nvPr>
            <p:ph idx="1"/>
          </p:nvPr>
        </p:nvSpPr>
        <p:spPr/>
        <p:txBody>
          <a:bodyPr/>
          <a:lstStyle/>
          <a:p>
            <a:r>
              <a:rPr lang="en-US" dirty="0"/>
              <a:t>The binding which can be resolved at compile time by compiler is known as static or early binding. </a:t>
            </a:r>
            <a:endParaRPr lang="en-US" dirty="0" smtClean="0"/>
          </a:p>
          <a:p>
            <a:r>
              <a:rPr lang="en-US" dirty="0" smtClean="0"/>
              <a:t>The </a:t>
            </a:r>
            <a:r>
              <a:rPr lang="en-US" dirty="0"/>
              <a:t>binding of </a:t>
            </a:r>
            <a:r>
              <a:rPr lang="en-US" dirty="0">
                <a:solidFill>
                  <a:srgbClr val="0070C0"/>
                </a:solidFill>
              </a:rPr>
              <a:t>static, private and final methods </a:t>
            </a:r>
            <a:r>
              <a:rPr lang="en-US" dirty="0"/>
              <a:t>is </a:t>
            </a:r>
            <a:r>
              <a:rPr lang="en-US" b="1" dirty="0" smtClean="0"/>
              <a:t>compile-time</a:t>
            </a:r>
            <a:r>
              <a:rPr lang="en-US" dirty="0" smtClean="0"/>
              <a:t>.</a:t>
            </a:r>
            <a:r>
              <a:rPr lang="en-US" dirty="0"/>
              <a:t> </a:t>
            </a:r>
            <a:r>
              <a:rPr lang="en-US" b="1" dirty="0">
                <a:solidFill>
                  <a:srgbClr val="FF0000"/>
                </a:solidFill>
              </a:rPr>
              <a:t>Why?</a:t>
            </a:r>
            <a:r>
              <a:rPr lang="en-US" dirty="0"/>
              <a:t> </a:t>
            </a:r>
            <a:endParaRPr lang="en-US" dirty="0" smtClean="0"/>
          </a:p>
          <a:p>
            <a:pPr marL="0" indent="0">
              <a:buNone/>
            </a:pPr>
            <a:endParaRPr lang="en-US" dirty="0"/>
          </a:p>
          <a:p>
            <a:r>
              <a:rPr lang="en-US" dirty="0" smtClean="0"/>
              <a:t>The </a:t>
            </a:r>
            <a:r>
              <a:rPr lang="en-US" dirty="0"/>
              <a:t>reason is that the these method cannot be overridden and the type of the class is determined at the compile time</a:t>
            </a:r>
            <a:r>
              <a:rPr lang="en-US" dirty="0" smtClean="0"/>
              <a:t>.</a:t>
            </a:r>
          </a:p>
          <a:p>
            <a:endParaRPr lang="en-US" dirty="0"/>
          </a:p>
          <a:p>
            <a:pPr marL="0" indent="0">
              <a:buNone/>
            </a:pPr>
            <a:r>
              <a:rPr lang="en-US" dirty="0" smtClean="0">
                <a:solidFill>
                  <a:srgbClr val="FF0000"/>
                </a:solidFill>
              </a:rPr>
              <a:t>Example in the class…</a:t>
            </a:r>
            <a:endParaRPr lang="en-US" dirty="0">
              <a:solidFill>
                <a:srgbClr val="FF0000"/>
              </a:solidFill>
            </a:endParaRPr>
          </a:p>
        </p:txBody>
      </p:sp>
      <p:sp>
        <p:nvSpPr>
          <p:cNvPr id="4" name="Slide Number Placeholder 3"/>
          <p:cNvSpPr>
            <a:spLocks noGrp="1"/>
          </p:cNvSpPr>
          <p:nvPr>
            <p:ph type="sldNum" sz="quarter" idx="12"/>
          </p:nvPr>
        </p:nvSpPr>
        <p:spPr/>
        <p:txBody>
          <a:bodyPr/>
          <a:lstStyle/>
          <a:p>
            <a:fld id="{8330CF0F-2992-4812-A2BD-C038BC9AA5D1}" type="slidenum">
              <a:rPr lang="en-US" smtClean="0"/>
              <a:pPr/>
              <a:t>16</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March 28, 2023</a:t>
            </a:fld>
            <a:endParaRPr lang="en-US" dirty="0"/>
          </a:p>
        </p:txBody>
      </p:sp>
    </p:spTree>
    <p:extLst>
      <p:ext uri="{BB962C8B-B14F-4D97-AF65-F5344CB8AC3E}">
        <p14:creationId xmlns:p14="http://schemas.microsoft.com/office/powerpoint/2010/main" val="38459082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Dynamic Binding or Late </a:t>
            </a:r>
            <a:r>
              <a:rPr lang="en-US" b="1" dirty="0" smtClean="0"/>
              <a:t>Binding</a:t>
            </a:r>
            <a:endParaRPr lang="en-US" dirty="0"/>
          </a:p>
        </p:txBody>
      </p:sp>
      <p:sp>
        <p:nvSpPr>
          <p:cNvPr id="3" name="Content Placeholder 2"/>
          <p:cNvSpPr>
            <a:spLocks noGrp="1"/>
          </p:cNvSpPr>
          <p:nvPr>
            <p:ph idx="1"/>
          </p:nvPr>
        </p:nvSpPr>
        <p:spPr/>
        <p:txBody>
          <a:bodyPr/>
          <a:lstStyle/>
          <a:p>
            <a:r>
              <a:rPr lang="en-US" dirty="0"/>
              <a:t>When compiler is not able to resolve the call/binding at compile time, such binding is known as </a:t>
            </a:r>
            <a:r>
              <a:rPr lang="en-US" b="1" dirty="0"/>
              <a:t>Dynamic or late Binding</a:t>
            </a:r>
            <a:r>
              <a:rPr lang="en-US" dirty="0"/>
              <a:t>. </a:t>
            </a:r>
            <a:endParaRPr lang="en-US" dirty="0" smtClean="0"/>
          </a:p>
          <a:p>
            <a:r>
              <a:rPr lang="en-US" b="1" dirty="0" smtClean="0"/>
              <a:t>Method Overriding </a:t>
            </a:r>
            <a:r>
              <a:rPr lang="en-US" dirty="0"/>
              <a:t> is a perfect example of dynamic binding as in overriding both parent and child classes have same method and in this case the </a:t>
            </a:r>
            <a:r>
              <a:rPr lang="en-US" b="1" dirty="0"/>
              <a:t>type of the object</a:t>
            </a:r>
            <a:r>
              <a:rPr lang="en-US" dirty="0"/>
              <a:t> determines which method is to be executed. </a:t>
            </a:r>
            <a:endParaRPr lang="en-US" dirty="0" smtClean="0"/>
          </a:p>
          <a:p>
            <a:r>
              <a:rPr lang="en-US" dirty="0" smtClean="0"/>
              <a:t>The </a:t>
            </a:r>
            <a:r>
              <a:rPr lang="en-US" dirty="0"/>
              <a:t>type of object is determined at the run time so this is known as dynamic binding.</a:t>
            </a: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17</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March 28, 2023</a:t>
            </a:fld>
            <a:endParaRPr lang="en-US" dirty="0"/>
          </a:p>
        </p:txBody>
      </p:sp>
    </p:spTree>
    <p:extLst>
      <p:ext uri="{BB962C8B-B14F-4D97-AF65-F5344CB8AC3E}">
        <p14:creationId xmlns:p14="http://schemas.microsoft.com/office/powerpoint/2010/main" val="39005568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Place holders in Strings</a:t>
            </a:r>
            <a:endParaRPr lang="en-US" dirty="0"/>
          </a:p>
        </p:txBody>
      </p:sp>
      <p:sp>
        <p:nvSpPr>
          <p:cNvPr id="3" name="Content Placeholder 2"/>
          <p:cNvSpPr>
            <a:spLocks noGrp="1"/>
          </p:cNvSpPr>
          <p:nvPr>
            <p:ph idx="1"/>
          </p:nvPr>
        </p:nvSpPr>
        <p:spPr/>
        <p:txBody>
          <a:bodyPr/>
          <a:lstStyle/>
          <a:p>
            <a:pPr marL="0" indent="0">
              <a:buNone/>
            </a:pPr>
            <a:r>
              <a:rPr lang="en-US" dirty="0" err="1"/>
              <a:t>System.out.printf</a:t>
            </a:r>
            <a:r>
              <a:rPr lang="en-US" dirty="0"/>
              <a:t>("Current country: %s \n", country);</a:t>
            </a:r>
          </a:p>
          <a:p>
            <a:pPr marL="0" indent="0">
              <a:buNone/>
            </a:pP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18</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March 28, 2023</a:t>
            </a:fld>
            <a:endParaRPr lang="en-US" dirty="0"/>
          </a:p>
        </p:txBody>
      </p:sp>
    </p:spTree>
    <p:extLst>
      <p:ext uri="{BB962C8B-B14F-4D97-AF65-F5344CB8AC3E}">
        <p14:creationId xmlns:p14="http://schemas.microsoft.com/office/powerpoint/2010/main" val="17593250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198" y="3006381"/>
            <a:ext cx="10388601" cy="1046729"/>
          </a:xfrm>
        </p:spPr>
        <p:txBody>
          <a:bodyPr/>
          <a:lstStyle/>
          <a:p>
            <a:r>
              <a:rPr lang="en-US" dirty="0" smtClean="0"/>
              <a:t>Final keyword</a:t>
            </a: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19</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March 28, 2023</a:t>
            </a:fld>
            <a:endParaRPr lang="en-US" dirty="0"/>
          </a:p>
        </p:txBody>
      </p:sp>
    </p:spTree>
    <p:extLst>
      <p:ext uri="{BB962C8B-B14F-4D97-AF65-F5344CB8AC3E}">
        <p14:creationId xmlns:p14="http://schemas.microsoft.com/office/powerpoint/2010/main" val="1552271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t>static</a:t>
            </a:r>
            <a:r>
              <a:rPr lang="en-US" b="1" dirty="0"/>
              <a:t> </a:t>
            </a:r>
            <a:r>
              <a:rPr lang="en-US" b="1" dirty="0" smtClean="0"/>
              <a:t>Keyword</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When </a:t>
            </a:r>
            <a:r>
              <a:rPr lang="en-US" dirty="0"/>
              <a:t>a member </a:t>
            </a:r>
            <a:r>
              <a:rPr lang="en-US" dirty="0" smtClean="0"/>
              <a:t>in a Java program is declared/defined </a:t>
            </a:r>
            <a:r>
              <a:rPr lang="en-US" b="1" dirty="0">
                <a:solidFill>
                  <a:srgbClr val="0070C0"/>
                </a:solidFill>
                <a:latin typeface="Consolas" panose="020B0609020204030204" pitchFamily="49" charset="0"/>
              </a:rPr>
              <a:t>static</a:t>
            </a:r>
            <a:r>
              <a:rPr lang="en-US" dirty="0"/>
              <a:t>, then it essentially means that the member is shared by all the instances of a class without making copies of per instance.</a:t>
            </a:r>
            <a:endParaRPr lang="en-US" dirty="0" smtClean="0"/>
          </a:p>
          <a:p>
            <a:r>
              <a:rPr lang="en-US" dirty="0" smtClean="0"/>
              <a:t>The </a:t>
            </a:r>
            <a:r>
              <a:rPr lang="en-US" dirty="0"/>
              <a:t>keyword </a:t>
            </a:r>
            <a:r>
              <a:rPr lang="en-US" i="1" dirty="0"/>
              <a:t>static</a:t>
            </a:r>
            <a:r>
              <a:rPr lang="en-US" dirty="0"/>
              <a:t> means that the particular member belongs to a type itself, rather than to an instance of that type</a:t>
            </a:r>
            <a:r>
              <a:rPr lang="en-US" dirty="0" smtClean="0"/>
              <a:t>.</a:t>
            </a:r>
          </a:p>
          <a:p>
            <a:r>
              <a:rPr lang="en-US" dirty="0"/>
              <a:t>We can apply the keyword </a:t>
            </a:r>
            <a:r>
              <a:rPr lang="en-US" dirty="0" smtClean="0"/>
              <a:t>to; </a:t>
            </a:r>
          </a:p>
          <a:p>
            <a:pPr marL="914400" lvl="1" indent="-457200">
              <a:buFont typeface="+mj-lt"/>
              <a:buAutoNum type="arabicPeriod"/>
            </a:pPr>
            <a:r>
              <a:rPr lang="en-US" b="1" dirty="0" smtClean="0"/>
              <a:t>Variable (also known as a class variable)</a:t>
            </a:r>
          </a:p>
          <a:p>
            <a:pPr marL="914400" lvl="1" indent="-457200">
              <a:buFont typeface="+mj-lt"/>
              <a:buAutoNum type="arabicPeriod"/>
            </a:pPr>
            <a:r>
              <a:rPr lang="en-US" b="1" dirty="0" smtClean="0"/>
              <a:t>Method </a:t>
            </a:r>
            <a:r>
              <a:rPr lang="en-US" b="1" dirty="0"/>
              <a:t>(also known as a class </a:t>
            </a:r>
            <a:r>
              <a:rPr lang="en-US" b="1" dirty="0" smtClean="0"/>
              <a:t>method)</a:t>
            </a:r>
          </a:p>
          <a:p>
            <a:pPr marL="914400" lvl="1" indent="-457200">
              <a:buFont typeface="+mj-lt"/>
              <a:buAutoNum type="arabicPeriod"/>
            </a:pPr>
            <a:r>
              <a:rPr lang="en-US" b="1" dirty="0" smtClean="0"/>
              <a:t>Block</a:t>
            </a:r>
          </a:p>
          <a:p>
            <a:pPr marL="914400" lvl="1" indent="-457200">
              <a:buFont typeface="+mj-lt"/>
              <a:buAutoNum type="arabicPeriod"/>
            </a:pPr>
            <a:r>
              <a:rPr lang="en-US" b="1" dirty="0" smtClean="0"/>
              <a:t>Nested </a:t>
            </a:r>
            <a:r>
              <a:rPr lang="en-US" b="1" dirty="0"/>
              <a:t>class</a:t>
            </a:r>
          </a:p>
          <a:p>
            <a:r>
              <a:rPr lang="en-US" dirty="0" smtClean="0"/>
              <a:t>When </a:t>
            </a:r>
            <a:r>
              <a:rPr lang="en-US" dirty="0"/>
              <a:t>a member is declared static, then it can be accessed without using an object. This means that before a class is instantiated, the static member is active and </a:t>
            </a:r>
            <a:r>
              <a:rPr lang="en-US" dirty="0" smtClean="0"/>
              <a:t>accessible</a:t>
            </a:r>
          </a:p>
        </p:txBody>
      </p:sp>
      <p:sp>
        <p:nvSpPr>
          <p:cNvPr id="4" name="Slide Number Placeholder 3"/>
          <p:cNvSpPr>
            <a:spLocks noGrp="1"/>
          </p:cNvSpPr>
          <p:nvPr>
            <p:ph type="sldNum" sz="quarter" idx="12"/>
          </p:nvPr>
        </p:nvSpPr>
        <p:spPr/>
        <p:txBody>
          <a:bodyPr/>
          <a:lstStyle/>
          <a:p>
            <a:fld id="{8330CF0F-2992-4812-A2BD-C038BC9AA5D1}" type="slidenum">
              <a:rPr lang="en-US" smtClean="0"/>
              <a:pPr/>
              <a:t>2</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March 28, 2023</a:t>
            </a:fld>
            <a:endParaRPr lang="en-US" dirty="0"/>
          </a:p>
        </p:txBody>
      </p:sp>
      <p:pic>
        <p:nvPicPr>
          <p:cNvPr id="2050" name="Picture 2" descr="Static in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1019" y="2758573"/>
            <a:ext cx="3148445" cy="27935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11712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final variable</a:t>
            </a:r>
            <a:r>
              <a:rPr lang="en-US" dirty="0"/>
              <a:t/>
            </a:r>
            <a:br>
              <a:rPr lang="en-US" dirty="0"/>
            </a:br>
            <a:r>
              <a:rPr lang="en-US" dirty="0" smtClean="0"/>
              <a:t>final </a:t>
            </a:r>
            <a:r>
              <a:rPr lang="en-US" dirty="0"/>
              <a:t>method</a:t>
            </a:r>
            <a:r>
              <a:rPr lang="en-US" dirty="0"/>
              <a:t/>
            </a:r>
            <a:br>
              <a:rPr lang="en-US" dirty="0"/>
            </a:br>
            <a:r>
              <a:rPr lang="en-US" dirty="0" smtClean="0"/>
              <a:t>final </a:t>
            </a:r>
            <a:r>
              <a:rPr lang="en-US" dirty="0"/>
              <a:t>class</a:t>
            </a: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20</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March 28, 2023</a:t>
            </a:fld>
            <a:endParaRPr lang="en-US" dirty="0"/>
          </a:p>
        </p:txBody>
      </p:sp>
    </p:spTree>
    <p:extLst>
      <p:ext uri="{BB962C8B-B14F-4D97-AF65-F5344CB8AC3E}">
        <p14:creationId xmlns:p14="http://schemas.microsoft.com/office/powerpoint/2010/main" val="29860020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variables</a:t>
            </a:r>
            <a:endParaRPr lang="en-US" dirty="0"/>
          </a:p>
        </p:txBody>
      </p:sp>
      <p:sp>
        <p:nvSpPr>
          <p:cNvPr id="3" name="Content Placeholder 2"/>
          <p:cNvSpPr>
            <a:spLocks noGrp="1"/>
          </p:cNvSpPr>
          <p:nvPr>
            <p:ph idx="1"/>
          </p:nvPr>
        </p:nvSpPr>
        <p:spPr/>
        <p:txBody>
          <a:bodyPr/>
          <a:lstStyle/>
          <a:p>
            <a:r>
              <a:rPr lang="en-US" dirty="0"/>
              <a:t>final variables are nothing but constants. We cannot change the value of a final variable once it is initialized</a:t>
            </a:r>
            <a:r>
              <a:rPr lang="en-US" dirty="0" smtClean="0"/>
              <a:t>.</a:t>
            </a:r>
          </a:p>
          <a:p>
            <a:r>
              <a:rPr lang="en-US" dirty="0" smtClean="0"/>
              <a:t>Final Methods cannot be overridden</a:t>
            </a:r>
          </a:p>
          <a:p>
            <a:r>
              <a:rPr lang="en-US" dirty="0" smtClean="0"/>
              <a:t>Final Classes cannot be inherited</a:t>
            </a:r>
          </a:p>
          <a:p>
            <a:pPr marL="0" indent="0">
              <a:buNone/>
            </a:pP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21</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March 28, 2023</a:t>
            </a:fld>
            <a:endParaRPr lang="en-US" dirty="0"/>
          </a:p>
        </p:txBody>
      </p:sp>
      <p:pic>
        <p:nvPicPr>
          <p:cNvPr id="4098" name="Picture 2" descr="final keyword in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4778" y="2562657"/>
            <a:ext cx="4859640" cy="3530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2790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t>Why Do We Need Static Variables And Where Are They Useful</a:t>
            </a:r>
            <a:r>
              <a:rPr lang="en-US" sz="2400" b="1" dirty="0" smtClean="0"/>
              <a:t>?</a:t>
            </a:r>
            <a:endParaRPr lang="en-US" sz="2400" b="1" dirty="0"/>
          </a:p>
        </p:txBody>
      </p:sp>
      <p:sp>
        <p:nvSpPr>
          <p:cNvPr id="3" name="Content Placeholder 2"/>
          <p:cNvSpPr>
            <a:spLocks noGrp="1"/>
          </p:cNvSpPr>
          <p:nvPr>
            <p:ph idx="1"/>
          </p:nvPr>
        </p:nvSpPr>
        <p:spPr/>
        <p:txBody>
          <a:bodyPr>
            <a:normAutofit/>
          </a:bodyPr>
          <a:lstStyle/>
          <a:p>
            <a:r>
              <a:rPr lang="en-US" dirty="0"/>
              <a:t>Static variables are most useful in applications that need counters</a:t>
            </a:r>
            <a:r>
              <a:rPr lang="en-US" dirty="0" smtClean="0"/>
              <a:t>.</a:t>
            </a:r>
          </a:p>
          <a:p>
            <a:r>
              <a:rPr lang="en-US" dirty="0"/>
              <a:t>The static variable can be used to refer to the common property of all objects (which is not unique for each object), for example, the company name of employees, college name of students, etc.</a:t>
            </a:r>
          </a:p>
          <a:p>
            <a:r>
              <a:rPr lang="en-US" dirty="0"/>
              <a:t>The static variable gets memory only once in the class area at the time of class loading.</a:t>
            </a:r>
          </a:p>
          <a:p>
            <a:r>
              <a:rPr lang="en-US" dirty="0" smtClean="0"/>
              <a:t>Unlike</a:t>
            </a:r>
            <a:r>
              <a:rPr lang="en-US" dirty="0"/>
              <a:t> </a:t>
            </a:r>
            <a:r>
              <a:rPr lang="en-US" b="1" dirty="0"/>
              <a:t>non-static variables</a:t>
            </a:r>
            <a:r>
              <a:rPr lang="en-US" dirty="0"/>
              <a:t>, such variables can be accessed directly in </a:t>
            </a:r>
            <a:r>
              <a:rPr lang="en-US" b="1" dirty="0">
                <a:solidFill>
                  <a:srgbClr val="FF0000"/>
                </a:solidFill>
              </a:rPr>
              <a:t>static and non-static methods</a:t>
            </a:r>
            <a:r>
              <a:rPr lang="en-US" b="1" dirty="0" smtClean="0">
                <a:solidFill>
                  <a:srgbClr val="FF0000"/>
                </a:solidFill>
              </a:rPr>
              <a:t>.</a:t>
            </a:r>
            <a:r>
              <a:rPr lang="en-US" dirty="0"/>
              <a:t> </a:t>
            </a:r>
            <a:endParaRPr lang="en-US" dirty="0" smtClean="0"/>
          </a:p>
          <a:p>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3</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March 28, 2023</a:t>
            </a:fld>
            <a:endParaRPr lang="en-US" dirty="0"/>
          </a:p>
        </p:txBody>
      </p:sp>
    </p:spTree>
    <p:extLst>
      <p:ext uri="{BB962C8B-B14F-4D97-AF65-F5344CB8AC3E}">
        <p14:creationId xmlns:p14="http://schemas.microsoft.com/office/powerpoint/2010/main" val="3431164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Problem without static variable</a:t>
            </a:r>
            <a:endParaRPr lang="en-US" dirty="0"/>
          </a:p>
        </p:txBody>
      </p:sp>
      <p:sp>
        <p:nvSpPr>
          <p:cNvPr id="3" name="Content Placeholder 2"/>
          <p:cNvSpPr>
            <a:spLocks noGrp="1"/>
          </p:cNvSpPr>
          <p:nvPr>
            <p:ph idx="1"/>
          </p:nvPr>
        </p:nvSpPr>
        <p:spPr/>
        <p:txBody>
          <a:bodyPr/>
          <a:lstStyle/>
          <a:p>
            <a:r>
              <a:rPr lang="en-US" dirty="0" smtClean="0"/>
              <a:t>Suppose there are 5000 students…</a:t>
            </a:r>
          </a:p>
          <a:p>
            <a:pPr marL="0" indent="0">
              <a:buNone/>
            </a:pPr>
            <a:r>
              <a:rPr lang="en-US" b="1" dirty="0"/>
              <a:t>class</a:t>
            </a:r>
            <a:r>
              <a:rPr lang="en-US" dirty="0"/>
              <a:t> Student{  </a:t>
            </a:r>
          </a:p>
          <a:p>
            <a:pPr marL="0" indent="0">
              <a:buNone/>
            </a:pPr>
            <a:r>
              <a:rPr lang="en-US" dirty="0"/>
              <a:t>     </a:t>
            </a:r>
            <a:r>
              <a:rPr lang="en-US" b="1" dirty="0" err="1"/>
              <a:t>int</a:t>
            </a:r>
            <a:r>
              <a:rPr lang="en-US" dirty="0"/>
              <a:t> </a:t>
            </a:r>
            <a:r>
              <a:rPr lang="en-US" dirty="0" err="1"/>
              <a:t>rollno</a:t>
            </a:r>
            <a:r>
              <a:rPr lang="en-US" dirty="0"/>
              <a:t>;  </a:t>
            </a:r>
          </a:p>
          <a:p>
            <a:pPr marL="0" indent="0">
              <a:buNone/>
            </a:pPr>
            <a:r>
              <a:rPr lang="en-US" dirty="0"/>
              <a:t>     String name;  </a:t>
            </a:r>
          </a:p>
          <a:p>
            <a:pPr marL="0" indent="0">
              <a:buNone/>
            </a:pPr>
            <a:r>
              <a:rPr lang="en-US" dirty="0"/>
              <a:t>    String college="ITS";  </a:t>
            </a:r>
          </a:p>
          <a:p>
            <a:pPr marL="0" indent="0">
              <a:buNone/>
            </a:pPr>
            <a:r>
              <a:rPr lang="en-US" dirty="0"/>
              <a:t>} </a:t>
            </a:r>
          </a:p>
          <a:p>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4</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March 28, 2023</a:t>
            </a:fld>
            <a:endParaRPr lang="en-US" dirty="0"/>
          </a:p>
        </p:txBody>
      </p:sp>
    </p:spTree>
    <p:extLst>
      <p:ext uri="{BB962C8B-B14F-4D97-AF65-F5344CB8AC3E}">
        <p14:creationId xmlns:p14="http://schemas.microsoft.com/office/powerpoint/2010/main" val="459851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Java Static </a:t>
            </a:r>
            <a:r>
              <a:rPr lang="en-US" b="1" dirty="0" smtClean="0"/>
              <a:t>Method</a:t>
            </a:r>
            <a:endParaRPr lang="en-US" dirty="0"/>
          </a:p>
        </p:txBody>
      </p:sp>
      <p:sp>
        <p:nvSpPr>
          <p:cNvPr id="3" name="Content Placeholder 2"/>
          <p:cNvSpPr>
            <a:spLocks noGrp="1"/>
          </p:cNvSpPr>
          <p:nvPr>
            <p:ph idx="1"/>
          </p:nvPr>
        </p:nvSpPr>
        <p:spPr/>
        <p:txBody>
          <a:bodyPr/>
          <a:lstStyle/>
          <a:p>
            <a:r>
              <a:rPr lang="en-US" dirty="0"/>
              <a:t>A static method belongs to the </a:t>
            </a:r>
            <a:r>
              <a:rPr lang="en-US" dirty="0" smtClean="0"/>
              <a:t>class, to </a:t>
            </a:r>
            <a:r>
              <a:rPr lang="en-US" dirty="0"/>
              <a:t>invoke a static method, you don’t need a class object</a:t>
            </a:r>
            <a:r>
              <a:rPr lang="en-US" dirty="0" smtClean="0"/>
              <a:t>.</a:t>
            </a:r>
          </a:p>
          <a:p>
            <a:r>
              <a:rPr lang="en-US" dirty="0"/>
              <a:t>The static data members </a:t>
            </a:r>
            <a:r>
              <a:rPr lang="en-US" dirty="0" smtClean="0"/>
              <a:t>(variables) of </a:t>
            </a:r>
            <a:r>
              <a:rPr lang="en-US" dirty="0"/>
              <a:t>the class are accessible to the static method. The static method can even change the values of the static data member</a:t>
            </a:r>
            <a:r>
              <a:rPr lang="en-US" dirty="0" smtClean="0"/>
              <a:t>.</a:t>
            </a:r>
          </a:p>
          <a:p>
            <a:r>
              <a:rPr lang="en-US" dirty="0"/>
              <a:t>A static method cannot have a reference to ‘this’ or ‘super’ members. </a:t>
            </a:r>
            <a:endParaRPr lang="en-US" dirty="0" smtClean="0"/>
          </a:p>
          <a:p>
            <a:r>
              <a:rPr lang="en-US" dirty="0" smtClean="0"/>
              <a:t>A </a:t>
            </a:r>
            <a:r>
              <a:rPr lang="en-US" dirty="0"/>
              <a:t>static method can also call other static methods</a:t>
            </a:r>
            <a:r>
              <a:rPr lang="en-US" dirty="0" smtClean="0"/>
              <a:t>.</a:t>
            </a:r>
          </a:p>
          <a:p>
            <a:r>
              <a:rPr lang="en-US" b="1" dirty="0"/>
              <a:t>A static method cannot refer to non-static data members or variables and cannot call non-static methods too.</a:t>
            </a:r>
          </a:p>
          <a:p>
            <a:pPr marL="0" indent="0">
              <a:buNone/>
            </a:pPr>
            <a:endParaRPr lang="en-US" dirty="0"/>
          </a:p>
          <a:p>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5</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March 28, 2023</a:t>
            </a:fld>
            <a:endParaRPr lang="en-US" dirty="0"/>
          </a:p>
        </p:txBody>
      </p:sp>
    </p:spTree>
    <p:extLst>
      <p:ext uri="{BB962C8B-B14F-4D97-AF65-F5344CB8AC3E}">
        <p14:creationId xmlns:p14="http://schemas.microsoft.com/office/powerpoint/2010/main" val="3510607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Restrictions for the static </a:t>
            </a:r>
            <a:r>
              <a:rPr lang="en-US" b="1" dirty="0" smtClean="0"/>
              <a:t>method</a:t>
            </a:r>
            <a:endParaRPr lang="en-US" b="1"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There are two main restrictions for the static method. They are:</a:t>
            </a:r>
          </a:p>
          <a:p>
            <a:pPr marL="457200" indent="-457200">
              <a:buFont typeface="+mj-lt"/>
              <a:buAutoNum type="arabicPeriod"/>
            </a:pPr>
            <a:endParaRPr lang="en-US" dirty="0" smtClean="0"/>
          </a:p>
          <a:p>
            <a:pPr marL="457200" indent="-457200">
              <a:buFont typeface="+mj-lt"/>
              <a:buAutoNum type="arabicPeriod"/>
            </a:pPr>
            <a:r>
              <a:rPr lang="en-US" dirty="0" smtClean="0"/>
              <a:t>The </a:t>
            </a:r>
            <a:r>
              <a:rPr lang="en-US" dirty="0"/>
              <a:t>static method can not use non static data member or call non-static method directly.</a:t>
            </a:r>
          </a:p>
          <a:p>
            <a:pPr marL="457200" indent="-457200">
              <a:buFont typeface="+mj-lt"/>
              <a:buAutoNum type="arabicPeriod"/>
            </a:pPr>
            <a:r>
              <a:rPr lang="en-US" dirty="0"/>
              <a:t>this and super cannot be used in static context</a:t>
            </a:r>
            <a:r>
              <a:rPr lang="en-US" dirty="0" smtClean="0"/>
              <a:t>.</a:t>
            </a:r>
          </a:p>
          <a:p>
            <a:pPr marL="0" indent="0">
              <a:buNone/>
            </a:pPr>
            <a:r>
              <a:rPr lang="en-US" b="1" dirty="0"/>
              <a:t>class</a:t>
            </a:r>
            <a:r>
              <a:rPr lang="en-US" dirty="0"/>
              <a:t> A{  </a:t>
            </a:r>
          </a:p>
          <a:p>
            <a:pPr marL="0" indent="0">
              <a:buNone/>
            </a:pPr>
            <a:r>
              <a:rPr lang="en-US" dirty="0"/>
              <a:t> </a:t>
            </a:r>
            <a:r>
              <a:rPr lang="en-US" b="1" dirty="0" err="1"/>
              <a:t>int</a:t>
            </a:r>
            <a:r>
              <a:rPr lang="en-US" dirty="0"/>
              <a:t> a=40;//non static  </a:t>
            </a:r>
          </a:p>
          <a:p>
            <a:pPr marL="0" indent="0">
              <a:buNone/>
            </a:pPr>
            <a:r>
              <a:rPr lang="en-US" dirty="0"/>
              <a:t>   </a:t>
            </a:r>
          </a:p>
          <a:p>
            <a:pPr marL="0" indent="0">
              <a:buNone/>
            </a:pPr>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None/>
            </a:pPr>
            <a:r>
              <a:rPr lang="en-US" dirty="0"/>
              <a:t>  </a:t>
            </a:r>
            <a:r>
              <a:rPr lang="en-US" dirty="0" err="1"/>
              <a:t>System.out.println</a:t>
            </a:r>
            <a:r>
              <a:rPr lang="en-US" dirty="0"/>
              <a:t>(a);  </a:t>
            </a:r>
          </a:p>
          <a:p>
            <a:pPr marL="0" indent="0">
              <a:buNone/>
            </a:pPr>
            <a:r>
              <a:rPr lang="en-US" dirty="0"/>
              <a:t> }  </a:t>
            </a:r>
            <a:r>
              <a:rPr lang="en-US" dirty="0" smtClean="0"/>
              <a:t>}</a:t>
            </a:r>
            <a:r>
              <a:rPr lang="en-US" dirty="0"/>
              <a:t>     </a:t>
            </a:r>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6</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March 28, 2023</a:t>
            </a:fld>
            <a:endParaRPr lang="en-US" dirty="0"/>
          </a:p>
        </p:txBody>
      </p:sp>
    </p:spTree>
    <p:extLst>
      <p:ext uri="{BB962C8B-B14F-4D97-AF65-F5344CB8AC3E}">
        <p14:creationId xmlns:p14="http://schemas.microsoft.com/office/powerpoint/2010/main" val="2343238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Overloading And Overriding Of Static </a:t>
            </a:r>
            <a:r>
              <a:rPr lang="en-US" b="1" dirty="0" smtClean="0"/>
              <a:t>Method</a:t>
            </a:r>
            <a:endParaRPr lang="en-US" b="1" dirty="0"/>
          </a:p>
        </p:txBody>
      </p:sp>
      <p:sp>
        <p:nvSpPr>
          <p:cNvPr id="3" name="Content Placeholder 2"/>
          <p:cNvSpPr>
            <a:spLocks noGrp="1"/>
          </p:cNvSpPr>
          <p:nvPr>
            <p:ph idx="1"/>
          </p:nvPr>
        </p:nvSpPr>
        <p:spPr/>
        <p:txBody>
          <a:bodyPr/>
          <a:lstStyle/>
          <a:p>
            <a:pPr marL="0" indent="0">
              <a:buNone/>
            </a:pPr>
            <a:r>
              <a:rPr lang="en-US" dirty="0" smtClean="0"/>
              <a:t>Example in the class…</a:t>
            </a: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7</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March 28, 2023</a:t>
            </a:fld>
            <a:endParaRPr lang="en-US" dirty="0"/>
          </a:p>
        </p:txBody>
      </p:sp>
    </p:spTree>
    <p:extLst>
      <p:ext uri="{BB962C8B-B14F-4D97-AF65-F5344CB8AC3E}">
        <p14:creationId xmlns:p14="http://schemas.microsoft.com/office/powerpoint/2010/main" val="3833623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85000" lnSpcReduction="20000"/>
          </a:bodyPr>
          <a:lstStyle/>
          <a:p>
            <a:r>
              <a:rPr lang="en-US" altLang="en-US" dirty="0"/>
              <a:t>The </a:t>
            </a:r>
            <a:r>
              <a:rPr lang="en-US" altLang="en-US" sz="2000" b="1" dirty="0">
                <a:solidFill>
                  <a:srgbClr val="0070C0"/>
                </a:solidFill>
                <a:latin typeface="Consolas" panose="020B0609020204030204" pitchFamily="49" charset="0"/>
              </a:rPr>
              <a:t>Math</a:t>
            </a:r>
            <a:r>
              <a:rPr lang="en-US" altLang="en-US" dirty="0">
                <a:latin typeface="Consolas" panose="020B0609020204030204" pitchFamily="49" charset="0"/>
              </a:rPr>
              <a:t> class </a:t>
            </a:r>
            <a:r>
              <a:rPr lang="en-US" altLang="en-US" dirty="0"/>
              <a:t>in Java has almost all of its members static. So, we can access its members without creating instances of the Math class.</a:t>
            </a:r>
            <a:r>
              <a:rPr lang="en-US" altLang="en-US" sz="1100" dirty="0"/>
              <a:t> </a:t>
            </a:r>
            <a:endParaRPr lang="en-US" altLang="en-US" sz="1100" dirty="0" smtClean="0"/>
          </a:p>
          <a:p>
            <a:pPr marL="0" indent="0">
              <a:buNone/>
            </a:pPr>
            <a:r>
              <a:rPr lang="en-US" altLang="en-US" sz="3200" dirty="0">
                <a:solidFill>
                  <a:srgbClr val="0070C0"/>
                </a:solidFill>
                <a:latin typeface="Droid Sans Mono"/>
              </a:rPr>
              <a:t>public class Main { </a:t>
            </a:r>
            <a:endParaRPr lang="en-US" altLang="en-US" sz="3200" dirty="0" smtClean="0">
              <a:solidFill>
                <a:srgbClr val="0070C0"/>
              </a:solidFill>
              <a:latin typeface="Droid Sans Mono"/>
            </a:endParaRPr>
          </a:p>
          <a:p>
            <a:pPr marL="0" indent="0">
              <a:buNone/>
            </a:pPr>
            <a:r>
              <a:rPr lang="en-US" altLang="en-US" sz="3200" dirty="0" smtClean="0">
                <a:solidFill>
                  <a:srgbClr val="0070C0"/>
                </a:solidFill>
                <a:latin typeface="Droid Sans Mono"/>
              </a:rPr>
              <a:t>public </a:t>
            </a:r>
            <a:r>
              <a:rPr lang="en-US" altLang="en-US" sz="3200" dirty="0">
                <a:solidFill>
                  <a:srgbClr val="0070C0"/>
                </a:solidFill>
                <a:latin typeface="Droid Sans Mono"/>
              </a:rPr>
              <a:t>static void main( String[] </a:t>
            </a:r>
            <a:r>
              <a:rPr lang="en-US" altLang="en-US" sz="3200" dirty="0" err="1">
                <a:solidFill>
                  <a:srgbClr val="0070C0"/>
                </a:solidFill>
                <a:latin typeface="Droid Sans Mono"/>
              </a:rPr>
              <a:t>args</a:t>
            </a:r>
            <a:r>
              <a:rPr lang="en-US" altLang="en-US" sz="3200" dirty="0">
                <a:solidFill>
                  <a:srgbClr val="0070C0"/>
                </a:solidFill>
                <a:latin typeface="Droid Sans Mono"/>
              </a:rPr>
              <a:t> ) </a:t>
            </a:r>
            <a:r>
              <a:rPr lang="en-US" altLang="en-US" sz="3200" dirty="0" smtClean="0">
                <a:solidFill>
                  <a:srgbClr val="0070C0"/>
                </a:solidFill>
                <a:latin typeface="Droid Sans Mono"/>
              </a:rPr>
              <a:t>{</a:t>
            </a:r>
          </a:p>
          <a:p>
            <a:pPr marL="0" indent="0">
              <a:buNone/>
            </a:pPr>
            <a:r>
              <a:rPr lang="en-US" altLang="en-US" sz="3200" dirty="0" smtClean="0">
                <a:solidFill>
                  <a:srgbClr val="0070C0"/>
                </a:solidFill>
                <a:latin typeface="Droid Sans Mono"/>
              </a:rPr>
              <a:t> </a:t>
            </a:r>
            <a:r>
              <a:rPr lang="en-US" altLang="en-US" sz="3200" dirty="0">
                <a:solidFill>
                  <a:srgbClr val="0070C0"/>
                </a:solidFill>
                <a:latin typeface="Droid Sans Mono"/>
              </a:rPr>
              <a:t>// accessing the methods of the Math class </a:t>
            </a:r>
            <a:r>
              <a:rPr lang="en-US" altLang="en-US" sz="3200" dirty="0" err="1">
                <a:solidFill>
                  <a:srgbClr val="0070C0"/>
                </a:solidFill>
                <a:latin typeface="Droid Sans Mono"/>
              </a:rPr>
              <a:t>System.out.println</a:t>
            </a:r>
            <a:r>
              <a:rPr lang="en-US" altLang="en-US" sz="3200" dirty="0">
                <a:solidFill>
                  <a:srgbClr val="0070C0"/>
                </a:solidFill>
                <a:latin typeface="Droid Sans Mono"/>
              </a:rPr>
              <a:t>("Absolute value of -12 = " + </a:t>
            </a:r>
            <a:r>
              <a:rPr lang="en-US" altLang="en-US" sz="3200" dirty="0" err="1">
                <a:solidFill>
                  <a:srgbClr val="0070C0"/>
                </a:solidFill>
                <a:latin typeface="Droid Sans Mono"/>
              </a:rPr>
              <a:t>Math.abs</a:t>
            </a:r>
            <a:r>
              <a:rPr lang="en-US" altLang="en-US" sz="3200" dirty="0">
                <a:solidFill>
                  <a:srgbClr val="0070C0"/>
                </a:solidFill>
                <a:latin typeface="Droid Sans Mono"/>
              </a:rPr>
              <a:t>(-12</a:t>
            </a:r>
            <a:r>
              <a:rPr lang="en-US" altLang="en-US" sz="3200" dirty="0" smtClean="0">
                <a:solidFill>
                  <a:srgbClr val="0070C0"/>
                </a:solidFill>
                <a:latin typeface="Droid Sans Mono"/>
              </a:rPr>
              <a:t>));</a:t>
            </a:r>
          </a:p>
          <a:p>
            <a:pPr marL="0" indent="0">
              <a:buNone/>
            </a:pPr>
            <a:r>
              <a:rPr lang="en-US" altLang="en-US" sz="3200" dirty="0" smtClean="0">
                <a:solidFill>
                  <a:srgbClr val="0070C0"/>
                </a:solidFill>
                <a:latin typeface="Droid Sans Mono"/>
              </a:rPr>
              <a:t> </a:t>
            </a:r>
            <a:r>
              <a:rPr lang="en-US" altLang="en-US" sz="3200" dirty="0" err="1">
                <a:solidFill>
                  <a:srgbClr val="0070C0"/>
                </a:solidFill>
                <a:latin typeface="Droid Sans Mono"/>
              </a:rPr>
              <a:t>System.out.println</a:t>
            </a:r>
            <a:r>
              <a:rPr lang="en-US" altLang="en-US" sz="3200" dirty="0">
                <a:solidFill>
                  <a:srgbClr val="0070C0"/>
                </a:solidFill>
                <a:latin typeface="Droid Sans Mono"/>
              </a:rPr>
              <a:t>("Value of PI = " + </a:t>
            </a:r>
            <a:r>
              <a:rPr lang="en-US" altLang="en-US" sz="3200" dirty="0" err="1">
                <a:solidFill>
                  <a:srgbClr val="0070C0"/>
                </a:solidFill>
                <a:latin typeface="Droid Sans Mono"/>
              </a:rPr>
              <a:t>Math.PI</a:t>
            </a:r>
            <a:r>
              <a:rPr lang="en-US" altLang="en-US" sz="3200" dirty="0">
                <a:solidFill>
                  <a:srgbClr val="0070C0"/>
                </a:solidFill>
                <a:latin typeface="Droid Sans Mono"/>
              </a:rPr>
              <a:t>); </a:t>
            </a:r>
            <a:r>
              <a:rPr lang="en-US" altLang="en-US" sz="3200" dirty="0" err="1">
                <a:solidFill>
                  <a:srgbClr val="0070C0"/>
                </a:solidFill>
                <a:latin typeface="Droid Sans Mono"/>
              </a:rPr>
              <a:t>System.out.println</a:t>
            </a:r>
            <a:r>
              <a:rPr lang="en-US" altLang="en-US" sz="3200" dirty="0">
                <a:solidFill>
                  <a:srgbClr val="0070C0"/>
                </a:solidFill>
                <a:latin typeface="Droid Sans Mono"/>
              </a:rPr>
              <a:t>("Value of E = " + </a:t>
            </a:r>
            <a:r>
              <a:rPr lang="en-US" altLang="en-US" sz="3200" dirty="0" err="1">
                <a:solidFill>
                  <a:srgbClr val="0070C0"/>
                </a:solidFill>
                <a:latin typeface="Droid Sans Mono"/>
              </a:rPr>
              <a:t>Math.E</a:t>
            </a:r>
            <a:r>
              <a:rPr lang="en-US" altLang="en-US" sz="3200" dirty="0">
                <a:solidFill>
                  <a:srgbClr val="0070C0"/>
                </a:solidFill>
                <a:latin typeface="Droid Sans Mono"/>
              </a:rPr>
              <a:t>); </a:t>
            </a:r>
            <a:r>
              <a:rPr lang="en-US" altLang="en-US" sz="3200" dirty="0" err="1">
                <a:solidFill>
                  <a:srgbClr val="0070C0"/>
                </a:solidFill>
                <a:latin typeface="Droid Sans Mono"/>
              </a:rPr>
              <a:t>System.out.println</a:t>
            </a:r>
            <a:r>
              <a:rPr lang="en-US" altLang="en-US" sz="3200" dirty="0">
                <a:solidFill>
                  <a:srgbClr val="0070C0"/>
                </a:solidFill>
                <a:latin typeface="Droid Sans Mono"/>
              </a:rPr>
              <a:t>("2^2 = " + </a:t>
            </a:r>
            <a:r>
              <a:rPr lang="en-US" altLang="en-US" sz="3200" dirty="0" err="1">
                <a:solidFill>
                  <a:srgbClr val="0070C0"/>
                </a:solidFill>
                <a:latin typeface="Droid Sans Mono"/>
              </a:rPr>
              <a:t>Math.pow</a:t>
            </a:r>
            <a:r>
              <a:rPr lang="en-US" altLang="en-US" sz="3200" dirty="0">
                <a:solidFill>
                  <a:srgbClr val="0070C0"/>
                </a:solidFill>
                <a:latin typeface="Droid Sans Mono"/>
              </a:rPr>
              <a:t>(2,2)); </a:t>
            </a:r>
            <a:endParaRPr lang="en-US" altLang="en-US" sz="3200" dirty="0" smtClean="0">
              <a:solidFill>
                <a:srgbClr val="0070C0"/>
              </a:solidFill>
              <a:latin typeface="Droid Sans Mono"/>
            </a:endParaRPr>
          </a:p>
          <a:p>
            <a:pPr marL="0" indent="0">
              <a:buNone/>
            </a:pPr>
            <a:r>
              <a:rPr lang="en-US" altLang="en-US" sz="3200" dirty="0" smtClean="0">
                <a:solidFill>
                  <a:srgbClr val="0070C0"/>
                </a:solidFill>
                <a:latin typeface="Droid Sans Mono"/>
              </a:rPr>
              <a:t>} </a:t>
            </a:r>
            <a:r>
              <a:rPr lang="en-US" altLang="en-US" sz="3200" dirty="0">
                <a:solidFill>
                  <a:srgbClr val="0070C0"/>
                </a:solidFill>
                <a:latin typeface="Droid Sans Mono"/>
              </a:rPr>
              <a:t>}</a:t>
            </a:r>
            <a:r>
              <a:rPr lang="en-US" altLang="en-US" dirty="0">
                <a:solidFill>
                  <a:srgbClr val="0070C0"/>
                </a:solidFill>
              </a:rPr>
              <a:t> </a:t>
            </a:r>
            <a:endParaRPr lang="en-US" altLang="en-US" sz="6000" dirty="0">
              <a:solidFill>
                <a:srgbClr val="0070C0"/>
              </a:solidFill>
              <a:latin typeface="Arial" panose="020B0604020202020204" pitchFamily="34" charset="0"/>
            </a:endParaRPr>
          </a:p>
          <a:p>
            <a:endParaRPr lang="en-US" altLang="en-US" sz="3200" dirty="0"/>
          </a:p>
          <a:p>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8</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March 28, 2023</a:t>
            </a:fld>
            <a:endParaRPr lang="en-US" dirty="0"/>
          </a:p>
        </p:txBody>
      </p:sp>
      <p:sp>
        <p:nvSpPr>
          <p:cNvPr id="7" name="Rectangle 2"/>
          <p:cNvSpPr>
            <a:spLocks noChangeArrowheads="1"/>
          </p:cNvSpPr>
          <p:nvPr/>
        </p:nvSpPr>
        <p:spPr bwMode="auto">
          <a:xfrm>
            <a:off x="0" y="90100"/>
            <a:ext cx="65" cy="276999"/>
          </a:xfrm>
          <a:prstGeom prst="rect">
            <a:avLst/>
          </a:prstGeom>
          <a:solidFill>
            <a:srgbClr val="383B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22997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Static Block In </a:t>
            </a:r>
            <a:r>
              <a:rPr lang="en-US" b="1" dirty="0" smtClean="0"/>
              <a:t>Java</a:t>
            </a:r>
            <a:endParaRPr lang="en-US" dirty="0"/>
          </a:p>
        </p:txBody>
      </p:sp>
      <p:sp>
        <p:nvSpPr>
          <p:cNvPr id="3" name="Content Placeholder 2"/>
          <p:cNvSpPr>
            <a:spLocks noGrp="1"/>
          </p:cNvSpPr>
          <p:nvPr>
            <p:ph idx="1"/>
          </p:nvPr>
        </p:nvSpPr>
        <p:spPr/>
        <p:txBody>
          <a:bodyPr/>
          <a:lstStyle/>
          <a:p>
            <a:r>
              <a:rPr lang="en-US" dirty="0"/>
              <a:t>Is used to initialize the static data member.</a:t>
            </a:r>
          </a:p>
          <a:p>
            <a:r>
              <a:rPr lang="en-US" dirty="0"/>
              <a:t>It is executed before the main method at the time of </a:t>
            </a:r>
            <a:r>
              <a:rPr lang="en-US" dirty="0" err="1"/>
              <a:t>classloading</a:t>
            </a:r>
            <a:r>
              <a:rPr lang="en-US" dirty="0" smtClean="0"/>
              <a:t>.</a:t>
            </a:r>
          </a:p>
          <a:p>
            <a:endParaRPr lang="en-US" b="1" dirty="0" smtClean="0"/>
          </a:p>
          <a:p>
            <a:pPr algn="just"/>
            <a:r>
              <a:rPr lang="en-US" b="1" dirty="0" smtClean="0">
                <a:solidFill>
                  <a:srgbClr val="FF0000"/>
                </a:solidFill>
              </a:rPr>
              <a:t>IMPORTANT: </a:t>
            </a:r>
            <a:r>
              <a:rPr lang="en-US" b="1" dirty="0" smtClean="0"/>
              <a:t>This </a:t>
            </a:r>
            <a:r>
              <a:rPr lang="en-US" b="1" dirty="0"/>
              <a:t>static block is executed at the moment when the first object of the class is created (precisely at the time of </a:t>
            </a:r>
            <a:r>
              <a:rPr lang="en-US" b="1" dirty="0" err="1"/>
              <a:t>classloading</a:t>
            </a:r>
            <a:r>
              <a:rPr lang="en-US" b="1" dirty="0"/>
              <a:t>) or when the static member inside the block is used</a:t>
            </a:r>
            <a:r>
              <a:rPr lang="en-US" b="1" dirty="0" smtClean="0"/>
              <a:t>.</a:t>
            </a:r>
          </a:p>
          <a:p>
            <a:pPr algn="just"/>
            <a:r>
              <a:rPr lang="en-US" dirty="0"/>
              <a:t>If you need to do the computation in order to initialize your </a:t>
            </a:r>
            <a:r>
              <a:rPr lang="en-US" b="1" dirty="0"/>
              <a:t>static variables</a:t>
            </a:r>
            <a:r>
              <a:rPr lang="en-US" dirty="0"/>
              <a:t>, you can declare a static block that gets executed exactly once, when the class is first loaded. </a:t>
            </a:r>
            <a:endParaRPr lang="en-US" b="1" dirty="0"/>
          </a:p>
          <a:p>
            <a:pPr marL="0" indent="0">
              <a:buNone/>
            </a:pP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9</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March 28, 2023</a:t>
            </a:fld>
            <a:endParaRPr lang="en-US" dirty="0"/>
          </a:p>
        </p:txBody>
      </p:sp>
    </p:spTree>
    <p:extLst>
      <p:ext uri="{BB962C8B-B14F-4D97-AF65-F5344CB8AC3E}">
        <p14:creationId xmlns:p14="http://schemas.microsoft.com/office/powerpoint/2010/main" val="28117666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ustom 27">
      <a:dk1>
        <a:sysClr val="windowText" lastClr="000000"/>
      </a:dk1>
      <a:lt1>
        <a:sysClr val="window" lastClr="FFFFFF"/>
      </a:lt1>
      <a:dk2>
        <a:srgbClr val="255172"/>
      </a:dk2>
      <a:lt2>
        <a:srgbClr val="003760"/>
      </a:lt2>
      <a:accent1>
        <a:srgbClr val="9ACD4C"/>
      </a:accent1>
      <a:accent2>
        <a:srgbClr val="FAA93A"/>
      </a:accent2>
      <a:accent3>
        <a:srgbClr val="D35940"/>
      </a:accent3>
      <a:accent4>
        <a:srgbClr val="B258D3"/>
      </a:accent4>
      <a:accent5>
        <a:srgbClr val="004E89"/>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spDef>
      <a:spPr>
        <a:solidFill>
          <a:schemeClr val="accent5">
            <a:lumMod val="50000"/>
          </a:schemeClr>
        </a:solidFill>
        <a:ln>
          <a:noFill/>
        </a:ln>
      </a:spPr>
      <a:bodyPr rtlCol="0" anchor="ctr"/>
      <a:lstStyle>
        <a:defPPr algn="ctr">
          <a:defRPr sz="1400" dirty="0" err="1" smtClean="0">
            <a:solidFill>
              <a:schemeClr val="bg1"/>
            </a:solidFill>
            <a:latin typeface="Consolas" panose="020B0609020204030204" pitchFamily="49"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50800">
          <a:solidFill>
            <a:srgbClr val="002060"/>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emp" id="{DA6D3CBB-E0E7-44F2-8E18-475A989E3F40}" vid="{9C698674-4DEE-4436-848B-E66D0CEAAA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Template>
  <TotalTime>1526</TotalTime>
  <Words>1194</Words>
  <Application>Microsoft Office PowerPoint</Application>
  <PresentationFormat>Widescreen</PresentationFormat>
  <Paragraphs>145</Paragraphs>
  <Slides>21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Consolas</vt:lpstr>
      <vt:lpstr>Droid Sans Mono</vt:lpstr>
      <vt:lpstr>Segoe Print</vt:lpstr>
      <vt:lpstr>Trebuchet MS</vt:lpstr>
      <vt:lpstr>Tw Cen MT</vt:lpstr>
      <vt:lpstr>Circuit</vt:lpstr>
      <vt:lpstr>Oop - Java  static keyword final keyword</vt:lpstr>
      <vt:lpstr>static Keyword</vt:lpstr>
      <vt:lpstr>Why Do We Need Static Variables And Where Are They Useful?</vt:lpstr>
      <vt:lpstr>Problem without static variable</vt:lpstr>
      <vt:lpstr>Java Static Method</vt:lpstr>
      <vt:lpstr>Restrictions for the static method</vt:lpstr>
      <vt:lpstr>Overloading And Overriding Of Static Method</vt:lpstr>
      <vt:lpstr>PowerPoint Presentation</vt:lpstr>
      <vt:lpstr>Static Block In Java</vt:lpstr>
      <vt:lpstr>Multiple Static blocks</vt:lpstr>
      <vt:lpstr>Characteristics of static keyword:</vt:lpstr>
      <vt:lpstr>Static and dynamic binding in java</vt:lpstr>
      <vt:lpstr>Static vs Dynamic Binding</vt:lpstr>
      <vt:lpstr>What is reference and object?</vt:lpstr>
      <vt:lpstr>Static vs Dynamic Binding</vt:lpstr>
      <vt:lpstr>Static Binding or Early Binding</vt:lpstr>
      <vt:lpstr>Dynamic Binding or Late Binding</vt:lpstr>
      <vt:lpstr>Place holders in Strings</vt:lpstr>
      <vt:lpstr>Final keyword</vt:lpstr>
      <vt:lpstr>PowerPoint Presentation</vt:lpstr>
      <vt:lpstr>Final variables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system overview</dc:title>
  <dc:creator>Mukesh Rathi</dc:creator>
  <cp:lastModifiedBy>Mukesh Rathi</cp:lastModifiedBy>
  <cp:revision>127</cp:revision>
  <dcterms:created xsi:type="dcterms:W3CDTF">2023-01-24T07:09:11Z</dcterms:created>
  <dcterms:modified xsi:type="dcterms:W3CDTF">2023-03-28T17:08:59Z</dcterms:modified>
</cp:coreProperties>
</file>