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84" r:id="rId2"/>
    <p:sldId id="285" r:id="rId3"/>
    <p:sldId id="286" r:id="rId4"/>
    <p:sldId id="298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A6054-83E6-40D6-ACB1-654186C3A69D}">
          <p14:sldIdLst>
            <p14:sldId id="284"/>
            <p14:sldId id="285"/>
            <p14:sldId id="286"/>
            <p14:sldId id="29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A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3" autoAdjust="0"/>
    <p:restoredTop sz="81113" autoAdjust="0"/>
  </p:normalViewPr>
  <p:slideViewPr>
    <p:cSldViewPr snapToGrid="0">
      <p:cViewPr varScale="1">
        <p:scale>
          <a:sx n="69" d="100"/>
          <a:sy n="69" d="100"/>
        </p:scale>
        <p:origin x="2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4EE4-500C-4297-8B7E-BAFCBEB28B5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19771-2DD1-49B9-AD4F-51190EC9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4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201F7-FE14-4227-BFBA-2FC7551F7A1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0AF02-BB36-476D-B51D-A6B323F6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0AF02-BB36-476D-B51D-A6B323F69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F6E3B4-A214-4E58-BEE4-1DE5815DCEED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8774-032E-4E0D-A95D-1D9D2957C820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EDC0-2E04-4D08-82BD-63727FC3DCC3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184-510B-4890-82EF-698874E75DF9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42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3A98-ECC5-4E94-9370-82233F316F45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2152-EC67-464B-8C67-F2528BBE3B01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5E3B-2905-4D56-9991-73CFCAD199FF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2BE9-FB94-4AC7-B71C-3B343A371AD0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456A-A42A-47A7-9565-CEC4733F87C7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BAB406-A234-44FF-8E91-A3F2A3EF3DCC}"/>
              </a:ext>
            </a:extLst>
          </p:cNvPr>
          <p:cNvSpPr/>
          <p:nvPr userDrawn="1"/>
        </p:nvSpPr>
        <p:spPr>
          <a:xfrm>
            <a:off x="9636369" y="6618848"/>
            <a:ext cx="1136409" cy="1828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endParaRPr lang="en-US" sz="11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B540E-9168-4A67-8D0C-CDA34F024DB9}"/>
              </a:ext>
            </a:extLst>
          </p:cNvPr>
          <p:cNvSpPr/>
          <p:nvPr userDrawn="1"/>
        </p:nvSpPr>
        <p:spPr>
          <a:xfrm>
            <a:off x="1005839" y="6618848"/>
            <a:ext cx="858832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r>
              <a:rPr lang="en-US" sz="1100" b="1" spc="100" baseline="0" dirty="0">
                <a:solidFill>
                  <a:schemeClr val="bg1"/>
                </a:solidFill>
                <a:latin typeface="Segoe Print" panose="02000600000000000000" pitchFamily="2" charset="0"/>
              </a:rPr>
              <a:t>Mukesh Kumar Rathi, Department of Computer Science, University of Karachi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9BCD9-D5C3-40FC-BE25-F0BDCDF59DB5}"/>
              </a:ext>
            </a:extLst>
          </p:cNvPr>
          <p:cNvSpPr/>
          <p:nvPr userDrawn="1"/>
        </p:nvSpPr>
        <p:spPr>
          <a:xfrm>
            <a:off x="10816089" y="6618848"/>
            <a:ext cx="56038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9218"/>
            <a:ext cx="10388601" cy="1046729"/>
          </a:xfrm>
        </p:spPr>
        <p:txBody>
          <a:bodyPr/>
          <a:lstStyle>
            <a:lvl1pPr algn="ctr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505596"/>
            <a:ext cx="10388601" cy="4940317"/>
          </a:xfrm>
        </p:spPr>
        <p:txBody>
          <a:bodyPr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4225" y="6606151"/>
            <a:ext cx="560386" cy="188592"/>
          </a:xfrm>
        </p:spPr>
        <p:txBody>
          <a:bodyPr lIns="0" tIns="0" rIns="0" bIns="0" anchor="ctr" anchorCtr="1"/>
          <a:lstStyle>
            <a:lvl1pPr algn="ctr">
              <a:defRPr sz="1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330CF0F-2992-4812-A2BD-C038BC9AA5D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B37B94-E3C2-4E89-B607-B52CCD4EDFC6}"/>
              </a:ext>
            </a:extLst>
          </p:cNvPr>
          <p:cNvCxnSpPr>
            <a:cxnSpLocks/>
          </p:cNvCxnSpPr>
          <p:nvPr userDrawn="1"/>
        </p:nvCxnSpPr>
        <p:spPr>
          <a:xfrm>
            <a:off x="965199" y="1240431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FC23E-5290-483E-A30D-57BCE011E5D6}"/>
              </a:ext>
            </a:extLst>
          </p:cNvPr>
          <p:cNvCxnSpPr>
            <a:cxnSpLocks/>
          </p:cNvCxnSpPr>
          <p:nvPr userDrawn="1"/>
        </p:nvCxnSpPr>
        <p:spPr>
          <a:xfrm>
            <a:off x="1001942" y="6558749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1A8997-16F0-4426-8147-7679904B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44574" y="6589588"/>
            <a:ext cx="1107369" cy="205155"/>
          </a:xfrm>
        </p:spPr>
        <p:txBody>
          <a:bodyPr lIns="0" tIns="0" rIns="0" bIns="0" anchor="ctr" anchorCtr="1"/>
          <a:lstStyle>
            <a:lvl1pPr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965-B268-408B-B15C-A16FE6EF618D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D77D-FAC8-4700-A5AA-8F1C39EE1C2B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7135-7DFC-4FFE-AC42-9574AF0A58E8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E2E3-9200-4637-A3AD-31600B5067D2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460C-76F2-4CEF-BC7B-7B5832C2CCC1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F33-1393-43B2-BD43-D1C87BF2CA99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DED-CA7D-4381-A556-62466C07BF48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F3F3F3"/>
            </a:gs>
            <a:gs pos="75000">
              <a:schemeClr val="bg1">
                <a:tint val="98000"/>
                <a:hueMod val="94000"/>
                <a:satMod val="148000"/>
                <a:lumMod val="150000"/>
              </a:schemeClr>
            </a:gs>
            <a:gs pos="1782">
              <a:srgbClr val="D8D8D8"/>
            </a:gs>
            <a:gs pos="0">
              <a:srgbClr val="D7D7D7"/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FA39-91C1-441F-A425-34037C2472F9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7953-6730-4444-9AE5-A37B0EBF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79339"/>
            <a:ext cx="9827896" cy="1689318"/>
          </a:xfrm>
        </p:spPr>
        <p:txBody>
          <a:bodyPr/>
          <a:lstStyle/>
          <a:p>
            <a:r>
              <a:rPr lang="en-US" dirty="0" smtClean="0"/>
              <a:t>Java 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E7089-3677-43A1-8942-C304E618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77741"/>
            <a:ext cx="8791575" cy="1655762"/>
          </a:xfrm>
        </p:spPr>
        <p:txBody>
          <a:bodyPr/>
          <a:lstStyle/>
          <a:p>
            <a:r>
              <a:rPr lang="en-US" dirty="0" smtClean="0"/>
              <a:t>Lecture #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 </a:t>
            </a:r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Code here CANNOT use 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Code here can use 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800" dirty="0" smtClean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Block </a:t>
            </a:r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209964"/>
            <a:ext cx="10388601" cy="52359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A block of code refers to all of the code between curly braces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{}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Code here CANNOT use 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This is a block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708090"/>
                </a:solidFill>
                <a:latin typeface="Consolas" panose="020B0609020204030204" pitchFamily="49" charset="0"/>
              </a:rPr>
              <a:t>// Code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here CANNOT use 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Code here CAN use 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The block ends 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Code here CANNOT use 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800" dirty="0" smtClean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 </a:t>
            </a:r>
            <a:r>
              <a:rPr lang="en-US" b="1" dirty="0" smtClean="0"/>
              <a:t>Recursion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10" y="1390890"/>
            <a:ext cx="11018982" cy="4940317"/>
          </a:xfrm>
        </p:spPr>
        <p:txBody>
          <a:bodyPr>
            <a:normAutofit/>
          </a:bodyPr>
          <a:lstStyle/>
          <a:p>
            <a:r>
              <a:rPr lang="en-US" sz="1800" dirty="0"/>
              <a:t>Recursion is the technique of making a function call itself. 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technique provides a way to break complicated problems down into simple problems which are easier to solve.</a:t>
            </a:r>
          </a:p>
          <a:p>
            <a:r>
              <a:rPr lang="en-US" sz="1800" dirty="0"/>
              <a:t>Recursion may be a bit difficult to understand.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best way to figure out how it works is to experiment with it.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9986" y="3448247"/>
            <a:ext cx="4653814" cy="2862322"/>
          </a:xfrm>
          <a:prstGeom prst="rect">
            <a:avLst/>
          </a:prstGeom>
          <a:solidFill>
            <a:srgbClr val="FFFEA4"/>
          </a:solidFill>
          <a:ln w="28575"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k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	if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}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510" y="3463636"/>
            <a:ext cx="5567875" cy="2831544"/>
          </a:xfrm>
          <a:prstGeom prst="rect">
            <a:avLst/>
          </a:prstGeom>
          <a:solidFill>
            <a:srgbClr val="FFFEA4"/>
          </a:solidFill>
          <a:ln w="28575"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sz="2000" b="1" dirty="0" smtClean="0">
              <a:solidFill>
                <a:srgbClr val="0077AA"/>
              </a:solidFill>
              <a:latin typeface="Consolas" panose="020B0609020204030204" pitchFamily="49" charset="0"/>
            </a:endParaRPr>
          </a:p>
          <a:p>
            <a:r>
              <a:rPr lang="en-US" altLang="en-US" sz="2000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990055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1353" y="2087950"/>
            <a:ext cx="6130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Assign Recursion HW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Halting </a:t>
            </a:r>
            <a:r>
              <a:rPr lang="en-US" b="1" dirty="0" smtClean="0"/>
              <a:t>Condition in recursion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000000"/>
                </a:solidFill>
              </a:rPr>
              <a:t>Just as loops can run into the problem of infinite looping, recursive functions can run into the problem of infinite recursion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Infinite </a:t>
            </a:r>
            <a:r>
              <a:rPr lang="en-US" altLang="en-US" sz="2000" dirty="0">
                <a:solidFill>
                  <a:srgbClr val="000000"/>
                </a:solidFill>
              </a:rPr>
              <a:t>recursion is when the function never stops calling itself. Every recursive function should have a halting condition, which is the condition where the function stops calling </a:t>
            </a:r>
            <a:r>
              <a:rPr lang="en-US" altLang="en-US" sz="2000" dirty="0" smtClean="0">
                <a:solidFill>
                  <a:srgbClr val="000000"/>
                </a:solidFill>
              </a:rPr>
              <a:t>itself.</a:t>
            </a: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</a:rPr>
              <a:t>the previous example, the halting condition is when the parameter </a:t>
            </a:r>
            <a:r>
              <a:rPr lang="en-US" altLang="en-US" sz="2000" dirty="0">
                <a:solidFill>
                  <a:srgbClr val="DC143C"/>
                </a:solidFill>
              </a:rPr>
              <a:t>k</a:t>
            </a:r>
            <a:r>
              <a:rPr lang="en-US" altLang="en-US" sz="2000" dirty="0">
                <a:solidFill>
                  <a:srgbClr val="000000"/>
                </a:solidFill>
              </a:rPr>
              <a:t> becomes 0.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endParaRPr lang="en-US" altLang="en-US" sz="2000" dirty="0"/>
          </a:p>
          <a:p>
            <a:r>
              <a:rPr lang="en-US" altLang="en-US" sz="2000" dirty="0" smtClean="0"/>
              <a:t>More Examples in word </a:t>
            </a:r>
            <a:r>
              <a:rPr lang="en-US" altLang="en-US" sz="2000" dirty="0"/>
              <a:t>f</a:t>
            </a:r>
            <a:r>
              <a:rPr lang="en-US" altLang="en-US" sz="2000" dirty="0" smtClean="0"/>
              <a:t>ile</a:t>
            </a:r>
            <a:endParaRPr lang="en-US" alt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number of strings from user input and display in sorted order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is a block of code which only runs when it is called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Why use methods? </a:t>
            </a:r>
            <a:r>
              <a:rPr lang="en-US" dirty="0"/>
              <a:t>To reuse code: define the code once, and use it many times.</a:t>
            </a:r>
          </a:p>
          <a:p>
            <a:r>
              <a:rPr lang="en-US" dirty="0"/>
              <a:t>You can pass data, known as parameters, into a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Topics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Creating --- Calling --- Parameters --- Arguments --- Return Values --- </a:t>
            </a:r>
            <a:r>
              <a:rPr lang="en-US" dirty="0" smtClean="0"/>
              <a:t>Method </a:t>
            </a:r>
            <a:r>
              <a:rPr lang="en-US" dirty="0" smtClean="0"/>
              <a:t>Overloading --- Signature </a:t>
            </a:r>
            <a:r>
              <a:rPr lang="en-US" dirty="0" smtClean="0"/>
              <a:t>of </a:t>
            </a:r>
            <a:r>
              <a:rPr lang="en-US" dirty="0" smtClean="0"/>
              <a:t>Method --- </a:t>
            </a:r>
            <a:r>
              <a:rPr lang="en-US" dirty="0" smtClean="0"/>
              <a:t>Scope of </a:t>
            </a:r>
            <a:r>
              <a:rPr lang="en-US" dirty="0" smtClean="0"/>
              <a:t>Variables --- Recursion --- </a:t>
            </a:r>
            <a:r>
              <a:rPr lang="en-US" dirty="0" smtClean="0"/>
              <a:t>Halt Condition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must be declared within a class. It is defined with the name of the method, followed by parentheses 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	static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708090"/>
                </a:solidFill>
                <a:latin typeface="Consolas" panose="020B0609020204030204" pitchFamily="49" charset="0"/>
              </a:rPr>
              <a:t>		//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code to be executed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	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800" dirty="0" smtClean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Defining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5" y="1505596"/>
            <a:ext cx="10797308" cy="49403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public double </a:t>
            </a:r>
            <a:r>
              <a:rPr lang="en-US" alt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calculateSum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(double </a:t>
            </a:r>
            <a:r>
              <a:rPr lang="en-US" alt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firstNumber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 double </a:t>
            </a:r>
            <a:r>
              <a:rPr lang="en-US" alt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secondNumber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  <a:endParaRPr lang="en-US" altLang="en-US" sz="20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do the calculation here </a:t>
            </a:r>
            <a:endParaRPr lang="en-US" altLang="en-US" sz="20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Method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declarations have </a:t>
            </a: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six components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in order:</a:t>
            </a:r>
            <a:endParaRPr lang="en-US" altLang="en-US" sz="2000" dirty="0"/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Modifiers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—such as </a:t>
            </a:r>
            <a:r>
              <a:rPr lang="en-US" altLang="en-US" sz="2600" dirty="0">
                <a:solidFill>
                  <a:srgbClr val="000000"/>
                </a:solidFill>
                <a:cs typeface="Arial" panose="020B0604020202020204" pitchFamily="34" charset="0"/>
              </a:rPr>
              <a:t>public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, </a:t>
            </a:r>
            <a:r>
              <a:rPr lang="en-US" altLang="en-US" sz="2600" dirty="0">
                <a:solidFill>
                  <a:srgbClr val="000000"/>
                </a:solidFill>
                <a:cs typeface="Arial" panose="020B0604020202020204" pitchFamily="34" charset="0"/>
              </a:rPr>
              <a:t>private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, and others you will learn about later.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The return type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—the data type of the value returned by the method, or </a:t>
            </a:r>
            <a:r>
              <a:rPr lang="en-US" altLang="en-US" sz="2600" dirty="0">
                <a:solidFill>
                  <a:srgbClr val="000000"/>
                </a:solidFill>
                <a:cs typeface="Arial" panose="020B0604020202020204" pitchFamily="34" charset="0"/>
              </a:rPr>
              <a:t>void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 if the method does not return a value.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The method name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—the rules for field names apply to method names as well, but the convention is a little different.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The parameter list in parenthesis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—a comma-delimited list of input parameters, preceded by their data types, enclosed by parentheses, </a:t>
            </a:r>
            <a:r>
              <a:rPr lang="en-US" altLang="en-US" sz="2600" dirty="0">
                <a:solidFill>
                  <a:srgbClr val="000000"/>
                </a:solidFill>
                <a:cs typeface="Arial" panose="020B0604020202020204" pitchFamily="34" charset="0"/>
              </a:rPr>
              <a:t>()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. If there are no parameters, you must use empty parentheses.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An exception list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—to be discussed later.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The method body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, enclosed between braces—the method's code, including the declaration of local variables, goes </a:t>
            </a:r>
            <a:r>
              <a:rPr lang="en-US" altLang="en-US" sz="2200" dirty="0" smtClean="0">
                <a:solidFill>
                  <a:srgbClr val="000000"/>
                </a:solidFill>
                <a:cs typeface="Arial" panose="020B0604020202020204" pitchFamily="34" charset="0"/>
              </a:rPr>
              <a:t>here.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Call a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"I just got executed!"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){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Outputs "I just got executed!"</a:t>
            </a:r>
            <a:r>
              <a:rPr lang="en-US" altLang="en-US" sz="18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Call method multiple times…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Parameters and </a:t>
            </a:r>
            <a:r>
              <a:rPr lang="en-US" b="1" dirty="0" smtClean="0"/>
              <a:t>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320800"/>
            <a:ext cx="10388601" cy="51251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77AA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DD4A68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6699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Mughal"</a:t>
            </a: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	}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77AA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DD4A68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“Hamza"</a:t>
            </a: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DD4A68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“Osama"</a:t>
            </a: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DD4A68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“Fatima"</a:t>
            </a: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	}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//</a:t>
            </a:r>
            <a:r>
              <a:rPr lang="en-US" altLang="en-US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 is parameter and Hamza, Osama, Fatima are arguments that we pass to method</a:t>
            </a:r>
            <a:endParaRPr lang="en-US" altLang="en-US" sz="48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Return </a:t>
            </a:r>
            <a:r>
              <a:rPr lang="en-US" b="1" dirty="0" smtClean="0"/>
              <a:t>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keyword 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indicates that the method should not return a value. </a:t>
            </a:r>
            <a:endParaRPr lang="en-US" altLang="en-US" sz="18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If 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you want the method to return a value, you can use a primitive data type (such as </a:t>
            </a:r>
            <a:r>
              <a:rPr lang="en-US" altLang="en-US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 etc.) instead of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 and use the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keyword inside the method:</a:t>
            </a:r>
            <a:r>
              <a:rPr lang="en-US" altLang="en-US" sz="1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100" b="1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100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sz="21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00" b="1" dirty="0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en-US" sz="2100" b="1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100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en-US" sz="2100" b="1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1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2100" b="1" dirty="0" smtClean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1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00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100" b="1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2100" b="1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1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1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1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1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1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sz="21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00" b="1" dirty="0" smtClean="0">
                <a:solidFill>
                  <a:srgbClr val="990055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1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));</a:t>
            </a:r>
            <a:endParaRPr lang="en-US" altLang="en-US" sz="2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nt</a:t>
            </a:r>
            <a:r>
              <a:rPr lang="en-US" alt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en-US" sz="21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sz="21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00" b="1" dirty="0" smtClean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1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1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1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1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1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1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(x);</a:t>
            </a:r>
            <a:endParaRPr lang="en-US" altLang="en-US" sz="2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1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100" b="1" dirty="0" smtClean="0"/>
              <a:t> </a:t>
            </a:r>
            <a:endParaRPr lang="en-US" altLang="en-US" sz="21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 Method </a:t>
            </a:r>
            <a:r>
              <a:rPr lang="en-US" b="1" dirty="0" smtClean="0"/>
              <a:t>Overloading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766618"/>
            <a:ext cx="10388601" cy="51712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Define </a:t>
            </a:r>
            <a:r>
              <a:rPr lang="en-US" sz="2000" b="1" i="1" u="sng" dirty="0">
                <a:solidFill>
                  <a:srgbClr val="FF0000"/>
                </a:solidFill>
              </a:rPr>
              <a:t>method signature</a:t>
            </a:r>
          </a:p>
          <a:p>
            <a:pPr marL="0" indent="0">
              <a:buNone/>
            </a:pPr>
            <a:r>
              <a:rPr lang="en-US" sz="2000" dirty="0" smtClean="0"/>
              <a:t>With</a:t>
            </a:r>
            <a:r>
              <a:rPr lang="en-US" sz="2000" b="1" dirty="0"/>
              <a:t> method overloading</a:t>
            </a:r>
            <a:r>
              <a:rPr lang="en-US" sz="2000" dirty="0"/>
              <a:t>, multiple methods can have the </a:t>
            </a:r>
            <a:r>
              <a:rPr lang="en-US" sz="2000" b="1" dirty="0"/>
              <a:t>same name </a:t>
            </a:r>
            <a:r>
              <a:rPr lang="en-US" sz="2000" dirty="0"/>
              <a:t>with </a:t>
            </a:r>
            <a:r>
              <a:rPr lang="en-US" sz="2000" b="1" dirty="0"/>
              <a:t>different </a:t>
            </a:r>
            <a:r>
              <a:rPr lang="en-US" sz="2000" b="1" dirty="0" smtClean="0"/>
              <a:t>parameters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174" y="1813347"/>
            <a:ext cx="8828650" cy="4524315"/>
          </a:xfrm>
          <a:prstGeom prst="rect">
            <a:avLst/>
          </a:prstGeom>
          <a:solidFill>
            <a:srgbClr val="FFFEA4"/>
          </a:solidFill>
          <a:ln w="28575"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plusMethod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plusMethod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77AA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myNum1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plusMethod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myNum2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plusMethod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4.3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6.26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myNum1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"double: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myNum2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400" dirty="0" smtClean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 </a:t>
            </a:r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Java, variables are only accessible inside the region they are created. This is called </a:t>
            </a:r>
            <a:r>
              <a:rPr lang="en-US" sz="2000" b="1" dirty="0"/>
              <a:t>scope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Method </a:t>
            </a:r>
            <a:r>
              <a:rPr lang="en-US" sz="2000" b="1" dirty="0" smtClean="0"/>
              <a:t>Scope</a:t>
            </a:r>
          </a:p>
          <a:p>
            <a:r>
              <a:rPr lang="en-US" sz="2000" b="1" dirty="0"/>
              <a:t>Block Scope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7">
      <a:dk1>
        <a:sysClr val="windowText" lastClr="000000"/>
      </a:dk1>
      <a:lt1>
        <a:sysClr val="window" lastClr="FFFFFF"/>
      </a:lt1>
      <a:dk2>
        <a:srgbClr val="255172"/>
      </a:dk2>
      <a:lt2>
        <a:srgbClr val="00376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004E89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002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" id="{DA6D3CBB-E0E7-44F2-8E18-475A989E3F40}" vid="{9C698674-4DEE-4436-848B-E66D0CEAAA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1224</TotalTime>
  <Words>965</Words>
  <Application>Microsoft Office PowerPoint</Application>
  <PresentationFormat>Widescreen</PresentationFormat>
  <Paragraphs>169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Segoe Print</vt:lpstr>
      <vt:lpstr>Trebuchet MS</vt:lpstr>
      <vt:lpstr>Tw Cen MT</vt:lpstr>
      <vt:lpstr>Verdana</vt:lpstr>
      <vt:lpstr>Circuit</vt:lpstr>
      <vt:lpstr>Java methods</vt:lpstr>
      <vt:lpstr>method</vt:lpstr>
      <vt:lpstr>Create a Method</vt:lpstr>
      <vt:lpstr>Defining Methods</vt:lpstr>
      <vt:lpstr>Call a Method</vt:lpstr>
      <vt:lpstr>Parameters and Arguments</vt:lpstr>
      <vt:lpstr>Return Values</vt:lpstr>
      <vt:lpstr>Java Method Overloading</vt:lpstr>
      <vt:lpstr>Java Scope</vt:lpstr>
      <vt:lpstr>Method Scope</vt:lpstr>
      <vt:lpstr>Block Scope</vt:lpstr>
      <vt:lpstr>Java Recursion</vt:lpstr>
      <vt:lpstr>Halting Condition in recursion</vt:lpstr>
      <vt:lpstr>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overview</dc:title>
  <dc:creator>Mukesh Rathi</dc:creator>
  <cp:lastModifiedBy>Mukesh Rathi</cp:lastModifiedBy>
  <cp:revision>106</cp:revision>
  <dcterms:created xsi:type="dcterms:W3CDTF">2023-01-24T07:09:11Z</dcterms:created>
  <dcterms:modified xsi:type="dcterms:W3CDTF">2023-02-15T09:08:31Z</dcterms:modified>
</cp:coreProperties>
</file>