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57"/>
  </p:notesMasterIdLst>
  <p:handoutMasterIdLst>
    <p:handoutMasterId r:id="rId58"/>
  </p:handoutMasterIdLst>
  <p:sldIdLst>
    <p:sldId id="284" r:id="rId2"/>
    <p:sldId id="285" r:id="rId3"/>
    <p:sldId id="286" r:id="rId4"/>
    <p:sldId id="287" r:id="rId5"/>
    <p:sldId id="288" r:id="rId6"/>
    <p:sldId id="289" r:id="rId7"/>
    <p:sldId id="291" r:id="rId8"/>
    <p:sldId id="259" r:id="rId9"/>
    <p:sldId id="315" r:id="rId10"/>
    <p:sldId id="316" r:id="rId11"/>
    <p:sldId id="309" r:id="rId12"/>
    <p:sldId id="293" r:id="rId13"/>
    <p:sldId id="294" r:id="rId14"/>
    <p:sldId id="306" r:id="rId15"/>
    <p:sldId id="322" r:id="rId16"/>
    <p:sldId id="314" r:id="rId17"/>
    <p:sldId id="321" r:id="rId18"/>
    <p:sldId id="323" r:id="rId19"/>
    <p:sldId id="312" r:id="rId20"/>
    <p:sldId id="320" r:id="rId21"/>
    <p:sldId id="311" r:id="rId22"/>
    <p:sldId id="317" r:id="rId23"/>
    <p:sldId id="307" r:id="rId24"/>
    <p:sldId id="295" r:id="rId25"/>
    <p:sldId id="297" r:id="rId26"/>
    <p:sldId id="298" r:id="rId27"/>
    <p:sldId id="300" r:id="rId28"/>
    <p:sldId id="301" r:id="rId29"/>
    <p:sldId id="302" r:id="rId30"/>
    <p:sldId id="303" r:id="rId31"/>
    <p:sldId id="260" r:id="rId32"/>
    <p:sldId id="261" r:id="rId33"/>
    <p:sldId id="262" r:id="rId34"/>
    <p:sldId id="263" r:id="rId35"/>
    <p:sldId id="268" r:id="rId36"/>
    <p:sldId id="264" r:id="rId37"/>
    <p:sldId id="273" r:id="rId38"/>
    <p:sldId id="265" r:id="rId39"/>
    <p:sldId id="274" r:id="rId40"/>
    <p:sldId id="318" r:id="rId41"/>
    <p:sldId id="266" r:id="rId42"/>
    <p:sldId id="276" r:id="rId43"/>
    <p:sldId id="277" r:id="rId44"/>
    <p:sldId id="278" r:id="rId45"/>
    <p:sldId id="267" r:id="rId46"/>
    <p:sldId id="279" r:id="rId47"/>
    <p:sldId id="280" r:id="rId48"/>
    <p:sldId id="269" r:id="rId49"/>
    <p:sldId id="281" r:id="rId50"/>
    <p:sldId id="282" r:id="rId51"/>
    <p:sldId id="283" r:id="rId52"/>
    <p:sldId id="270" r:id="rId53"/>
    <p:sldId id="271" r:id="rId54"/>
    <p:sldId id="272" r:id="rId55"/>
    <p:sldId id="319" r:id="rId5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66A6054-83E6-40D6-ACB1-654186C3A69D}">
          <p14:sldIdLst>
            <p14:sldId id="284"/>
            <p14:sldId id="285"/>
            <p14:sldId id="286"/>
            <p14:sldId id="287"/>
            <p14:sldId id="288"/>
            <p14:sldId id="289"/>
            <p14:sldId id="291"/>
            <p14:sldId id="259"/>
            <p14:sldId id="315"/>
            <p14:sldId id="316"/>
            <p14:sldId id="309"/>
            <p14:sldId id="293"/>
            <p14:sldId id="294"/>
            <p14:sldId id="306"/>
            <p14:sldId id="322"/>
            <p14:sldId id="314"/>
            <p14:sldId id="321"/>
            <p14:sldId id="323"/>
            <p14:sldId id="312"/>
            <p14:sldId id="320"/>
            <p14:sldId id="311"/>
            <p14:sldId id="317"/>
            <p14:sldId id="307"/>
            <p14:sldId id="295"/>
            <p14:sldId id="297"/>
            <p14:sldId id="298"/>
            <p14:sldId id="300"/>
            <p14:sldId id="301"/>
            <p14:sldId id="302"/>
            <p14:sldId id="303"/>
            <p14:sldId id="260"/>
            <p14:sldId id="261"/>
            <p14:sldId id="262"/>
            <p14:sldId id="263"/>
            <p14:sldId id="268"/>
            <p14:sldId id="264"/>
            <p14:sldId id="273"/>
            <p14:sldId id="265"/>
            <p14:sldId id="274"/>
            <p14:sldId id="318"/>
            <p14:sldId id="266"/>
            <p14:sldId id="276"/>
            <p14:sldId id="277"/>
            <p14:sldId id="278"/>
            <p14:sldId id="267"/>
            <p14:sldId id="279"/>
            <p14:sldId id="280"/>
            <p14:sldId id="269"/>
            <p14:sldId id="281"/>
            <p14:sldId id="282"/>
            <p14:sldId id="283"/>
            <p14:sldId id="270"/>
            <p14:sldId id="271"/>
            <p14:sldId id="272"/>
            <p14:sldId id="31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53" autoAdjust="0"/>
    <p:restoredTop sz="81113" autoAdjust="0"/>
  </p:normalViewPr>
  <p:slideViewPr>
    <p:cSldViewPr snapToGrid="0">
      <p:cViewPr varScale="1">
        <p:scale>
          <a:sx n="73" d="100"/>
          <a:sy n="73" d="100"/>
        </p:scale>
        <p:origin x="58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BCB4EE4-500C-4297-8B7E-BAFCBEB28B5A}" type="datetimeFigureOut">
              <a:rPr lang="en-US" smtClean="0"/>
              <a:t>1/24/2023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E819771-2DD1-49B9-AD4F-51190EC9CA3B}" type="slidenum">
              <a:rPr lang="en-US" smtClean="0"/>
              <a:t>‹#›</a:t>
            </a:fld>
            <a:endParaRPr lang="en-US"/>
          </a:p>
        </p:txBody>
      </p:sp>
    </p:spTree>
    <p:extLst>
      <p:ext uri="{BB962C8B-B14F-4D97-AF65-F5344CB8AC3E}">
        <p14:creationId xmlns:p14="http://schemas.microsoft.com/office/powerpoint/2010/main" val="42034945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3201F7-FE14-4227-BFBA-2FC7551F7A10}" type="datetimeFigureOut">
              <a:rPr lang="en-US" smtClean="0"/>
              <a:t>1/23/2023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30AF02-BB36-476D-B51D-A6B323F693B0}" type="slidenum">
              <a:rPr lang="en-US" smtClean="0"/>
              <a:t>‹#›</a:t>
            </a:fld>
            <a:endParaRPr lang="en-US"/>
          </a:p>
        </p:txBody>
      </p:sp>
    </p:spTree>
    <p:extLst>
      <p:ext uri="{BB962C8B-B14F-4D97-AF65-F5344CB8AC3E}">
        <p14:creationId xmlns:p14="http://schemas.microsoft.com/office/powerpoint/2010/main" val="15369734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30AF02-BB36-476D-B51D-A6B323F693B0}" type="slidenum">
              <a:rPr lang="en-US" smtClean="0"/>
              <a:t>1</a:t>
            </a:fld>
            <a:endParaRPr lang="en-US"/>
          </a:p>
        </p:txBody>
      </p:sp>
    </p:spTree>
    <p:extLst>
      <p:ext uri="{BB962C8B-B14F-4D97-AF65-F5344CB8AC3E}">
        <p14:creationId xmlns:p14="http://schemas.microsoft.com/office/powerpoint/2010/main" val="41988010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Paradigm can also be termed as a method to solve some problems or do some tasks.</a:t>
            </a:r>
            <a:endParaRPr lang="en-US" dirty="0"/>
          </a:p>
        </p:txBody>
      </p:sp>
      <p:sp>
        <p:nvSpPr>
          <p:cNvPr id="4" name="Slide Number Placeholder 3"/>
          <p:cNvSpPr>
            <a:spLocks noGrp="1"/>
          </p:cNvSpPr>
          <p:nvPr>
            <p:ph type="sldNum" sz="quarter" idx="10"/>
          </p:nvPr>
        </p:nvSpPr>
        <p:spPr/>
        <p:txBody>
          <a:bodyPr/>
          <a:lstStyle/>
          <a:p>
            <a:fld id="{0730AF02-BB36-476D-B51D-A6B323F693B0}" type="slidenum">
              <a:rPr lang="en-US" smtClean="0"/>
              <a:t>4</a:t>
            </a:fld>
            <a:endParaRPr lang="en-US"/>
          </a:p>
        </p:txBody>
      </p:sp>
    </p:spTree>
    <p:extLst>
      <p:ext uri="{BB962C8B-B14F-4D97-AF65-F5344CB8AC3E}">
        <p14:creationId xmlns:p14="http://schemas.microsoft.com/office/powerpoint/2010/main" val="27595741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Paradigm can also be termed as a method to solve some problems or do some tasks.</a:t>
            </a:r>
            <a:endParaRPr lang="en-US" dirty="0"/>
          </a:p>
        </p:txBody>
      </p:sp>
      <p:sp>
        <p:nvSpPr>
          <p:cNvPr id="4" name="Slide Number Placeholder 3"/>
          <p:cNvSpPr>
            <a:spLocks noGrp="1"/>
          </p:cNvSpPr>
          <p:nvPr>
            <p:ph type="sldNum" sz="quarter" idx="10"/>
          </p:nvPr>
        </p:nvSpPr>
        <p:spPr/>
        <p:txBody>
          <a:bodyPr/>
          <a:lstStyle/>
          <a:p>
            <a:fld id="{0730AF02-BB36-476D-B51D-A6B323F693B0}" type="slidenum">
              <a:rPr lang="en-US" smtClean="0"/>
              <a:t>27</a:t>
            </a:fld>
            <a:endParaRPr lang="en-US"/>
          </a:p>
        </p:txBody>
      </p:sp>
    </p:spTree>
    <p:extLst>
      <p:ext uri="{BB962C8B-B14F-4D97-AF65-F5344CB8AC3E}">
        <p14:creationId xmlns:p14="http://schemas.microsoft.com/office/powerpoint/2010/main" val="58673427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F5F6E3B4-A214-4E58-BEE4-1DE5815DCEED}" type="datetime4">
              <a:rPr lang="en-US" smtClean="0"/>
              <a:t>January 23, 2023</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DFDE0FBF-DAC6-4C39-8D3F-4B17C837AFA4}" type="slidenum">
              <a:rPr lang="en-US" smtClean="0"/>
              <a:t>‹#›</a:t>
            </a:fld>
            <a:endParaRPr lang="en-US"/>
          </a:p>
        </p:txBody>
      </p:sp>
    </p:spTree>
    <p:extLst>
      <p:ext uri="{BB962C8B-B14F-4D97-AF65-F5344CB8AC3E}">
        <p14:creationId xmlns:p14="http://schemas.microsoft.com/office/powerpoint/2010/main" val="2167062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0248774-032E-4E0D-A95D-1D9D2957C820}" type="datetime4">
              <a:rPr lang="en-US" smtClean="0"/>
              <a:t>January 23, 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DE0FBF-DAC6-4C39-8D3F-4B17C837AFA4}" type="slidenum">
              <a:rPr lang="en-US" smtClean="0"/>
              <a:t>‹#›</a:t>
            </a:fld>
            <a:endParaRPr lang="en-US"/>
          </a:p>
        </p:txBody>
      </p:sp>
    </p:spTree>
    <p:extLst>
      <p:ext uri="{BB962C8B-B14F-4D97-AF65-F5344CB8AC3E}">
        <p14:creationId xmlns:p14="http://schemas.microsoft.com/office/powerpoint/2010/main" val="27219003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0D7EDC0-2E04-4D08-82BD-63727FC3DCC3}" type="datetime4">
              <a:rPr lang="en-US" smtClean="0"/>
              <a:t>January 23, 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DE0FBF-DAC6-4C39-8D3F-4B17C837AFA4}" type="slidenum">
              <a:rPr lang="en-US" smtClean="0"/>
              <a:t>‹#›</a:t>
            </a:fld>
            <a:endParaRPr lang="en-US"/>
          </a:p>
        </p:txBody>
      </p:sp>
    </p:spTree>
    <p:extLst>
      <p:ext uri="{BB962C8B-B14F-4D97-AF65-F5344CB8AC3E}">
        <p14:creationId xmlns:p14="http://schemas.microsoft.com/office/powerpoint/2010/main" val="39303861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23EC184-510B-4890-82EF-698874E75DF9}" type="datetime4">
              <a:rPr lang="en-US" smtClean="0"/>
              <a:t>January 23, 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DE0FBF-DAC6-4C39-8D3F-4B17C837AFA4}"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5474299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BC63A98-ECC5-4E94-9370-82233F316F45}" type="datetime4">
              <a:rPr lang="en-US" smtClean="0"/>
              <a:t>January 23, 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DE0FBF-DAC6-4C39-8D3F-4B17C837AFA4}" type="slidenum">
              <a:rPr lang="en-US" smtClean="0"/>
              <a:t>‹#›</a:t>
            </a:fld>
            <a:endParaRPr lang="en-US"/>
          </a:p>
        </p:txBody>
      </p:sp>
    </p:spTree>
    <p:extLst>
      <p:ext uri="{BB962C8B-B14F-4D97-AF65-F5344CB8AC3E}">
        <p14:creationId xmlns:p14="http://schemas.microsoft.com/office/powerpoint/2010/main" val="33954484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AC942152-EC67-464B-8C67-F2528BBE3B01}" type="datetime4">
              <a:rPr lang="en-US" smtClean="0"/>
              <a:t>January 23, 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DE0FBF-DAC6-4C39-8D3F-4B17C837AFA4}" type="slidenum">
              <a:rPr lang="en-US" smtClean="0"/>
              <a:t>‹#›</a:t>
            </a:fld>
            <a:endParaRPr lang="en-US"/>
          </a:p>
        </p:txBody>
      </p:sp>
    </p:spTree>
    <p:extLst>
      <p:ext uri="{BB962C8B-B14F-4D97-AF65-F5344CB8AC3E}">
        <p14:creationId xmlns:p14="http://schemas.microsoft.com/office/powerpoint/2010/main" val="32043014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6EEA5E3B-2905-4D56-9991-73CFCAD199FF}" type="datetime4">
              <a:rPr lang="en-US" smtClean="0"/>
              <a:t>January 23, 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DE0FBF-DAC6-4C39-8D3F-4B17C837AFA4}" type="slidenum">
              <a:rPr lang="en-US" smtClean="0"/>
              <a:t>‹#›</a:t>
            </a:fld>
            <a:endParaRPr lang="en-US"/>
          </a:p>
        </p:txBody>
      </p:sp>
    </p:spTree>
    <p:extLst>
      <p:ext uri="{BB962C8B-B14F-4D97-AF65-F5344CB8AC3E}">
        <p14:creationId xmlns:p14="http://schemas.microsoft.com/office/powerpoint/2010/main" val="34961897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BC12BE9-FB94-4AC7-B71C-3B343A371AD0}" type="datetime4">
              <a:rPr lang="en-US" smtClean="0"/>
              <a:t>January 23, 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DE0FBF-DAC6-4C39-8D3F-4B17C837AFA4}" type="slidenum">
              <a:rPr lang="en-US" smtClean="0"/>
              <a:t>‹#›</a:t>
            </a:fld>
            <a:endParaRPr lang="en-US"/>
          </a:p>
        </p:txBody>
      </p:sp>
    </p:spTree>
    <p:extLst>
      <p:ext uri="{BB962C8B-B14F-4D97-AF65-F5344CB8AC3E}">
        <p14:creationId xmlns:p14="http://schemas.microsoft.com/office/powerpoint/2010/main" val="16550363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FFE456A-A42A-47A7-9565-CEC4733F87C7}" type="datetime4">
              <a:rPr lang="en-US" smtClean="0"/>
              <a:t>January 23, 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DE0FBF-DAC6-4C39-8D3F-4B17C837AFA4}" type="slidenum">
              <a:rPr lang="en-US" smtClean="0"/>
              <a:t>‹#›</a:t>
            </a:fld>
            <a:endParaRPr lang="en-US"/>
          </a:p>
        </p:txBody>
      </p:sp>
    </p:spTree>
    <p:extLst>
      <p:ext uri="{BB962C8B-B14F-4D97-AF65-F5344CB8AC3E}">
        <p14:creationId xmlns:p14="http://schemas.microsoft.com/office/powerpoint/2010/main" val="2785682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CBAB406-A234-44FF-8E91-A3F2A3EF3DCC}"/>
              </a:ext>
            </a:extLst>
          </p:cNvPr>
          <p:cNvSpPr/>
          <p:nvPr userDrawn="1"/>
        </p:nvSpPr>
        <p:spPr>
          <a:xfrm>
            <a:off x="9636369" y="6618848"/>
            <a:ext cx="1136409" cy="18287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b" anchorCtr="0"/>
          <a:lstStyle/>
          <a:p>
            <a:endParaRPr lang="en-US" sz="1100" dirty="0">
              <a:solidFill>
                <a:schemeClr val="bg1"/>
              </a:solidFill>
              <a:latin typeface="Segoe Print" panose="02000600000000000000" pitchFamily="2" charset="0"/>
            </a:endParaRPr>
          </a:p>
        </p:txBody>
      </p:sp>
      <p:sp>
        <p:nvSpPr>
          <p:cNvPr id="8" name="Rectangle 7">
            <a:extLst>
              <a:ext uri="{FF2B5EF4-FFF2-40B4-BE49-F238E27FC236}">
                <a16:creationId xmlns:a16="http://schemas.microsoft.com/office/drawing/2014/main" id="{937B540E-9168-4A67-8D0C-CDA34F024DB9}"/>
              </a:ext>
            </a:extLst>
          </p:cNvPr>
          <p:cNvSpPr/>
          <p:nvPr userDrawn="1"/>
        </p:nvSpPr>
        <p:spPr>
          <a:xfrm>
            <a:off x="1005839" y="6618848"/>
            <a:ext cx="8588326" cy="18288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b" anchorCtr="0"/>
          <a:lstStyle/>
          <a:p>
            <a:r>
              <a:rPr lang="en-US" sz="1100" b="1" spc="100" baseline="0" dirty="0">
                <a:solidFill>
                  <a:schemeClr val="bg1"/>
                </a:solidFill>
                <a:latin typeface="Segoe Print" panose="02000600000000000000" pitchFamily="2" charset="0"/>
              </a:rPr>
              <a:t>Mukesh Kumar Rathi, Department of Computer Science, University of Karachi</a:t>
            </a:r>
          </a:p>
        </p:txBody>
      </p:sp>
      <p:sp>
        <p:nvSpPr>
          <p:cNvPr id="9" name="Rectangle 8">
            <a:extLst>
              <a:ext uri="{FF2B5EF4-FFF2-40B4-BE49-F238E27FC236}">
                <a16:creationId xmlns:a16="http://schemas.microsoft.com/office/drawing/2014/main" id="{7F69BCD9-D5C3-40FC-BE25-F0BDCDF59DB5}"/>
              </a:ext>
            </a:extLst>
          </p:cNvPr>
          <p:cNvSpPr/>
          <p:nvPr userDrawn="1"/>
        </p:nvSpPr>
        <p:spPr>
          <a:xfrm>
            <a:off x="10816089" y="6618848"/>
            <a:ext cx="560386" cy="18288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dirty="0">
              <a:solidFill>
                <a:schemeClr val="bg1"/>
              </a:solidFill>
              <a:latin typeface="Consolas" panose="020B0609020204030204" pitchFamily="49" charset="0"/>
            </a:endParaRPr>
          </a:p>
        </p:txBody>
      </p:sp>
      <p:sp>
        <p:nvSpPr>
          <p:cNvPr id="2" name="Title 1"/>
          <p:cNvSpPr>
            <a:spLocks noGrp="1"/>
          </p:cNvSpPr>
          <p:nvPr>
            <p:ph type="title"/>
          </p:nvPr>
        </p:nvSpPr>
        <p:spPr>
          <a:xfrm>
            <a:off x="965199" y="69218"/>
            <a:ext cx="10388601" cy="1046729"/>
          </a:xfrm>
        </p:spPr>
        <p:txBody>
          <a:bodyPr/>
          <a:lstStyle>
            <a:lvl1pPr algn="ctr">
              <a:defRPr>
                <a:solidFill>
                  <a:schemeClr val="accent5">
                    <a:lumMod val="7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965199" y="1505596"/>
            <a:ext cx="10388601" cy="4940317"/>
          </a:xfrm>
        </p:spPr>
        <p:txBody>
          <a:bodyPr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2"/>
          </p:nvPr>
        </p:nvSpPr>
        <p:spPr>
          <a:xfrm>
            <a:off x="10844225" y="6606151"/>
            <a:ext cx="560386" cy="188592"/>
          </a:xfrm>
        </p:spPr>
        <p:txBody>
          <a:bodyPr lIns="0" tIns="0" rIns="0" bIns="0" anchor="ctr" anchorCtr="1"/>
          <a:lstStyle>
            <a:lvl1pPr algn="ctr">
              <a:defRPr sz="1200" b="0">
                <a:solidFill>
                  <a:schemeClr val="bg1"/>
                </a:solidFill>
                <a:latin typeface="Calibri" panose="020F0502020204030204" pitchFamily="34" charset="0"/>
                <a:cs typeface="Calibri" panose="020F0502020204030204" pitchFamily="34" charset="0"/>
              </a:defRPr>
            </a:lvl1pPr>
          </a:lstStyle>
          <a:p>
            <a:fld id="{8330CF0F-2992-4812-A2BD-C038BC9AA5D1}" type="slidenum">
              <a:rPr lang="en-US" smtClean="0"/>
              <a:pPr/>
              <a:t>‹#›</a:t>
            </a:fld>
            <a:endParaRPr lang="en-US" dirty="0"/>
          </a:p>
        </p:txBody>
      </p:sp>
      <p:cxnSp>
        <p:nvCxnSpPr>
          <p:cNvPr id="7" name="Straight Connector 6">
            <a:extLst>
              <a:ext uri="{FF2B5EF4-FFF2-40B4-BE49-F238E27FC236}">
                <a16:creationId xmlns:a16="http://schemas.microsoft.com/office/drawing/2014/main" id="{79B37B94-E3C2-4E89-B607-B52CCD4EDFC6}"/>
              </a:ext>
            </a:extLst>
          </p:cNvPr>
          <p:cNvCxnSpPr>
            <a:cxnSpLocks/>
          </p:cNvCxnSpPr>
          <p:nvPr userDrawn="1"/>
        </p:nvCxnSpPr>
        <p:spPr>
          <a:xfrm>
            <a:off x="965199" y="1240431"/>
            <a:ext cx="10388601" cy="0"/>
          </a:xfrm>
          <a:prstGeom prst="line">
            <a:avLst/>
          </a:prstGeom>
          <a:ln w="508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8BFC23E-5290-483E-A30D-57BCE011E5D6}"/>
              </a:ext>
            </a:extLst>
          </p:cNvPr>
          <p:cNvCxnSpPr>
            <a:cxnSpLocks/>
          </p:cNvCxnSpPr>
          <p:nvPr userDrawn="1"/>
        </p:nvCxnSpPr>
        <p:spPr>
          <a:xfrm>
            <a:off x="1001942" y="6558749"/>
            <a:ext cx="10388601" cy="0"/>
          </a:xfrm>
          <a:prstGeom prst="line">
            <a:avLst/>
          </a:prstGeom>
          <a:ln w="50800">
            <a:solidFill>
              <a:srgbClr val="002060"/>
            </a:solidFill>
          </a:ln>
        </p:spPr>
        <p:style>
          <a:lnRef idx="1">
            <a:schemeClr val="accent1"/>
          </a:lnRef>
          <a:fillRef idx="0">
            <a:schemeClr val="accent1"/>
          </a:fillRef>
          <a:effectRef idx="0">
            <a:schemeClr val="accent1"/>
          </a:effectRef>
          <a:fontRef idx="minor">
            <a:schemeClr val="tx1"/>
          </a:fontRef>
        </p:style>
      </p:cxnSp>
      <p:sp>
        <p:nvSpPr>
          <p:cNvPr id="12" name="Date Placeholder 3">
            <a:extLst>
              <a:ext uri="{FF2B5EF4-FFF2-40B4-BE49-F238E27FC236}">
                <a16:creationId xmlns:a16="http://schemas.microsoft.com/office/drawing/2014/main" id="{751A8997-16F0-4426-8147-7679904BA574}"/>
              </a:ext>
            </a:extLst>
          </p:cNvPr>
          <p:cNvSpPr>
            <a:spLocks noGrp="1"/>
          </p:cNvSpPr>
          <p:nvPr>
            <p:ph type="dt" sz="half" idx="10"/>
          </p:nvPr>
        </p:nvSpPr>
        <p:spPr>
          <a:xfrm>
            <a:off x="9644574" y="6589588"/>
            <a:ext cx="1107369" cy="205155"/>
          </a:xfrm>
        </p:spPr>
        <p:txBody>
          <a:bodyPr lIns="0" tIns="0" rIns="0" bIns="0" anchor="ctr" anchorCtr="1"/>
          <a:lstStyle>
            <a:lvl1pPr>
              <a:defRPr sz="1200">
                <a:solidFill>
                  <a:schemeClr val="bg1"/>
                </a:solidFill>
                <a:latin typeface="Calibri" panose="020F0502020204030204" pitchFamily="34" charset="0"/>
                <a:cs typeface="Calibri" panose="020F0502020204030204" pitchFamily="34" charset="0"/>
              </a:defRPr>
            </a:lvl1pPr>
          </a:lstStyle>
          <a:p>
            <a:fld id="{6526A4C5-F4C6-44F0-80FA-7D7F363485F3}" type="datetime4">
              <a:rPr lang="en-US" smtClean="0"/>
              <a:t>January 23, 2023</a:t>
            </a:fld>
            <a:endParaRPr lang="en-US" dirty="0"/>
          </a:p>
        </p:txBody>
      </p:sp>
    </p:spTree>
    <p:extLst>
      <p:ext uri="{BB962C8B-B14F-4D97-AF65-F5344CB8AC3E}">
        <p14:creationId xmlns:p14="http://schemas.microsoft.com/office/powerpoint/2010/main" val="28138371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09B3965-B268-408B-B15C-A16FE6EF618D}" type="datetime4">
              <a:rPr lang="en-US" smtClean="0"/>
              <a:t>January 23, 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DE0FBF-DAC6-4C39-8D3F-4B17C837AFA4}" type="slidenum">
              <a:rPr lang="en-US" smtClean="0"/>
              <a:t>‹#›</a:t>
            </a:fld>
            <a:endParaRPr lang="en-US"/>
          </a:p>
        </p:txBody>
      </p:sp>
    </p:spTree>
    <p:extLst>
      <p:ext uri="{BB962C8B-B14F-4D97-AF65-F5344CB8AC3E}">
        <p14:creationId xmlns:p14="http://schemas.microsoft.com/office/powerpoint/2010/main" val="2684494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AD0D77D-FAC8-4700-A5AA-8F1C39EE1C2B}" type="datetime4">
              <a:rPr lang="en-US" smtClean="0"/>
              <a:t>January 23, 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DE0FBF-DAC6-4C39-8D3F-4B17C837AFA4}" type="slidenum">
              <a:rPr lang="en-US" smtClean="0"/>
              <a:t>‹#›</a:t>
            </a:fld>
            <a:endParaRPr lang="en-US"/>
          </a:p>
        </p:txBody>
      </p:sp>
    </p:spTree>
    <p:extLst>
      <p:ext uri="{BB962C8B-B14F-4D97-AF65-F5344CB8AC3E}">
        <p14:creationId xmlns:p14="http://schemas.microsoft.com/office/powerpoint/2010/main" val="1551809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B997135-7DFC-4FFE-AC42-9574AF0A58E8}" type="datetime4">
              <a:rPr lang="en-US" smtClean="0"/>
              <a:t>January 23, 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DE0FBF-DAC6-4C39-8D3F-4B17C837AFA4}" type="slidenum">
              <a:rPr lang="en-US" smtClean="0"/>
              <a:t>‹#›</a:t>
            </a:fld>
            <a:endParaRPr lang="en-US"/>
          </a:p>
        </p:txBody>
      </p:sp>
    </p:spTree>
    <p:extLst>
      <p:ext uri="{BB962C8B-B14F-4D97-AF65-F5344CB8AC3E}">
        <p14:creationId xmlns:p14="http://schemas.microsoft.com/office/powerpoint/2010/main" val="1242620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3B7E2E3-9200-4637-A3AD-31600B5067D2}" type="datetime4">
              <a:rPr lang="en-US" smtClean="0"/>
              <a:t>January 23, 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DE0FBF-DAC6-4C39-8D3F-4B17C837AFA4}" type="slidenum">
              <a:rPr lang="en-US" smtClean="0"/>
              <a:t>‹#›</a:t>
            </a:fld>
            <a:endParaRPr lang="en-US"/>
          </a:p>
        </p:txBody>
      </p:sp>
    </p:spTree>
    <p:extLst>
      <p:ext uri="{BB962C8B-B14F-4D97-AF65-F5344CB8AC3E}">
        <p14:creationId xmlns:p14="http://schemas.microsoft.com/office/powerpoint/2010/main" val="18697384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31460C-76F2-4CEF-BC7B-7B5832C2CCC1}" type="datetime4">
              <a:rPr lang="en-US" smtClean="0"/>
              <a:t>January 23, 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DE0FBF-DAC6-4C39-8D3F-4B17C837AFA4}" type="slidenum">
              <a:rPr lang="en-US" smtClean="0"/>
              <a:t>‹#›</a:t>
            </a:fld>
            <a:endParaRPr lang="en-US"/>
          </a:p>
        </p:txBody>
      </p:sp>
    </p:spTree>
    <p:extLst>
      <p:ext uri="{BB962C8B-B14F-4D97-AF65-F5344CB8AC3E}">
        <p14:creationId xmlns:p14="http://schemas.microsoft.com/office/powerpoint/2010/main" val="18627337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C836F33-1393-43B2-BD43-D1C87BF2CA99}" type="datetime4">
              <a:rPr lang="en-US" smtClean="0"/>
              <a:t>January 23, 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DE0FBF-DAC6-4C39-8D3F-4B17C837AFA4}" type="slidenum">
              <a:rPr lang="en-US" smtClean="0"/>
              <a:t>‹#›</a:t>
            </a:fld>
            <a:endParaRPr lang="en-US"/>
          </a:p>
        </p:txBody>
      </p:sp>
    </p:spTree>
    <p:extLst>
      <p:ext uri="{BB962C8B-B14F-4D97-AF65-F5344CB8AC3E}">
        <p14:creationId xmlns:p14="http://schemas.microsoft.com/office/powerpoint/2010/main" val="17180594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9010DED-CA7D-4381-A556-62466C07BF48}" type="datetime4">
              <a:rPr lang="en-US" smtClean="0"/>
              <a:t>January 23, 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DE0FBF-DAC6-4C39-8D3F-4B17C837AFA4}" type="slidenum">
              <a:rPr lang="en-US" smtClean="0"/>
              <a:t>‹#›</a:t>
            </a:fld>
            <a:endParaRPr lang="en-US"/>
          </a:p>
        </p:txBody>
      </p:sp>
    </p:spTree>
    <p:extLst>
      <p:ext uri="{BB962C8B-B14F-4D97-AF65-F5344CB8AC3E}">
        <p14:creationId xmlns:p14="http://schemas.microsoft.com/office/powerpoint/2010/main" val="4421002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5000">
              <a:srgbClr val="F3F3F3"/>
            </a:gs>
            <a:gs pos="75000">
              <a:schemeClr val="bg1">
                <a:tint val="98000"/>
                <a:hueMod val="94000"/>
                <a:satMod val="148000"/>
                <a:lumMod val="150000"/>
              </a:schemeClr>
            </a:gs>
            <a:gs pos="1782">
              <a:srgbClr val="D8D8D8"/>
            </a:gs>
            <a:gs pos="0">
              <a:srgbClr val="D7D7D7"/>
            </a:gs>
            <a:gs pos="100000">
              <a:schemeClr val="bg1">
                <a:shade val="92000"/>
                <a:hueMod val="104000"/>
                <a:satMod val="140000"/>
                <a:lumMod val="68000"/>
              </a:schemeClr>
            </a:gs>
          </a:gsLst>
          <a:lin ang="16200000" scaled="0"/>
          <a:tileRect/>
        </a:gradFill>
        <a:effectLst/>
      </p:bgPr>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9ADFA39-91C1-441F-A425-34037C2472F9}" type="datetime4">
              <a:rPr lang="en-US" smtClean="0"/>
              <a:t>January 23, 2023</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FDE0FBF-DAC6-4C39-8D3F-4B17C837AFA4}" type="slidenum">
              <a:rPr lang="en-US" smtClean="0"/>
              <a:t>‹#›</a:t>
            </a:fld>
            <a:endParaRPr lang="en-US"/>
          </a:p>
        </p:txBody>
      </p:sp>
    </p:spTree>
    <p:extLst>
      <p:ext uri="{BB962C8B-B14F-4D97-AF65-F5344CB8AC3E}">
        <p14:creationId xmlns:p14="http://schemas.microsoft.com/office/powerpoint/2010/main" val="502963104"/>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hf hdr="0" ftr="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www.softwaretestinghelp.com/machine-learning-companies/" TargetMode="External"/><Relationship Id="rId2" Type="http://schemas.openxmlformats.org/officeDocument/2006/relationships/hyperlink" Target="https://www.softwaretestinghelp.com/data-science-tools/"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en.wikipedia.org/wiki/Simula"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C7953-6730-4444-9AE5-A37B0EBF208D}"/>
              </a:ext>
            </a:extLst>
          </p:cNvPr>
          <p:cNvSpPr>
            <a:spLocks noGrp="1"/>
          </p:cNvSpPr>
          <p:nvPr>
            <p:ph type="ctrTitle"/>
          </p:nvPr>
        </p:nvSpPr>
        <p:spPr>
          <a:xfrm>
            <a:off x="1876424" y="2023700"/>
            <a:ext cx="9827896" cy="2387600"/>
          </a:xfrm>
        </p:spPr>
        <p:txBody>
          <a:bodyPr/>
          <a:lstStyle/>
          <a:p>
            <a:r>
              <a:rPr lang="en-US" dirty="0" smtClean="0"/>
              <a:t>Introduction to</a:t>
            </a:r>
            <a:br>
              <a:rPr lang="en-US" dirty="0" smtClean="0"/>
            </a:br>
            <a:r>
              <a:rPr lang="en-US" dirty="0" smtClean="0"/>
              <a:t>OBJECTED </a:t>
            </a:r>
            <a:r>
              <a:rPr lang="en-US" dirty="0" smtClean="0"/>
              <a:t>ORIENTED PROGRAMMING </a:t>
            </a:r>
            <a:endParaRPr lang="en-US" dirty="0"/>
          </a:p>
        </p:txBody>
      </p:sp>
      <p:sp>
        <p:nvSpPr>
          <p:cNvPr id="3" name="Subtitle 2">
            <a:extLst>
              <a:ext uri="{FF2B5EF4-FFF2-40B4-BE49-F238E27FC236}">
                <a16:creationId xmlns:a16="http://schemas.microsoft.com/office/drawing/2014/main" id="{FAAE7089-3677-43A1-8942-C304E61891E1}"/>
              </a:ext>
            </a:extLst>
          </p:cNvPr>
          <p:cNvSpPr>
            <a:spLocks noGrp="1"/>
          </p:cNvSpPr>
          <p:nvPr>
            <p:ph type="subTitle" idx="1"/>
          </p:nvPr>
        </p:nvSpPr>
        <p:spPr>
          <a:xfrm>
            <a:off x="1876424" y="1877741"/>
            <a:ext cx="8791575" cy="1655762"/>
          </a:xfrm>
        </p:spPr>
        <p:txBody>
          <a:bodyPr/>
          <a:lstStyle/>
          <a:p>
            <a:r>
              <a:rPr lang="en-US" dirty="0" smtClean="0"/>
              <a:t>Lecture # 1</a:t>
            </a:r>
            <a:endParaRPr lang="en-US" dirty="0"/>
          </a:p>
        </p:txBody>
      </p:sp>
    </p:spTree>
    <p:extLst>
      <p:ext uri="{BB962C8B-B14F-4D97-AF65-F5344CB8AC3E}">
        <p14:creationId xmlns:p14="http://schemas.microsoft.com/office/powerpoint/2010/main" val="17908074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The first step in OOP is to collect all of the objects a programmer wants to manipulate and identify how they relate to each other -- an exercise known as </a:t>
            </a:r>
            <a:r>
              <a:rPr lang="en-US" b="1" u="sng" dirty="0" smtClean="0">
                <a:solidFill>
                  <a:schemeClr val="bg2">
                    <a:lumMod val="75000"/>
                    <a:lumOff val="25000"/>
                  </a:schemeClr>
                </a:solidFill>
              </a:rPr>
              <a:t>Data Modeling</a:t>
            </a:r>
          </a:p>
          <a:p>
            <a:r>
              <a:rPr lang="en-US" dirty="0"/>
              <a:t>Examples of an object can range from physical entities, such as a human being who is described by properties like name and address, to small computer programs, such as </a:t>
            </a:r>
            <a:r>
              <a:rPr lang="en-US" b="1" u="sng" dirty="0" smtClean="0">
                <a:solidFill>
                  <a:schemeClr val="bg2">
                    <a:lumMod val="75000"/>
                    <a:lumOff val="25000"/>
                  </a:schemeClr>
                </a:solidFill>
              </a:rPr>
              <a:t>widgets</a:t>
            </a:r>
            <a:r>
              <a:rPr lang="en-US" dirty="0" smtClean="0"/>
              <a:t>.</a:t>
            </a:r>
            <a:endParaRPr lang="en-US" b="1" u="sng" dirty="0">
              <a:solidFill>
                <a:schemeClr val="bg2">
                  <a:lumMod val="75000"/>
                  <a:lumOff val="25000"/>
                </a:schemeClr>
              </a:solidFill>
            </a:endParaRPr>
          </a:p>
        </p:txBody>
      </p:sp>
      <p:sp>
        <p:nvSpPr>
          <p:cNvPr id="4" name="Slide Number Placeholder 3"/>
          <p:cNvSpPr>
            <a:spLocks noGrp="1"/>
          </p:cNvSpPr>
          <p:nvPr>
            <p:ph type="sldNum" sz="quarter" idx="12"/>
          </p:nvPr>
        </p:nvSpPr>
        <p:spPr/>
        <p:txBody>
          <a:bodyPr/>
          <a:lstStyle/>
          <a:p>
            <a:fld id="{8330CF0F-2992-4812-A2BD-C038BC9AA5D1}" type="slidenum">
              <a:rPr lang="en-US" smtClean="0"/>
              <a:pPr/>
              <a:t>10</a:t>
            </a:fld>
            <a:endParaRPr lang="en-US" dirty="0"/>
          </a:p>
        </p:txBody>
      </p:sp>
      <p:sp>
        <p:nvSpPr>
          <p:cNvPr id="5" name="Date Placeholder 4"/>
          <p:cNvSpPr>
            <a:spLocks noGrp="1"/>
          </p:cNvSpPr>
          <p:nvPr>
            <p:ph type="dt" sz="half" idx="10"/>
          </p:nvPr>
        </p:nvSpPr>
        <p:spPr/>
        <p:txBody>
          <a:bodyPr/>
          <a:lstStyle/>
          <a:p>
            <a:fld id="{6526A4C5-F4C6-44F0-80FA-7D7F363485F3}" type="datetime4">
              <a:rPr lang="en-US" smtClean="0"/>
              <a:t>January 24, 2023</a:t>
            </a:fld>
            <a:endParaRPr lang="en-US" dirty="0"/>
          </a:p>
        </p:txBody>
      </p:sp>
    </p:spTree>
    <p:extLst>
      <p:ext uri="{BB962C8B-B14F-4D97-AF65-F5344CB8AC3E}">
        <p14:creationId xmlns:p14="http://schemas.microsoft.com/office/powerpoint/2010/main" val="965144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pPr marL="0" indent="0">
              <a:buNone/>
            </a:pPr>
            <a:r>
              <a:rPr lang="en-US" dirty="0" smtClean="0"/>
              <a:t>One </a:t>
            </a:r>
            <a:r>
              <a:rPr lang="en-US" dirty="0"/>
              <a:t>of the biggest benefits that drives OOP is that it makes it much easier to collaborate on the development process, especially when a project is divided into groups. This is made possible by code reusability, scalability, and efficiency</a:t>
            </a:r>
            <a:r>
              <a:rPr lang="en-US" dirty="0" smtClean="0"/>
              <a:t>.</a:t>
            </a:r>
          </a:p>
          <a:p>
            <a:pPr marL="0" indent="0">
              <a:buNone/>
            </a:pPr>
            <a:endParaRPr lang="en-US" dirty="0"/>
          </a:p>
          <a:p>
            <a:pPr marL="0" indent="0">
              <a:buNone/>
            </a:pPr>
            <a:r>
              <a:rPr lang="en-US" dirty="0"/>
              <a:t>OOP enables developers to model real-world objects like people, pets, or businesses in code, making software development and maintenance easier for </a:t>
            </a:r>
            <a:r>
              <a:rPr lang="en-US" dirty="0" smtClean="0"/>
              <a:t>developers</a:t>
            </a:r>
          </a:p>
          <a:p>
            <a:pPr marL="0" indent="0">
              <a:buNone/>
            </a:pPr>
            <a:endParaRPr lang="en-US" dirty="0"/>
          </a:p>
          <a:p>
            <a:pPr marL="0" indent="0">
              <a:buNone/>
            </a:pPr>
            <a:r>
              <a:rPr lang="en-US" dirty="0"/>
              <a:t>Object-oriented programming is a software development technique that emphasizes the division of programs into discrete, self-contained objects. An object, in this case, is an independent construct like a data structure and an executable unit of code. An object could depict real-life things like people, cars, and buildings. </a:t>
            </a:r>
            <a:r>
              <a:rPr lang="en-US"/>
              <a:t>On the flip side, it can represent more abstract things, such as operations or algorithms.</a:t>
            </a:r>
            <a:endParaRPr lang="en-US" dirty="0"/>
          </a:p>
        </p:txBody>
      </p:sp>
      <p:sp>
        <p:nvSpPr>
          <p:cNvPr id="4" name="Slide Number Placeholder 3"/>
          <p:cNvSpPr>
            <a:spLocks noGrp="1"/>
          </p:cNvSpPr>
          <p:nvPr>
            <p:ph type="sldNum" sz="quarter" idx="12"/>
          </p:nvPr>
        </p:nvSpPr>
        <p:spPr/>
        <p:txBody>
          <a:bodyPr/>
          <a:lstStyle/>
          <a:p>
            <a:fld id="{8330CF0F-2992-4812-A2BD-C038BC9AA5D1}" type="slidenum">
              <a:rPr lang="en-US" smtClean="0"/>
              <a:pPr/>
              <a:t>11</a:t>
            </a:fld>
            <a:endParaRPr lang="en-US" dirty="0"/>
          </a:p>
        </p:txBody>
      </p:sp>
      <p:sp>
        <p:nvSpPr>
          <p:cNvPr id="5" name="Date Placeholder 4"/>
          <p:cNvSpPr>
            <a:spLocks noGrp="1"/>
          </p:cNvSpPr>
          <p:nvPr>
            <p:ph type="dt" sz="half" idx="10"/>
          </p:nvPr>
        </p:nvSpPr>
        <p:spPr/>
        <p:txBody>
          <a:bodyPr/>
          <a:lstStyle/>
          <a:p>
            <a:fld id="{6526A4C5-F4C6-44F0-80FA-7D7F363485F3}" type="datetime4">
              <a:rPr lang="en-US" smtClean="0"/>
              <a:t>January 24, 2023</a:t>
            </a:fld>
            <a:endParaRPr lang="en-US" dirty="0"/>
          </a:p>
        </p:txBody>
      </p:sp>
      <p:sp>
        <p:nvSpPr>
          <p:cNvPr id="6" name="Title 1">
            <a:extLst>
              <a:ext uri="{FF2B5EF4-FFF2-40B4-BE49-F238E27FC236}">
                <a16:creationId xmlns:a16="http://schemas.microsoft.com/office/drawing/2014/main" id="{263078D5-762C-41AF-82D9-2783C9693606}"/>
              </a:ext>
            </a:extLst>
          </p:cNvPr>
          <p:cNvSpPr>
            <a:spLocks noGrp="1"/>
          </p:cNvSpPr>
          <p:nvPr>
            <p:ph type="title"/>
          </p:nvPr>
        </p:nvSpPr>
        <p:spPr/>
        <p:txBody>
          <a:bodyPr>
            <a:normAutofit/>
          </a:bodyPr>
          <a:lstStyle/>
          <a:p>
            <a:r>
              <a:rPr lang="en-US" dirty="0" smtClean="0"/>
              <a:t>Object oriented programming paradigm</a:t>
            </a:r>
            <a:endParaRPr lang="en-US" dirty="0"/>
          </a:p>
        </p:txBody>
      </p:sp>
    </p:spTree>
    <p:extLst>
      <p:ext uri="{BB962C8B-B14F-4D97-AF65-F5344CB8AC3E}">
        <p14:creationId xmlns:p14="http://schemas.microsoft.com/office/powerpoint/2010/main" val="30238366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Oop</a:t>
            </a:r>
            <a:r>
              <a:rPr lang="en-US" dirty="0" smtClean="0"/>
              <a:t> paradigm advantages and disadvantages</a:t>
            </a:r>
            <a:endParaRPr lang="en-US" dirty="0"/>
          </a:p>
        </p:txBody>
      </p:sp>
      <p:sp>
        <p:nvSpPr>
          <p:cNvPr id="3" name="Content Placeholder 2"/>
          <p:cNvSpPr>
            <a:spLocks noGrp="1"/>
          </p:cNvSpPr>
          <p:nvPr>
            <p:ph idx="1"/>
          </p:nvPr>
        </p:nvSpPr>
        <p:spPr/>
        <p:txBody>
          <a:bodyPr/>
          <a:lstStyle/>
          <a:p>
            <a:r>
              <a:rPr lang="en-US" b="1" dirty="0"/>
              <a:t>Advantages:-</a:t>
            </a:r>
            <a:endParaRPr lang="en-US" dirty="0"/>
          </a:p>
          <a:p>
            <a:r>
              <a:rPr lang="en-US" dirty="0"/>
              <a:t>It can relate to real-world entities.</a:t>
            </a:r>
          </a:p>
          <a:p>
            <a:r>
              <a:rPr lang="en-US" dirty="0"/>
              <a:t>Code Reusability</a:t>
            </a:r>
          </a:p>
          <a:p>
            <a:r>
              <a:rPr lang="en-US" dirty="0"/>
              <a:t>Data hiding</a:t>
            </a:r>
          </a:p>
          <a:p>
            <a:r>
              <a:rPr lang="en-US" b="1" dirty="0"/>
              <a:t>Disadvantages:-</a:t>
            </a:r>
            <a:endParaRPr lang="en-US" dirty="0"/>
          </a:p>
          <a:p>
            <a:r>
              <a:rPr lang="en-US" dirty="0"/>
              <a:t>Complex Design</a:t>
            </a:r>
          </a:p>
          <a:p>
            <a:r>
              <a:rPr lang="en-US" dirty="0"/>
              <a:t>Large size</a:t>
            </a:r>
          </a:p>
          <a:p>
            <a:pPr marL="0" indent="0">
              <a:buNone/>
            </a:pPr>
            <a:endParaRPr lang="en-US" dirty="0"/>
          </a:p>
        </p:txBody>
      </p:sp>
      <p:sp>
        <p:nvSpPr>
          <p:cNvPr id="4" name="Slide Number Placeholder 3"/>
          <p:cNvSpPr>
            <a:spLocks noGrp="1"/>
          </p:cNvSpPr>
          <p:nvPr>
            <p:ph type="sldNum" sz="quarter" idx="12"/>
          </p:nvPr>
        </p:nvSpPr>
        <p:spPr/>
        <p:txBody>
          <a:bodyPr/>
          <a:lstStyle/>
          <a:p>
            <a:fld id="{8330CF0F-2992-4812-A2BD-C038BC9AA5D1}" type="slidenum">
              <a:rPr lang="en-US" smtClean="0"/>
              <a:pPr/>
              <a:t>12</a:t>
            </a:fld>
            <a:endParaRPr lang="en-US" dirty="0"/>
          </a:p>
        </p:txBody>
      </p:sp>
      <p:sp>
        <p:nvSpPr>
          <p:cNvPr id="5" name="Date Placeholder 4"/>
          <p:cNvSpPr>
            <a:spLocks noGrp="1"/>
          </p:cNvSpPr>
          <p:nvPr>
            <p:ph type="dt" sz="half" idx="10"/>
          </p:nvPr>
        </p:nvSpPr>
        <p:spPr/>
        <p:txBody>
          <a:bodyPr/>
          <a:lstStyle/>
          <a:p>
            <a:fld id="{6526A4C5-F4C6-44F0-80FA-7D7F363485F3}" type="datetime4">
              <a:rPr lang="en-US" smtClean="0"/>
              <a:t>January 24, 2023</a:t>
            </a:fld>
            <a:endParaRPr lang="en-US" dirty="0"/>
          </a:p>
        </p:txBody>
      </p:sp>
    </p:spTree>
    <p:extLst>
      <p:ext uri="{BB962C8B-B14F-4D97-AF65-F5344CB8AC3E}">
        <p14:creationId xmlns:p14="http://schemas.microsoft.com/office/powerpoint/2010/main" val="19143214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pPr marL="0" indent="0">
              <a:buNone/>
            </a:pPr>
            <a:r>
              <a:rPr lang="en-US" dirty="0" smtClean="0"/>
              <a:t>Python </a:t>
            </a:r>
            <a:r>
              <a:rPr lang="en-US" dirty="0" smtClean="0"/>
              <a:t>Supports;</a:t>
            </a:r>
          </a:p>
          <a:p>
            <a:r>
              <a:rPr lang="en-US" dirty="0" smtClean="0"/>
              <a:t>Procedural </a:t>
            </a:r>
            <a:r>
              <a:rPr lang="en-US" dirty="0"/>
              <a:t>programming</a:t>
            </a:r>
          </a:p>
          <a:p>
            <a:r>
              <a:rPr lang="en-US" dirty="0"/>
              <a:t>Object-Oriented Programming</a:t>
            </a:r>
          </a:p>
          <a:p>
            <a:r>
              <a:rPr lang="en-US" dirty="0"/>
              <a:t>Functional </a:t>
            </a:r>
            <a:r>
              <a:rPr lang="en-US" dirty="0" smtClean="0"/>
              <a:t>programming</a:t>
            </a:r>
          </a:p>
          <a:p>
            <a:pPr marL="0" indent="0">
              <a:buNone/>
            </a:pPr>
            <a:endParaRPr lang="en-US" dirty="0" smtClean="0"/>
          </a:p>
          <a:p>
            <a:pPr marL="0" indent="0">
              <a:buNone/>
            </a:pPr>
            <a:r>
              <a:rPr lang="en-US" dirty="0" smtClean="0"/>
              <a:t>question </a:t>
            </a:r>
            <a:r>
              <a:rPr lang="en-US" dirty="0"/>
              <a:t>is … </a:t>
            </a:r>
            <a:r>
              <a:rPr lang="en-US" dirty="0">
                <a:solidFill>
                  <a:srgbClr val="FF0000"/>
                </a:solidFill>
              </a:rPr>
              <a:t>which paradigm is best? </a:t>
            </a:r>
          </a:p>
          <a:p>
            <a:pPr marL="0" indent="0">
              <a:buNone/>
            </a:pPr>
            <a:r>
              <a:rPr lang="en-US" dirty="0"/>
              <a:t>There isn’t any clear answer to that question, if the program just uses a concrete set of steps then it is recommended to use procedural, if the program has real-world analogy then the answer is OOP.</a:t>
            </a:r>
          </a:p>
          <a:p>
            <a:pPr marL="0" indent="0">
              <a:buNone/>
            </a:pPr>
            <a:endParaRPr lang="en-US" dirty="0" smtClean="0"/>
          </a:p>
          <a:p>
            <a:r>
              <a:rPr lang="en-US" dirty="0" smtClean="0"/>
              <a:t>Python is suitable </a:t>
            </a:r>
            <a:r>
              <a:rPr lang="en-US" dirty="0"/>
              <a:t>for quick prototyping, highly recommended for data manipulation and machine learning applications.</a:t>
            </a:r>
          </a:p>
          <a:p>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8330CF0F-2992-4812-A2BD-C038BC9AA5D1}" type="slidenum">
              <a:rPr lang="en-US" smtClean="0"/>
              <a:pPr/>
              <a:t>13</a:t>
            </a:fld>
            <a:endParaRPr lang="en-US" dirty="0"/>
          </a:p>
        </p:txBody>
      </p:sp>
      <p:sp>
        <p:nvSpPr>
          <p:cNvPr id="5" name="Date Placeholder 4"/>
          <p:cNvSpPr>
            <a:spLocks noGrp="1"/>
          </p:cNvSpPr>
          <p:nvPr>
            <p:ph type="dt" sz="half" idx="10"/>
          </p:nvPr>
        </p:nvSpPr>
        <p:spPr/>
        <p:txBody>
          <a:bodyPr/>
          <a:lstStyle/>
          <a:p>
            <a:fld id="{6526A4C5-F4C6-44F0-80FA-7D7F363485F3}" type="datetime4">
              <a:rPr lang="en-US" smtClean="0"/>
              <a:t>January 24, 2023</a:t>
            </a:fld>
            <a:endParaRPr lang="en-US" dirty="0"/>
          </a:p>
        </p:txBody>
      </p:sp>
    </p:spTree>
    <p:extLst>
      <p:ext uri="{BB962C8B-B14F-4D97-AF65-F5344CB8AC3E}">
        <p14:creationId xmlns:p14="http://schemas.microsoft.com/office/powerpoint/2010/main" val="20725415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5198" y="2902899"/>
            <a:ext cx="10388601" cy="1046729"/>
          </a:xfrm>
        </p:spPr>
        <p:txBody>
          <a:bodyPr/>
          <a:lstStyle/>
          <a:p>
            <a:r>
              <a:rPr lang="en-US" b="1" dirty="0" smtClean="0">
                <a:solidFill>
                  <a:srgbClr val="FF0000"/>
                </a:solidFill>
              </a:rPr>
              <a:t>Building blocks of </a:t>
            </a:r>
            <a:r>
              <a:rPr lang="en-US" b="1" dirty="0" err="1" smtClean="0">
                <a:solidFill>
                  <a:srgbClr val="FF0000"/>
                </a:solidFill>
              </a:rPr>
              <a:t>oop</a:t>
            </a:r>
            <a:endParaRPr lang="en-US" b="1" dirty="0">
              <a:solidFill>
                <a:srgbClr val="FF0000"/>
              </a:solidFill>
            </a:endParaRPr>
          </a:p>
        </p:txBody>
      </p:sp>
      <p:sp>
        <p:nvSpPr>
          <p:cNvPr id="4" name="Slide Number Placeholder 3"/>
          <p:cNvSpPr>
            <a:spLocks noGrp="1"/>
          </p:cNvSpPr>
          <p:nvPr>
            <p:ph type="sldNum" sz="quarter" idx="12"/>
          </p:nvPr>
        </p:nvSpPr>
        <p:spPr/>
        <p:txBody>
          <a:bodyPr/>
          <a:lstStyle/>
          <a:p>
            <a:fld id="{8330CF0F-2992-4812-A2BD-C038BC9AA5D1}" type="slidenum">
              <a:rPr lang="en-US" smtClean="0"/>
              <a:pPr/>
              <a:t>14</a:t>
            </a:fld>
            <a:endParaRPr lang="en-US" dirty="0"/>
          </a:p>
        </p:txBody>
      </p:sp>
      <p:sp>
        <p:nvSpPr>
          <p:cNvPr id="5" name="Date Placeholder 4"/>
          <p:cNvSpPr>
            <a:spLocks noGrp="1"/>
          </p:cNvSpPr>
          <p:nvPr>
            <p:ph type="dt" sz="half" idx="10"/>
          </p:nvPr>
        </p:nvSpPr>
        <p:spPr/>
        <p:txBody>
          <a:bodyPr/>
          <a:lstStyle/>
          <a:p>
            <a:fld id="{6526A4C5-F4C6-44F0-80FA-7D7F363485F3}" type="datetime4">
              <a:rPr lang="en-US" smtClean="0"/>
              <a:t>January 24, 2023</a:t>
            </a:fld>
            <a:endParaRPr lang="en-US" dirty="0"/>
          </a:p>
        </p:txBody>
      </p:sp>
    </p:spTree>
    <p:extLst>
      <p:ext uri="{BB962C8B-B14F-4D97-AF65-F5344CB8AC3E}">
        <p14:creationId xmlns:p14="http://schemas.microsoft.com/office/powerpoint/2010/main" val="41973286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blocks</a:t>
            </a:r>
            <a:endParaRPr lang="en-US" dirty="0"/>
          </a:p>
        </p:txBody>
      </p:sp>
      <p:sp>
        <p:nvSpPr>
          <p:cNvPr id="3" name="Content Placeholder 2"/>
          <p:cNvSpPr>
            <a:spLocks noGrp="1"/>
          </p:cNvSpPr>
          <p:nvPr>
            <p:ph idx="1"/>
          </p:nvPr>
        </p:nvSpPr>
        <p:spPr/>
        <p:txBody>
          <a:bodyPr/>
          <a:lstStyle/>
          <a:p>
            <a:r>
              <a:rPr lang="en-US" dirty="0" smtClean="0"/>
              <a:t>CLASSES</a:t>
            </a:r>
          </a:p>
          <a:p>
            <a:r>
              <a:rPr lang="en-US" dirty="0" smtClean="0"/>
              <a:t>OBJECTS</a:t>
            </a:r>
          </a:p>
          <a:p>
            <a:r>
              <a:rPr lang="en-US" dirty="0" smtClean="0"/>
              <a:t>ATTRIBUTES</a:t>
            </a:r>
          </a:p>
          <a:p>
            <a:r>
              <a:rPr lang="en-US" dirty="0" smtClean="0"/>
              <a:t>FUNCTIONS</a:t>
            </a:r>
            <a:endParaRPr lang="en-US" dirty="0"/>
          </a:p>
        </p:txBody>
      </p:sp>
      <p:sp>
        <p:nvSpPr>
          <p:cNvPr id="4" name="Slide Number Placeholder 3"/>
          <p:cNvSpPr>
            <a:spLocks noGrp="1"/>
          </p:cNvSpPr>
          <p:nvPr>
            <p:ph type="sldNum" sz="quarter" idx="12"/>
          </p:nvPr>
        </p:nvSpPr>
        <p:spPr/>
        <p:txBody>
          <a:bodyPr/>
          <a:lstStyle/>
          <a:p>
            <a:fld id="{8330CF0F-2992-4812-A2BD-C038BC9AA5D1}" type="slidenum">
              <a:rPr lang="en-US" smtClean="0"/>
              <a:pPr/>
              <a:t>15</a:t>
            </a:fld>
            <a:endParaRPr lang="en-US" dirty="0"/>
          </a:p>
        </p:txBody>
      </p:sp>
      <p:sp>
        <p:nvSpPr>
          <p:cNvPr id="5" name="Date Placeholder 4"/>
          <p:cNvSpPr>
            <a:spLocks noGrp="1"/>
          </p:cNvSpPr>
          <p:nvPr>
            <p:ph type="dt" sz="half" idx="10"/>
          </p:nvPr>
        </p:nvSpPr>
        <p:spPr/>
        <p:txBody>
          <a:bodyPr/>
          <a:lstStyle/>
          <a:p>
            <a:fld id="{6526A4C5-F4C6-44F0-80FA-7D7F363485F3}" type="datetime4">
              <a:rPr lang="en-US" smtClean="0"/>
              <a:t>January 24, 2023</a:t>
            </a:fld>
            <a:endParaRPr lang="en-US" dirty="0"/>
          </a:p>
        </p:txBody>
      </p:sp>
    </p:spTree>
    <p:extLst>
      <p:ext uri="{BB962C8B-B14F-4D97-AF65-F5344CB8AC3E}">
        <p14:creationId xmlns:p14="http://schemas.microsoft.com/office/powerpoint/2010/main" val="12576833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 oriented programming paradigm</a:t>
            </a:r>
            <a:endParaRPr lang="en-US" dirty="0"/>
          </a:p>
        </p:txBody>
      </p:sp>
      <p:sp>
        <p:nvSpPr>
          <p:cNvPr id="3" name="Content Placeholder 2"/>
          <p:cNvSpPr>
            <a:spLocks noGrp="1"/>
          </p:cNvSpPr>
          <p:nvPr>
            <p:ph idx="1"/>
          </p:nvPr>
        </p:nvSpPr>
        <p:spPr/>
        <p:txBody>
          <a:bodyPr/>
          <a:lstStyle/>
          <a:p>
            <a:pPr marL="0" indent="0">
              <a:buNone/>
            </a:pPr>
            <a:r>
              <a:rPr lang="en-US" dirty="0"/>
              <a:t>OOP was a total paradigm shift in programming because it relies on classes and objects, which is a confusing pair of </a:t>
            </a:r>
            <a:r>
              <a:rPr lang="en-US" dirty="0" smtClean="0"/>
              <a:t>constructs.</a:t>
            </a:r>
          </a:p>
          <a:p>
            <a:pPr marL="0" indent="0">
              <a:buNone/>
            </a:pPr>
            <a:endParaRPr lang="en-US" dirty="0"/>
          </a:p>
          <a:p>
            <a:pPr marL="0" indent="0">
              <a:buNone/>
            </a:pPr>
            <a:r>
              <a:rPr lang="en-US" dirty="0" smtClean="0"/>
              <a:t>To </a:t>
            </a:r>
            <a:r>
              <a:rPr lang="en-US" dirty="0"/>
              <a:t>define these, one might say an object is an instance of a class. But just what is a class? Basically, it is a blueprint from which objects are created</a:t>
            </a:r>
            <a:r>
              <a:rPr lang="en-US" dirty="0" smtClean="0"/>
              <a:t>.</a:t>
            </a:r>
          </a:p>
          <a:p>
            <a:pPr marL="0" indent="0">
              <a:buNone/>
            </a:pPr>
            <a:endParaRPr lang="en-US" dirty="0"/>
          </a:p>
        </p:txBody>
      </p:sp>
      <p:sp>
        <p:nvSpPr>
          <p:cNvPr id="4" name="Slide Number Placeholder 3"/>
          <p:cNvSpPr>
            <a:spLocks noGrp="1"/>
          </p:cNvSpPr>
          <p:nvPr>
            <p:ph type="sldNum" sz="quarter" idx="12"/>
          </p:nvPr>
        </p:nvSpPr>
        <p:spPr/>
        <p:txBody>
          <a:bodyPr/>
          <a:lstStyle/>
          <a:p>
            <a:fld id="{8330CF0F-2992-4812-A2BD-C038BC9AA5D1}" type="slidenum">
              <a:rPr lang="en-US" smtClean="0"/>
              <a:pPr/>
              <a:t>16</a:t>
            </a:fld>
            <a:endParaRPr lang="en-US" dirty="0"/>
          </a:p>
        </p:txBody>
      </p:sp>
      <p:sp>
        <p:nvSpPr>
          <p:cNvPr id="5" name="Date Placeholder 4"/>
          <p:cNvSpPr>
            <a:spLocks noGrp="1"/>
          </p:cNvSpPr>
          <p:nvPr>
            <p:ph type="dt" sz="half" idx="10"/>
          </p:nvPr>
        </p:nvSpPr>
        <p:spPr/>
        <p:txBody>
          <a:bodyPr/>
          <a:lstStyle/>
          <a:p>
            <a:fld id="{6526A4C5-F4C6-44F0-80FA-7D7F363485F3}" type="datetime4">
              <a:rPr lang="en-US" smtClean="0"/>
              <a:t>January 24, 2023</a:t>
            </a:fld>
            <a:endParaRPr lang="en-US" dirty="0"/>
          </a:p>
        </p:txBody>
      </p:sp>
    </p:spTree>
    <p:extLst>
      <p:ext uri="{BB962C8B-B14F-4D97-AF65-F5344CB8AC3E}">
        <p14:creationId xmlns:p14="http://schemas.microsoft.com/office/powerpoint/2010/main" val="6410146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 </a:t>
            </a:r>
            <a:endParaRPr lang="en-US" dirty="0"/>
          </a:p>
        </p:txBody>
      </p:sp>
      <p:sp>
        <p:nvSpPr>
          <p:cNvPr id="3" name="Content Placeholder 2"/>
          <p:cNvSpPr>
            <a:spLocks noGrp="1"/>
          </p:cNvSpPr>
          <p:nvPr>
            <p:ph idx="1"/>
          </p:nvPr>
        </p:nvSpPr>
        <p:spPr/>
        <p:txBody>
          <a:bodyPr>
            <a:normAutofit lnSpcReduction="10000"/>
          </a:bodyPr>
          <a:lstStyle/>
          <a:p>
            <a:r>
              <a:rPr lang="en-US" dirty="0"/>
              <a:t>Any entity that has state and behavior is known as an object. For example, a chair, pen, table, keyboard, bike, etc. It can be physical or logical.</a:t>
            </a:r>
          </a:p>
          <a:p>
            <a:r>
              <a:rPr lang="en-US" dirty="0" smtClean="0"/>
              <a:t>An </a:t>
            </a:r>
            <a:r>
              <a:rPr lang="en-US" dirty="0"/>
              <a:t>object can be defined as an instance of a class, and there can be multiple instances of a class in a program. </a:t>
            </a:r>
            <a:endParaRPr lang="en-US" dirty="0" smtClean="0"/>
          </a:p>
          <a:p>
            <a:r>
              <a:rPr lang="en-US" dirty="0" smtClean="0"/>
              <a:t>An </a:t>
            </a:r>
            <a:r>
              <a:rPr lang="en-US" dirty="0"/>
              <a:t>object contains an address and takes up some space in </a:t>
            </a:r>
            <a:r>
              <a:rPr lang="en-US" dirty="0" smtClean="0"/>
              <a:t>memory.</a:t>
            </a:r>
          </a:p>
          <a:p>
            <a:r>
              <a:rPr lang="en-US" dirty="0" smtClean="0"/>
              <a:t>Objects </a:t>
            </a:r>
            <a:r>
              <a:rPr lang="en-US" dirty="0"/>
              <a:t>can communicate without knowing the details of each other's data or code. The only necessary thing is the type of message accepted and the type of response returned by the objects.</a:t>
            </a:r>
          </a:p>
          <a:p>
            <a:r>
              <a:rPr lang="en-US" b="1" dirty="0"/>
              <a:t>Example:</a:t>
            </a:r>
            <a:r>
              <a:rPr lang="en-US" dirty="0"/>
              <a:t> A dog is an object because it has states like color, name, breed, etc. as well as behaviors like wagging the tail, barking, eating, etc.</a:t>
            </a:r>
          </a:p>
          <a:p>
            <a:pPr marL="0" indent="0">
              <a:buNone/>
            </a:pPr>
            <a:endParaRPr lang="en-US" dirty="0"/>
          </a:p>
        </p:txBody>
      </p:sp>
      <p:sp>
        <p:nvSpPr>
          <p:cNvPr id="4" name="Slide Number Placeholder 3"/>
          <p:cNvSpPr>
            <a:spLocks noGrp="1"/>
          </p:cNvSpPr>
          <p:nvPr>
            <p:ph type="sldNum" sz="quarter" idx="12"/>
          </p:nvPr>
        </p:nvSpPr>
        <p:spPr/>
        <p:txBody>
          <a:bodyPr/>
          <a:lstStyle/>
          <a:p>
            <a:fld id="{8330CF0F-2992-4812-A2BD-C038BC9AA5D1}" type="slidenum">
              <a:rPr lang="en-US" smtClean="0"/>
              <a:pPr/>
              <a:t>17</a:t>
            </a:fld>
            <a:endParaRPr lang="en-US" dirty="0"/>
          </a:p>
        </p:txBody>
      </p:sp>
      <p:sp>
        <p:nvSpPr>
          <p:cNvPr id="5" name="Date Placeholder 4"/>
          <p:cNvSpPr>
            <a:spLocks noGrp="1"/>
          </p:cNvSpPr>
          <p:nvPr>
            <p:ph type="dt" sz="half" idx="10"/>
          </p:nvPr>
        </p:nvSpPr>
        <p:spPr/>
        <p:txBody>
          <a:bodyPr/>
          <a:lstStyle/>
          <a:p>
            <a:fld id="{6526A4C5-F4C6-44F0-80FA-7D7F363485F3}" type="datetime4">
              <a:rPr lang="en-US" smtClean="0"/>
              <a:t>January 24, 2023</a:t>
            </a:fld>
            <a:endParaRPr lang="en-US" dirty="0"/>
          </a:p>
        </p:txBody>
      </p:sp>
    </p:spTree>
    <p:extLst>
      <p:ext uri="{BB962C8B-B14F-4D97-AF65-F5344CB8AC3E}">
        <p14:creationId xmlns:p14="http://schemas.microsoft.com/office/powerpoint/2010/main" val="8022190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fld id="{8330CF0F-2992-4812-A2BD-C038BC9AA5D1}" type="slidenum">
              <a:rPr lang="en-US" smtClean="0"/>
              <a:pPr/>
              <a:t>18</a:t>
            </a:fld>
            <a:endParaRPr lang="en-US" dirty="0"/>
          </a:p>
        </p:txBody>
      </p:sp>
      <p:sp>
        <p:nvSpPr>
          <p:cNvPr id="5" name="Date Placeholder 4"/>
          <p:cNvSpPr>
            <a:spLocks noGrp="1"/>
          </p:cNvSpPr>
          <p:nvPr>
            <p:ph type="dt" sz="half" idx="10"/>
          </p:nvPr>
        </p:nvSpPr>
        <p:spPr/>
        <p:txBody>
          <a:bodyPr/>
          <a:lstStyle/>
          <a:p>
            <a:fld id="{6526A4C5-F4C6-44F0-80FA-7D7F363485F3}" type="datetime4">
              <a:rPr lang="en-US" smtClean="0"/>
              <a:t>January 24, 2023</a:t>
            </a:fld>
            <a:endParaRPr lang="en-US" dirty="0"/>
          </a:p>
        </p:txBody>
      </p:sp>
      <p:sp>
        <p:nvSpPr>
          <p:cNvPr id="6" name="Rectangle 1"/>
          <p:cNvSpPr>
            <a:spLocks noGrp="1" noChangeArrowheads="1"/>
          </p:cNvSpPr>
          <p:nvPr>
            <p:ph idx="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Object</a:t>
            </a:r>
            <a:r>
              <a:rPr kumimoji="0" lang="en-US" altLang="en-US" sz="18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 an encapsulation of data along with functions that act upon that data.</a:t>
            </a:r>
            <a:endParaRPr kumimoji="0" lang="en-US" altLang="en-US" sz="1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An object consists of:</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Name -- the variable name we give it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Member data -- the data that describes the object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Member functions -- behavior aspects of the object (functions related to the object itself)</a:t>
            </a:r>
            <a:r>
              <a:rPr kumimoji="0" lang="en-US" altLang="en-US" sz="18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15477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Object</a:t>
            </a:r>
            <a:endParaRPr lang="en-US" dirty="0"/>
          </a:p>
        </p:txBody>
      </p:sp>
      <p:sp>
        <p:nvSpPr>
          <p:cNvPr id="3" name="Content Placeholder 2"/>
          <p:cNvSpPr>
            <a:spLocks noGrp="1"/>
          </p:cNvSpPr>
          <p:nvPr>
            <p:ph idx="1"/>
          </p:nvPr>
        </p:nvSpPr>
        <p:spPr/>
        <p:txBody>
          <a:bodyPr/>
          <a:lstStyle/>
          <a:p>
            <a:pPr marL="0" indent="0">
              <a:buNone/>
            </a:pPr>
            <a:r>
              <a:rPr lang="en-US" b="1" dirty="0"/>
              <a:t>Object</a:t>
            </a:r>
            <a:r>
              <a:rPr lang="en-US" dirty="0"/>
              <a:t> means a real-world entity such as a pen, chair, table, computer, watch, </a:t>
            </a:r>
            <a:r>
              <a:rPr lang="en-US" dirty="0" smtClean="0"/>
              <a:t>etc.</a:t>
            </a:r>
          </a:p>
          <a:p>
            <a:pPr marL="0" indent="0">
              <a:buNone/>
            </a:pPr>
            <a:r>
              <a:rPr lang="en-US" b="1" dirty="0" smtClean="0"/>
              <a:t>Object-Oriented </a:t>
            </a:r>
            <a:r>
              <a:rPr lang="en-US" b="1" dirty="0"/>
              <a:t>Programming</a:t>
            </a:r>
            <a:r>
              <a:rPr lang="en-US" dirty="0"/>
              <a:t> is a methodology or paradigm to design a program using classes and objects. It simplifies software development and maintenance by providing some concepts:</a:t>
            </a:r>
            <a:endParaRPr lang="en-US" dirty="0" smtClean="0"/>
          </a:p>
          <a:p>
            <a:pPr marL="0" indent="0">
              <a:buNone/>
            </a:pPr>
            <a:r>
              <a:rPr lang="en-US" dirty="0" smtClean="0"/>
              <a:t>At </a:t>
            </a:r>
            <a:r>
              <a:rPr lang="en-US" dirty="0"/>
              <a:t>the point of creation of a class, the description is the first object to be defined. An instance of a class exists in an object. Notably, the system does not allocate any memory space when a class is specified, but it’s allocated when it is instantiated, i.e., when an object is formed. Real-world things have state and behavior in common, a pair of features. An object conceals its behavior through methods and keeps its information in attributes.</a:t>
            </a:r>
            <a:endParaRPr lang="en-US" dirty="0"/>
          </a:p>
        </p:txBody>
      </p:sp>
      <p:sp>
        <p:nvSpPr>
          <p:cNvPr id="4" name="Slide Number Placeholder 3"/>
          <p:cNvSpPr>
            <a:spLocks noGrp="1"/>
          </p:cNvSpPr>
          <p:nvPr>
            <p:ph type="sldNum" sz="quarter" idx="12"/>
          </p:nvPr>
        </p:nvSpPr>
        <p:spPr/>
        <p:txBody>
          <a:bodyPr/>
          <a:lstStyle/>
          <a:p>
            <a:fld id="{8330CF0F-2992-4812-A2BD-C038BC9AA5D1}" type="slidenum">
              <a:rPr lang="en-US" smtClean="0"/>
              <a:pPr/>
              <a:t>19</a:t>
            </a:fld>
            <a:endParaRPr lang="en-US" dirty="0"/>
          </a:p>
        </p:txBody>
      </p:sp>
      <p:sp>
        <p:nvSpPr>
          <p:cNvPr id="5" name="Date Placeholder 4"/>
          <p:cNvSpPr>
            <a:spLocks noGrp="1"/>
          </p:cNvSpPr>
          <p:nvPr>
            <p:ph type="dt" sz="half" idx="10"/>
          </p:nvPr>
        </p:nvSpPr>
        <p:spPr/>
        <p:txBody>
          <a:bodyPr/>
          <a:lstStyle/>
          <a:p>
            <a:fld id="{6526A4C5-F4C6-44F0-80FA-7D7F363485F3}" type="datetime4">
              <a:rPr lang="en-US" smtClean="0"/>
              <a:t>January 24, 2023</a:t>
            </a:fld>
            <a:endParaRPr lang="en-US" dirty="0"/>
          </a:p>
        </p:txBody>
      </p:sp>
    </p:spTree>
    <p:extLst>
      <p:ext uri="{BB962C8B-B14F-4D97-AF65-F5344CB8AC3E}">
        <p14:creationId xmlns:p14="http://schemas.microsoft.com/office/powerpoint/2010/main" val="12719407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078D5-762C-41AF-82D9-2783C9693606}"/>
              </a:ext>
            </a:extLst>
          </p:cNvPr>
          <p:cNvSpPr>
            <a:spLocks noGrp="1"/>
          </p:cNvSpPr>
          <p:nvPr>
            <p:ph type="title"/>
          </p:nvPr>
        </p:nvSpPr>
        <p:spPr/>
        <p:txBody>
          <a:bodyPr>
            <a:normAutofit/>
          </a:bodyPr>
          <a:lstStyle/>
          <a:p>
            <a:r>
              <a:rPr lang="en-US" dirty="0" smtClean="0"/>
              <a:t>Lecture outline</a:t>
            </a:r>
            <a:endParaRPr lang="en-US" dirty="0"/>
          </a:p>
        </p:txBody>
      </p:sp>
      <p:sp>
        <p:nvSpPr>
          <p:cNvPr id="3" name="Content Placeholder 2">
            <a:extLst>
              <a:ext uri="{FF2B5EF4-FFF2-40B4-BE49-F238E27FC236}">
                <a16:creationId xmlns:a16="http://schemas.microsoft.com/office/drawing/2014/main" id="{58A5868A-0562-4FAF-81E0-BBC6380BAF58}"/>
              </a:ext>
            </a:extLst>
          </p:cNvPr>
          <p:cNvSpPr>
            <a:spLocks noGrp="1"/>
          </p:cNvSpPr>
          <p:nvPr>
            <p:ph idx="1"/>
          </p:nvPr>
        </p:nvSpPr>
        <p:spPr/>
        <p:txBody>
          <a:bodyPr>
            <a:normAutofit fontScale="62500" lnSpcReduction="20000"/>
          </a:bodyPr>
          <a:lstStyle/>
          <a:p>
            <a:pPr algn="just"/>
            <a:r>
              <a:rPr lang="en-US" sz="3600" dirty="0" smtClean="0">
                <a:solidFill>
                  <a:schemeClr val="bg2">
                    <a:lumMod val="75000"/>
                    <a:lumOff val="25000"/>
                  </a:schemeClr>
                </a:solidFill>
              </a:rPr>
              <a:t>What is Object Oriented Programming</a:t>
            </a:r>
          </a:p>
          <a:p>
            <a:pPr algn="just"/>
            <a:r>
              <a:rPr lang="en-US" sz="3600" dirty="0" smtClean="0">
                <a:solidFill>
                  <a:schemeClr val="bg2">
                    <a:lumMod val="75000"/>
                    <a:lumOff val="25000"/>
                  </a:schemeClr>
                </a:solidFill>
              </a:rPr>
              <a:t>Building Blocks of OOP</a:t>
            </a:r>
          </a:p>
          <a:p>
            <a:pPr algn="just"/>
            <a:r>
              <a:rPr lang="en-US" sz="3600" dirty="0" smtClean="0">
                <a:solidFill>
                  <a:schemeClr val="bg2">
                    <a:lumMod val="75000"/>
                    <a:lumOff val="25000"/>
                  </a:schemeClr>
                </a:solidFill>
              </a:rPr>
              <a:t>Four principles of OOP</a:t>
            </a:r>
          </a:p>
          <a:p>
            <a:pPr marL="0" indent="0" algn="just">
              <a:buNone/>
            </a:pPr>
            <a:r>
              <a:rPr lang="en-US" sz="3600" dirty="0" smtClean="0"/>
              <a:t>_________________</a:t>
            </a:r>
          </a:p>
          <a:p>
            <a:pPr algn="just"/>
            <a:r>
              <a:rPr lang="en-US" sz="3600" dirty="0" smtClean="0">
                <a:solidFill>
                  <a:schemeClr val="tx1">
                    <a:lumMod val="95000"/>
                    <a:lumOff val="5000"/>
                  </a:schemeClr>
                </a:solidFill>
              </a:rPr>
              <a:t>Introduction </a:t>
            </a:r>
            <a:r>
              <a:rPr lang="en-US" sz="3600" dirty="0" smtClean="0">
                <a:solidFill>
                  <a:schemeClr val="tx1">
                    <a:lumMod val="95000"/>
                    <a:lumOff val="5000"/>
                  </a:schemeClr>
                </a:solidFill>
              </a:rPr>
              <a:t>to Java</a:t>
            </a:r>
          </a:p>
          <a:p>
            <a:pPr algn="just"/>
            <a:r>
              <a:rPr lang="en-US" sz="3600" dirty="0" smtClean="0">
                <a:solidFill>
                  <a:schemeClr val="tx1">
                    <a:lumMod val="95000"/>
                    <a:lumOff val="5000"/>
                  </a:schemeClr>
                </a:solidFill>
              </a:rPr>
              <a:t>Basic Terminologies</a:t>
            </a:r>
          </a:p>
          <a:p>
            <a:pPr algn="just"/>
            <a:r>
              <a:rPr lang="en-US" sz="3600" dirty="0" smtClean="0">
                <a:solidFill>
                  <a:schemeClr val="tx1">
                    <a:lumMod val="95000"/>
                    <a:lumOff val="5000"/>
                  </a:schemeClr>
                </a:solidFill>
              </a:rPr>
              <a:t>Components of Java</a:t>
            </a:r>
          </a:p>
          <a:p>
            <a:pPr algn="just"/>
            <a:r>
              <a:rPr lang="en-US" sz="3600" dirty="0" smtClean="0">
                <a:solidFill>
                  <a:schemeClr val="tx1">
                    <a:lumMod val="95000"/>
                    <a:lumOff val="5000"/>
                  </a:schemeClr>
                </a:solidFill>
              </a:rPr>
              <a:t>Setting Environment</a:t>
            </a:r>
          </a:p>
          <a:p>
            <a:pPr algn="just"/>
            <a:r>
              <a:rPr lang="en-US" sz="3600" dirty="0" smtClean="0">
                <a:solidFill>
                  <a:schemeClr val="tx1">
                    <a:lumMod val="95000"/>
                    <a:lumOff val="5000"/>
                  </a:schemeClr>
                </a:solidFill>
              </a:rPr>
              <a:t>First Program in Java</a:t>
            </a:r>
          </a:p>
          <a:p>
            <a:pPr algn="just"/>
            <a:r>
              <a:rPr lang="en-US" sz="3600" dirty="0" smtClean="0">
                <a:solidFill>
                  <a:schemeClr val="tx1">
                    <a:lumMod val="95000"/>
                    <a:lumOff val="5000"/>
                  </a:schemeClr>
                </a:solidFill>
              </a:rPr>
              <a:t>Eclipse IDE</a:t>
            </a:r>
          </a:p>
          <a:p>
            <a:pPr marL="0" indent="0" algn="just">
              <a:buNone/>
            </a:pPr>
            <a:endParaRPr lang="en-US" sz="3600" dirty="0" smtClean="0"/>
          </a:p>
          <a:p>
            <a:pPr marL="0" indent="0" algn="just">
              <a:buNone/>
            </a:pPr>
            <a:endParaRPr lang="en-US" sz="3600" dirty="0"/>
          </a:p>
        </p:txBody>
      </p:sp>
      <p:sp>
        <p:nvSpPr>
          <p:cNvPr id="4" name="Slide Number Placeholder 3">
            <a:extLst>
              <a:ext uri="{FF2B5EF4-FFF2-40B4-BE49-F238E27FC236}">
                <a16:creationId xmlns:a16="http://schemas.microsoft.com/office/drawing/2014/main" id="{AB1A8560-A03E-4A62-AC5B-E41D026435DA}"/>
              </a:ext>
            </a:extLst>
          </p:cNvPr>
          <p:cNvSpPr>
            <a:spLocks noGrp="1"/>
          </p:cNvSpPr>
          <p:nvPr>
            <p:ph type="sldNum" sz="quarter" idx="12"/>
          </p:nvPr>
        </p:nvSpPr>
        <p:spPr/>
        <p:txBody>
          <a:bodyPr/>
          <a:lstStyle/>
          <a:p>
            <a:fld id="{8330CF0F-2992-4812-A2BD-C038BC9AA5D1}" type="slidenum">
              <a:rPr lang="en-US" smtClean="0"/>
              <a:pPr/>
              <a:t>2</a:t>
            </a:fld>
            <a:endParaRPr lang="en-US" dirty="0"/>
          </a:p>
        </p:txBody>
      </p:sp>
      <p:sp>
        <p:nvSpPr>
          <p:cNvPr id="5" name="Date Placeholder 4">
            <a:extLst>
              <a:ext uri="{FF2B5EF4-FFF2-40B4-BE49-F238E27FC236}">
                <a16:creationId xmlns:a16="http://schemas.microsoft.com/office/drawing/2014/main" id="{DF41A7F5-A21A-43D8-89FC-2E8CDE46ABAF}"/>
              </a:ext>
            </a:extLst>
          </p:cNvPr>
          <p:cNvSpPr>
            <a:spLocks noGrp="1"/>
          </p:cNvSpPr>
          <p:nvPr>
            <p:ph type="dt" sz="half" idx="10"/>
          </p:nvPr>
        </p:nvSpPr>
        <p:spPr/>
        <p:txBody>
          <a:bodyPr/>
          <a:lstStyle/>
          <a:p>
            <a:pPr algn="ctr"/>
            <a:fld id="{6526A4C5-F4C6-44F0-80FA-7D7F363485F3}" type="datetime4">
              <a:rPr lang="en-US" smtClean="0"/>
              <a:pPr algn="ctr"/>
              <a:t>January 24, 2023</a:t>
            </a:fld>
            <a:endParaRPr lang="en-US" dirty="0"/>
          </a:p>
        </p:txBody>
      </p:sp>
    </p:spTree>
    <p:extLst>
      <p:ext uri="{BB962C8B-B14F-4D97-AF65-F5344CB8AC3E}">
        <p14:creationId xmlns:p14="http://schemas.microsoft.com/office/powerpoint/2010/main" val="93007149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a:t>
            </a:r>
            <a:endParaRPr lang="en-US" dirty="0"/>
          </a:p>
        </p:txBody>
      </p:sp>
      <p:sp>
        <p:nvSpPr>
          <p:cNvPr id="3" name="Content Placeholder 2"/>
          <p:cNvSpPr>
            <a:spLocks noGrp="1"/>
          </p:cNvSpPr>
          <p:nvPr>
            <p:ph idx="1"/>
          </p:nvPr>
        </p:nvSpPr>
        <p:spPr/>
        <p:txBody>
          <a:bodyPr/>
          <a:lstStyle/>
          <a:p>
            <a:r>
              <a:rPr lang="en-US" dirty="0"/>
              <a:t>Any entity that has state and behavior is known as an object. For example, a chair, pen, table, keyboard, bike, etc. It can be physical or logical.</a:t>
            </a:r>
          </a:p>
          <a:p>
            <a:r>
              <a:rPr lang="en-US" dirty="0"/>
              <a:t>An Object can be defined as an instance of a class. An object contains an address and takes up some space in memory. Objects can communicate without knowing the details of each other's data or code. The only necessary thing is the type of message accepted and the type of response returned by the objects.</a:t>
            </a:r>
          </a:p>
          <a:p>
            <a:r>
              <a:rPr lang="en-US" b="1" dirty="0"/>
              <a:t>Example:</a:t>
            </a:r>
            <a:r>
              <a:rPr lang="en-US" dirty="0"/>
              <a:t> A dog is an object because it has states like color, name, breed, etc. as well as behaviors like wagging the tail, barking, eating, etc.</a:t>
            </a:r>
          </a:p>
          <a:p>
            <a:pPr marL="0" indent="0">
              <a:buNone/>
            </a:pPr>
            <a:endParaRPr lang="en-US" dirty="0"/>
          </a:p>
        </p:txBody>
      </p:sp>
      <p:sp>
        <p:nvSpPr>
          <p:cNvPr id="4" name="Slide Number Placeholder 3"/>
          <p:cNvSpPr>
            <a:spLocks noGrp="1"/>
          </p:cNvSpPr>
          <p:nvPr>
            <p:ph type="sldNum" sz="quarter" idx="12"/>
          </p:nvPr>
        </p:nvSpPr>
        <p:spPr/>
        <p:txBody>
          <a:bodyPr/>
          <a:lstStyle/>
          <a:p>
            <a:fld id="{8330CF0F-2992-4812-A2BD-C038BC9AA5D1}" type="slidenum">
              <a:rPr lang="en-US" smtClean="0"/>
              <a:pPr/>
              <a:t>20</a:t>
            </a:fld>
            <a:endParaRPr lang="en-US" dirty="0"/>
          </a:p>
        </p:txBody>
      </p:sp>
      <p:sp>
        <p:nvSpPr>
          <p:cNvPr id="5" name="Date Placeholder 4"/>
          <p:cNvSpPr>
            <a:spLocks noGrp="1"/>
          </p:cNvSpPr>
          <p:nvPr>
            <p:ph type="dt" sz="half" idx="10"/>
          </p:nvPr>
        </p:nvSpPr>
        <p:spPr/>
        <p:txBody>
          <a:bodyPr/>
          <a:lstStyle/>
          <a:p>
            <a:fld id="{6526A4C5-F4C6-44F0-80FA-7D7F363485F3}" type="datetime4">
              <a:rPr lang="en-US" smtClean="0"/>
              <a:t>January 24, 2023</a:t>
            </a:fld>
            <a:endParaRPr lang="en-US" dirty="0"/>
          </a:p>
        </p:txBody>
      </p:sp>
    </p:spTree>
    <p:extLst>
      <p:ext uri="{BB962C8B-B14F-4D97-AF65-F5344CB8AC3E}">
        <p14:creationId xmlns:p14="http://schemas.microsoft.com/office/powerpoint/2010/main" val="20127880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Class</a:t>
            </a:r>
            <a:endParaRPr lang="en-US" dirty="0"/>
          </a:p>
        </p:txBody>
      </p:sp>
      <p:sp>
        <p:nvSpPr>
          <p:cNvPr id="3" name="Content Placeholder 2"/>
          <p:cNvSpPr>
            <a:spLocks noGrp="1"/>
          </p:cNvSpPr>
          <p:nvPr>
            <p:ph idx="1"/>
          </p:nvPr>
        </p:nvSpPr>
        <p:spPr/>
        <p:txBody>
          <a:bodyPr>
            <a:normAutofit fontScale="92500" lnSpcReduction="10000"/>
          </a:bodyPr>
          <a:lstStyle/>
          <a:p>
            <a:r>
              <a:rPr lang="en-US" dirty="0"/>
              <a:t>A class is a user-defined type that describes what a certain type of object will look like.</a:t>
            </a:r>
            <a:endParaRPr lang="en-US" i="1" dirty="0" smtClean="0"/>
          </a:p>
          <a:p>
            <a:r>
              <a:rPr lang="en-US" i="1" dirty="0" smtClean="0"/>
              <a:t>Collection </a:t>
            </a:r>
            <a:r>
              <a:rPr lang="en-US" i="1" dirty="0"/>
              <a:t>of objects</a:t>
            </a:r>
            <a:r>
              <a:rPr lang="en-US" dirty="0"/>
              <a:t> is called class. It is a logical entity.</a:t>
            </a:r>
          </a:p>
          <a:p>
            <a:r>
              <a:rPr lang="en-US" dirty="0"/>
              <a:t>A class can also be defined as a blueprint from which you can create an individual </a:t>
            </a:r>
            <a:r>
              <a:rPr lang="en-US" dirty="0" smtClean="0"/>
              <a:t>object.</a:t>
            </a:r>
          </a:p>
          <a:p>
            <a:r>
              <a:rPr lang="en-US" dirty="0" smtClean="0"/>
              <a:t>Class </a:t>
            </a:r>
            <a:r>
              <a:rPr lang="en-US" dirty="0"/>
              <a:t>doesn't consume any space.</a:t>
            </a:r>
          </a:p>
          <a:p>
            <a:r>
              <a:rPr lang="en-US" dirty="0" smtClean="0"/>
              <a:t>It </a:t>
            </a:r>
            <a:r>
              <a:rPr lang="en-US" dirty="0"/>
              <a:t>is a user-defined data type that can be accessed and used by creating an instance of that </a:t>
            </a:r>
            <a:r>
              <a:rPr lang="en-US" dirty="0" smtClean="0"/>
              <a:t>class.</a:t>
            </a:r>
          </a:p>
          <a:p>
            <a:r>
              <a:rPr lang="en-US" dirty="0" smtClean="0"/>
              <a:t>It </a:t>
            </a:r>
            <a:r>
              <a:rPr lang="en-US" dirty="0"/>
              <a:t>has its own data members and member </a:t>
            </a:r>
            <a:r>
              <a:rPr lang="en-US" dirty="0" smtClean="0"/>
              <a:t>functions.</a:t>
            </a:r>
          </a:p>
          <a:p>
            <a:r>
              <a:rPr lang="en-US" dirty="0" smtClean="0"/>
              <a:t>Both </a:t>
            </a:r>
            <a:r>
              <a:rPr lang="en-US" dirty="0"/>
              <a:t>member functions and data members are found in </a:t>
            </a:r>
            <a:r>
              <a:rPr lang="en-US" dirty="0" smtClean="0"/>
              <a:t>classes.</a:t>
            </a:r>
          </a:p>
          <a:p>
            <a:r>
              <a:rPr lang="en-US" dirty="0" smtClean="0"/>
              <a:t>The </a:t>
            </a:r>
            <a:r>
              <a:rPr lang="en-US" dirty="0"/>
              <a:t>data members inside the class are manipulated using these member functions.</a:t>
            </a:r>
            <a:endParaRPr lang="en-US" dirty="0"/>
          </a:p>
        </p:txBody>
      </p:sp>
      <p:sp>
        <p:nvSpPr>
          <p:cNvPr id="4" name="Slide Number Placeholder 3"/>
          <p:cNvSpPr>
            <a:spLocks noGrp="1"/>
          </p:cNvSpPr>
          <p:nvPr>
            <p:ph type="sldNum" sz="quarter" idx="12"/>
          </p:nvPr>
        </p:nvSpPr>
        <p:spPr/>
        <p:txBody>
          <a:bodyPr/>
          <a:lstStyle/>
          <a:p>
            <a:fld id="{8330CF0F-2992-4812-A2BD-C038BC9AA5D1}" type="slidenum">
              <a:rPr lang="en-US" smtClean="0"/>
              <a:pPr/>
              <a:t>21</a:t>
            </a:fld>
            <a:endParaRPr lang="en-US" dirty="0"/>
          </a:p>
        </p:txBody>
      </p:sp>
      <p:sp>
        <p:nvSpPr>
          <p:cNvPr id="5" name="Date Placeholder 4"/>
          <p:cNvSpPr>
            <a:spLocks noGrp="1"/>
          </p:cNvSpPr>
          <p:nvPr>
            <p:ph type="dt" sz="half" idx="10"/>
          </p:nvPr>
        </p:nvSpPr>
        <p:spPr/>
        <p:txBody>
          <a:bodyPr/>
          <a:lstStyle/>
          <a:p>
            <a:fld id="{6526A4C5-F4C6-44F0-80FA-7D7F363485F3}" type="datetime4">
              <a:rPr lang="en-US" smtClean="0"/>
              <a:t>January 24, 2023</a:t>
            </a:fld>
            <a:endParaRPr lang="en-US" dirty="0"/>
          </a:p>
        </p:txBody>
      </p:sp>
    </p:spTree>
    <p:extLst>
      <p:ext uri="{BB962C8B-B14F-4D97-AF65-F5344CB8AC3E}">
        <p14:creationId xmlns:p14="http://schemas.microsoft.com/office/powerpoint/2010/main" val="35329862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b="1" dirty="0"/>
              <a:t>Classes</a:t>
            </a:r>
            <a:r>
              <a:rPr lang="en-US" dirty="0"/>
              <a:t> are user-defined data types that act as the blueprint for individual objects, attributes and methods.</a:t>
            </a:r>
          </a:p>
          <a:p>
            <a:r>
              <a:rPr lang="en-US" b="1" dirty="0"/>
              <a:t>Objects</a:t>
            </a:r>
            <a:r>
              <a:rPr lang="en-US" dirty="0"/>
              <a:t> are instances of a class created with specifically defined data. Objects can correspond to real-world objects or an abstract entity. When class is defined initially, the description is the only object that is defined.</a:t>
            </a:r>
          </a:p>
          <a:p>
            <a:r>
              <a:rPr lang="en-US" b="1" dirty="0"/>
              <a:t>Methods</a:t>
            </a:r>
            <a:r>
              <a:rPr lang="en-US" dirty="0"/>
              <a:t> are functions that are defined inside a class that describe the behaviors of an object. Each method contained in class definitions starts with a reference to an instance object. Additionally, the subroutines contained in an object are called instance methods. Programmers use methods for reusability or keeping functionality encapsulated inside one object at a time.</a:t>
            </a:r>
          </a:p>
          <a:p>
            <a:r>
              <a:rPr lang="en-US" b="1" dirty="0"/>
              <a:t>Attributes</a:t>
            </a:r>
            <a:r>
              <a:rPr lang="en-US" dirty="0"/>
              <a:t> are defined in the class template and represent the state of an object. Objects will have data stored in the attributes field. Class attributes belong to the class itself.</a:t>
            </a:r>
          </a:p>
          <a:p>
            <a:pPr marL="0" indent="0">
              <a:buNone/>
            </a:pPr>
            <a:endParaRPr lang="en-US" dirty="0"/>
          </a:p>
        </p:txBody>
      </p:sp>
      <p:sp>
        <p:nvSpPr>
          <p:cNvPr id="4" name="Slide Number Placeholder 3"/>
          <p:cNvSpPr>
            <a:spLocks noGrp="1"/>
          </p:cNvSpPr>
          <p:nvPr>
            <p:ph type="sldNum" sz="quarter" idx="12"/>
          </p:nvPr>
        </p:nvSpPr>
        <p:spPr/>
        <p:txBody>
          <a:bodyPr/>
          <a:lstStyle/>
          <a:p>
            <a:fld id="{8330CF0F-2992-4812-A2BD-C038BC9AA5D1}" type="slidenum">
              <a:rPr lang="en-US" smtClean="0"/>
              <a:pPr/>
              <a:t>22</a:t>
            </a:fld>
            <a:endParaRPr lang="en-US" dirty="0"/>
          </a:p>
        </p:txBody>
      </p:sp>
      <p:sp>
        <p:nvSpPr>
          <p:cNvPr id="5" name="Date Placeholder 4"/>
          <p:cNvSpPr>
            <a:spLocks noGrp="1"/>
          </p:cNvSpPr>
          <p:nvPr>
            <p:ph type="dt" sz="half" idx="10"/>
          </p:nvPr>
        </p:nvSpPr>
        <p:spPr/>
        <p:txBody>
          <a:bodyPr/>
          <a:lstStyle/>
          <a:p>
            <a:fld id="{6526A4C5-F4C6-44F0-80FA-7D7F363485F3}" type="datetime4">
              <a:rPr lang="en-US" smtClean="0"/>
              <a:t>January 24, 2023</a:t>
            </a:fld>
            <a:endParaRPr lang="en-US" dirty="0"/>
          </a:p>
        </p:txBody>
      </p:sp>
    </p:spTree>
    <p:extLst>
      <p:ext uri="{BB962C8B-B14F-4D97-AF65-F5344CB8AC3E}">
        <p14:creationId xmlns:p14="http://schemas.microsoft.com/office/powerpoint/2010/main" val="38247932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5199" y="3152052"/>
            <a:ext cx="10388601" cy="1046729"/>
          </a:xfrm>
        </p:spPr>
        <p:txBody>
          <a:bodyPr/>
          <a:lstStyle/>
          <a:p>
            <a:r>
              <a:rPr lang="en-US" b="1" dirty="0" smtClean="0">
                <a:solidFill>
                  <a:srgbClr val="FF0000"/>
                </a:solidFill>
              </a:rPr>
              <a:t>Principles of </a:t>
            </a:r>
            <a:r>
              <a:rPr lang="en-US" b="1" dirty="0" err="1" smtClean="0">
                <a:solidFill>
                  <a:srgbClr val="FF0000"/>
                </a:solidFill>
              </a:rPr>
              <a:t>oop</a:t>
            </a:r>
            <a:endParaRPr lang="en-US" b="1" dirty="0">
              <a:solidFill>
                <a:srgbClr val="FF0000"/>
              </a:solidFill>
            </a:endParaRPr>
          </a:p>
        </p:txBody>
      </p:sp>
      <p:sp>
        <p:nvSpPr>
          <p:cNvPr id="4" name="Slide Number Placeholder 3"/>
          <p:cNvSpPr>
            <a:spLocks noGrp="1"/>
          </p:cNvSpPr>
          <p:nvPr>
            <p:ph type="sldNum" sz="quarter" idx="12"/>
          </p:nvPr>
        </p:nvSpPr>
        <p:spPr/>
        <p:txBody>
          <a:bodyPr/>
          <a:lstStyle/>
          <a:p>
            <a:fld id="{8330CF0F-2992-4812-A2BD-C038BC9AA5D1}" type="slidenum">
              <a:rPr lang="en-US" smtClean="0"/>
              <a:pPr/>
              <a:t>23</a:t>
            </a:fld>
            <a:endParaRPr lang="en-US" dirty="0"/>
          </a:p>
        </p:txBody>
      </p:sp>
      <p:sp>
        <p:nvSpPr>
          <p:cNvPr id="5" name="Date Placeholder 4"/>
          <p:cNvSpPr>
            <a:spLocks noGrp="1"/>
          </p:cNvSpPr>
          <p:nvPr>
            <p:ph type="dt" sz="half" idx="10"/>
          </p:nvPr>
        </p:nvSpPr>
        <p:spPr/>
        <p:txBody>
          <a:bodyPr/>
          <a:lstStyle/>
          <a:p>
            <a:fld id="{6526A4C5-F4C6-44F0-80FA-7D7F363485F3}" type="datetime4">
              <a:rPr lang="en-US" smtClean="0"/>
              <a:t>January 24, 2023</a:t>
            </a:fld>
            <a:endParaRPr lang="en-US" dirty="0"/>
          </a:p>
        </p:txBody>
      </p:sp>
    </p:spTree>
    <p:extLst>
      <p:ext uri="{BB962C8B-B14F-4D97-AF65-F5344CB8AC3E}">
        <p14:creationId xmlns:p14="http://schemas.microsoft.com/office/powerpoint/2010/main" val="3268461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Oop</a:t>
            </a:r>
            <a:r>
              <a:rPr lang="en-US" dirty="0" smtClean="0"/>
              <a:t> principles </a:t>
            </a:r>
            <a:endParaRPr lang="en-US" dirty="0"/>
          </a:p>
        </p:txBody>
      </p:sp>
      <p:sp>
        <p:nvSpPr>
          <p:cNvPr id="3" name="Content Placeholder 2"/>
          <p:cNvSpPr>
            <a:spLocks noGrp="1"/>
          </p:cNvSpPr>
          <p:nvPr>
            <p:ph idx="1"/>
          </p:nvPr>
        </p:nvSpPr>
        <p:spPr/>
        <p:txBody>
          <a:bodyPr>
            <a:normAutofit lnSpcReduction="10000"/>
          </a:bodyPr>
          <a:lstStyle/>
          <a:p>
            <a:r>
              <a:rPr lang="en-US" dirty="0"/>
              <a:t>More importantly, however, OOP adheres to 4 principles:</a:t>
            </a:r>
          </a:p>
          <a:p>
            <a:r>
              <a:rPr lang="en-US" b="1" dirty="0"/>
              <a:t>Encapsulation</a:t>
            </a:r>
            <a:r>
              <a:rPr lang="en-US" dirty="0"/>
              <a:t>: when an object can keep its state private (within a class).</a:t>
            </a:r>
          </a:p>
          <a:p>
            <a:r>
              <a:rPr lang="en-US" b="1" dirty="0"/>
              <a:t>Abstraction</a:t>
            </a:r>
            <a:r>
              <a:rPr lang="en-US" dirty="0"/>
              <a:t>: a natural extension of Encapsulation, which makes it possible for objects to only reveal operations relevant to other objects. For example, you get in your car and press the Start button. You don’t have to know how everything works under the hood, to drive.</a:t>
            </a:r>
          </a:p>
          <a:p>
            <a:r>
              <a:rPr lang="en-US" b="1" dirty="0"/>
              <a:t>Inheritance</a:t>
            </a:r>
            <a:r>
              <a:rPr lang="en-US" dirty="0"/>
              <a:t>: makes it possible to create a child class that is derived from a parent class that reuses all fields and methods from the parent.</a:t>
            </a:r>
          </a:p>
          <a:p>
            <a:r>
              <a:rPr lang="en-US" b="1" dirty="0"/>
              <a:t>Polymorphism</a:t>
            </a:r>
            <a:r>
              <a:rPr lang="en-US" dirty="0"/>
              <a:t>: makes it possible for objects to take on more than one form based on the context in which it is used.</a:t>
            </a:r>
          </a:p>
          <a:p>
            <a:pPr marL="0" indent="0">
              <a:buNone/>
            </a:pPr>
            <a:endParaRPr lang="en-US" dirty="0"/>
          </a:p>
        </p:txBody>
      </p:sp>
      <p:sp>
        <p:nvSpPr>
          <p:cNvPr id="4" name="Slide Number Placeholder 3"/>
          <p:cNvSpPr>
            <a:spLocks noGrp="1"/>
          </p:cNvSpPr>
          <p:nvPr>
            <p:ph type="sldNum" sz="quarter" idx="12"/>
          </p:nvPr>
        </p:nvSpPr>
        <p:spPr/>
        <p:txBody>
          <a:bodyPr/>
          <a:lstStyle/>
          <a:p>
            <a:fld id="{8330CF0F-2992-4812-A2BD-C038BC9AA5D1}" type="slidenum">
              <a:rPr lang="en-US" smtClean="0"/>
              <a:pPr/>
              <a:t>24</a:t>
            </a:fld>
            <a:endParaRPr lang="en-US" dirty="0"/>
          </a:p>
        </p:txBody>
      </p:sp>
      <p:sp>
        <p:nvSpPr>
          <p:cNvPr id="5" name="Date Placeholder 4"/>
          <p:cNvSpPr>
            <a:spLocks noGrp="1"/>
          </p:cNvSpPr>
          <p:nvPr>
            <p:ph type="dt" sz="half" idx="10"/>
          </p:nvPr>
        </p:nvSpPr>
        <p:spPr/>
        <p:txBody>
          <a:bodyPr/>
          <a:lstStyle/>
          <a:p>
            <a:fld id="{6526A4C5-F4C6-44F0-80FA-7D7F363485F3}" type="datetime4">
              <a:rPr lang="en-US" smtClean="0"/>
              <a:t>January 24, 2023</a:t>
            </a:fld>
            <a:endParaRPr lang="en-US" dirty="0"/>
          </a:p>
        </p:txBody>
      </p:sp>
    </p:spTree>
    <p:extLst>
      <p:ext uri="{BB962C8B-B14F-4D97-AF65-F5344CB8AC3E}">
        <p14:creationId xmlns:p14="http://schemas.microsoft.com/office/powerpoint/2010/main" val="42611058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building blocks of object-oriented programming</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b="1" dirty="0"/>
              <a:t>What are the building blocks of object-oriented programming</a:t>
            </a:r>
            <a:r>
              <a:rPr lang="en-US" b="1" dirty="0" smtClean="0"/>
              <a:t>?</a:t>
            </a:r>
          </a:p>
          <a:p>
            <a:pPr marL="0" indent="0">
              <a:buNone/>
            </a:pPr>
            <a:r>
              <a:rPr lang="en-US" b="1" dirty="0" smtClean="0"/>
              <a:t>Class: </a:t>
            </a:r>
            <a:r>
              <a:rPr lang="en-US" dirty="0" smtClean="0"/>
              <a:t>In </a:t>
            </a:r>
            <a:r>
              <a:rPr lang="en-US" dirty="0"/>
              <a:t>object-oriented programming, classes define the structure of a program or the relationships between objects. Classes can also specify the types of attributes and behaviors that an object should have. Classes enable programmers to reuse elements when multiple instances of a specific data type exist.</a:t>
            </a:r>
            <a:br>
              <a:rPr lang="en-US" dirty="0"/>
            </a:br>
            <a:endParaRPr lang="en-US" dirty="0"/>
          </a:p>
          <a:p>
            <a:pPr marL="0" indent="0">
              <a:buNone/>
            </a:pPr>
            <a:r>
              <a:rPr lang="en-US" b="1" dirty="0" smtClean="0"/>
              <a:t>Object: </a:t>
            </a:r>
            <a:r>
              <a:rPr lang="en-US" dirty="0" smtClean="0"/>
              <a:t>An </a:t>
            </a:r>
            <a:r>
              <a:rPr lang="en-US" dirty="0"/>
              <a:t>object is a discrete entity representing a real-world concept or an abstraction. Also, an object is a collection of related data fields and functions to be treated as a whole. An object references other objects for interaction within the system. </a:t>
            </a:r>
            <a:br>
              <a:rPr lang="en-US" dirty="0"/>
            </a:br>
            <a:endParaRPr lang="en-US" dirty="0"/>
          </a:p>
          <a:p>
            <a:pPr marL="0" indent="0">
              <a:buNone/>
            </a:pPr>
            <a:r>
              <a:rPr lang="en-US" b="1" dirty="0" smtClean="0"/>
              <a:t>Method: </a:t>
            </a:r>
            <a:r>
              <a:rPr lang="en-US" dirty="0" smtClean="0"/>
              <a:t>A </a:t>
            </a:r>
            <a:r>
              <a:rPr lang="en-US" dirty="0"/>
              <a:t>method is a function or set of rules that act on an object. Methods are useful for grouping related tasks, making the code quicker to read and maintain. Also, methods enable an object to interact with other objects and receive input.</a:t>
            </a:r>
            <a:br>
              <a:rPr lang="en-US" dirty="0"/>
            </a:br>
            <a:endParaRPr lang="en-US" dirty="0"/>
          </a:p>
          <a:p>
            <a:pPr marL="0" indent="0">
              <a:buNone/>
            </a:pPr>
            <a:r>
              <a:rPr lang="en-US" b="1" dirty="0" smtClean="0"/>
              <a:t>Attributes: </a:t>
            </a:r>
            <a:r>
              <a:rPr lang="en-US" dirty="0" smtClean="0"/>
              <a:t>The </a:t>
            </a:r>
            <a:r>
              <a:rPr lang="en-US" dirty="0"/>
              <a:t>members of each class are attributes. An attribute is a data-modifying descriptor that identifies the properties of an object. Developers can modify these attributes over time to change how an object behaves. For example, if you wish to change how an object moves, alter its acceleration attribute. </a:t>
            </a:r>
          </a:p>
          <a:p>
            <a:pPr marL="0" indent="0">
              <a:buNone/>
            </a:pPr>
            <a:endParaRPr lang="en-US" b="1" dirty="0"/>
          </a:p>
          <a:p>
            <a:pPr marL="0" indent="0">
              <a:buNone/>
            </a:pPr>
            <a:endParaRPr lang="en-US" dirty="0"/>
          </a:p>
        </p:txBody>
      </p:sp>
      <p:sp>
        <p:nvSpPr>
          <p:cNvPr id="4" name="Slide Number Placeholder 3"/>
          <p:cNvSpPr>
            <a:spLocks noGrp="1"/>
          </p:cNvSpPr>
          <p:nvPr>
            <p:ph type="sldNum" sz="quarter" idx="12"/>
          </p:nvPr>
        </p:nvSpPr>
        <p:spPr/>
        <p:txBody>
          <a:bodyPr/>
          <a:lstStyle/>
          <a:p>
            <a:fld id="{8330CF0F-2992-4812-A2BD-C038BC9AA5D1}" type="slidenum">
              <a:rPr lang="en-US" smtClean="0"/>
              <a:pPr/>
              <a:t>25</a:t>
            </a:fld>
            <a:endParaRPr lang="en-US" dirty="0"/>
          </a:p>
        </p:txBody>
      </p:sp>
      <p:sp>
        <p:nvSpPr>
          <p:cNvPr id="5" name="Date Placeholder 4"/>
          <p:cNvSpPr>
            <a:spLocks noGrp="1"/>
          </p:cNvSpPr>
          <p:nvPr>
            <p:ph type="dt" sz="half" idx="10"/>
          </p:nvPr>
        </p:nvSpPr>
        <p:spPr/>
        <p:txBody>
          <a:bodyPr/>
          <a:lstStyle/>
          <a:p>
            <a:fld id="{6526A4C5-F4C6-44F0-80FA-7D7F363485F3}" type="datetime4">
              <a:rPr lang="en-US" smtClean="0"/>
              <a:t>January 24, 2023</a:t>
            </a:fld>
            <a:endParaRPr lang="en-US" dirty="0"/>
          </a:p>
        </p:txBody>
      </p:sp>
    </p:spTree>
    <p:extLst>
      <p:ext uri="{BB962C8B-B14F-4D97-AF65-F5344CB8AC3E}">
        <p14:creationId xmlns:p14="http://schemas.microsoft.com/office/powerpoint/2010/main" val="23046336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Q #4) Is functional programming the future?</a:t>
            </a:r>
            <a:endParaRPr lang="en-US" dirty="0"/>
          </a:p>
          <a:p>
            <a:r>
              <a:rPr lang="en-US" b="1" dirty="0"/>
              <a:t>Answer:</a:t>
            </a:r>
            <a:r>
              <a:rPr lang="en-US" dirty="0"/>
              <a:t> Functional programming has existed for over 6 decades but still it has not overcome the use of other OOP languages like Java, C#, etc. Functional programming is definitely gaining popularity owing to mostly huge growth in </a:t>
            </a:r>
            <a:r>
              <a:rPr lang="en-US" dirty="0">
                <a:hlinkClick r:id="rId2"/>
              </a:rPr>
              <a:t>data science</a:t>
            </a:r>
            <a:r>
              <a:rPr lang="en-US" dirty="0"/>
              <a:t> and </a:t>
            </a:r>
            <a:r>
              <a:rPr lang="en-US" dirty="0">
                <a:hlinkClick r:id="rId3"/>
              </a:rPr>
              <a:t>machine learning</a:t>
            </a:r>
            <a:r>
              <a:rPr lang="en-US" dirty="0"/>
              <a:t> and with greater support for concurrency, these languages find a good place for such applications.</a:t>
            </a:r>
          </a:p>
          <a:p>
            <a:r>
              <a:rPr lang="en-US" dirty="0"/>
              <a:t>So, it’s good for the community for both OOPs and FP languages to co-exist and developers can choose the language framework that best suits their needs.</a:t>
            </a:r>
          </a:p>
          <a:p>
            <a:r>
              <a:rPr lang="en-US" dirty="0"/>
              <a:t>There are languages like </a:t>
            </a:r>
            <a:r>
              <a:rPr lang="en-US" dirty="0" err="1"/>
              <a:t>Kotlin</a:t>
            </a:r>
            <a:r>
              <a:rPr lang="en-US" dirty="0"/>
              <a:t> and Python which support both Object-Oriented as well as functional programming constructs.</a:t>
            </a:r>
          </a:p>
          <a:p>
            <a:pPr marL="0" indent="0">
              <a:buNone/>
            </a:pPr>
            <a:endParaRPr lang="en-US" dirty="0"/>
          </a:p>
        </p:txBody>
      </p:sp>
      <p:sp>
        <p:nvSpPr>
          <p:cNvPr id="4" name="Slide Number Placeholder 3"/>
          <p:cNvSpPr>
            <a:spLocks noGrp="1"/>
          </p:cNvSpPr>
          <p:nvPr>
            <p:ph type="sldNum" sz="quarter" idx="12"/>
          </p:nvPr>
        </p:nvSpPr>
        <p:spPr/>
        <p:txBody>
          <a:bodyPr/>
          <a:lstStyle/>
          <a:p>
            <a:fld id="{8330CF0F-2992-4812-A2BD-C038BC9AA5D1}" type="slidenum">
              <a:rPr lang="en-US" smtClean="0"/>
              <a:pPr/>
              <a:t>26</a:t>
            </a:fld>
            <a:endParaRPr lang="en-US" dirty="0"/>
          </a:p>
        </p:txBody>
      </p:sp>
      <p:sp>
        <p:nvSpPr>
          <p:cNvPr id="5" name="Date Placeholder 4"/>
          <p:cNvSpPr>
            <a:spLocks noGrp="1"/>
          </p:cNvSpPr>
          <p:nvPr>
            <p:ph type="dt" sz="half" idx="10"/>
          </p:nvPr>
        </p:nvSpPr>
        <p:spPr/>
        <p:txBody>
          <a:bodyPr/>
          <a:lstStyle/>
          <a:p>
            <a:fld id="{6526A4C5-F4C6-44F0-80FA-7D7F363485F3}" type="datetime4">
              <a:rPr lang="en-US" smtClean="0"/>
              <a:t>January 24, 2023</a:t>
            </a:fld>
            <a:endParaRPr lang="en-US" dirty="0"/>
          </a:p>
        </p:txBody>
      </p:sp>
    </p:spTree>
    <p:extLst>
      <p:ext uri="{BB962C8B-B14F-4D97-AF65-F5344CB8AC3E}">
        <p14:creationId xmlns:p14="http://schemas.microsoft.com/office/powerpoint/2010/main" val="14952612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b="1" i="1" dirty="0"/>
              <a:t>Object-oriented programming (OOP) is defined as a </a:t>
            </a:r>
            <a:r>
              <a:rPr lang="en-US" b="1" i="1" dirty="0">
                <a:solidFill>
                  <a:schemeClr val="bg2">
                    <a:lumMod val="75000"/>
                    <a:lumOff val="25000"/>
                  </a:schemeClr>
                </a:solidFill>
              </a:rPr>
              <a:t>programming paradigm </a:t>
            </a:r>
            <a:r>
              <a:rPr lang="en-US" b="1" i="1" dirty="0"/>
              <a:t>(and </a:t>
            </a:r>
            <a:r>
              <a:rPr lang="en-US" b="1" i="1" dirty="0">
                <a:solidFill>
                  <a:srgbClr val="FF0000"/>
                </a:solidFill>
              </a:rPr>
              <a:t>not a specific language</a:t>
            </a:r>
            <a:r>
              <a:rPr lang="en-US" b="1" i="1" dirty="0"/>
              <a:t>) </a:t>
            </a:r>
            <a:r>
              <a:rPr lang="en-US" b="1" i="1" dirty="0">
                <a:solidFill>
                  <a:schemeClr val="bg2">
                    <a:lumMod val="75000"/>
                    <a:lumOff val="25000"/>
                  </a:schemeClr>
                </a:solidFill>
              </a:rPr>
              <a:t>built on the concept of objects</a:t>
            </a:r>
            <a:r>
              <a:rPr lang="en-US" b="1" i="1" dirty="0"/>
              <a:t>, i.e., a set of data contained in fields, and code, indicating procedures – instead of the usual logic-based </a:t>
            </a:r>
            <a:r>
              <a:rPr lang="en-US" b="1" i="1" dirty="0" smtClean="0"/>
              <a:t>system</a:t>
            </a:r>
          </a:p>
          <a:p>
            <a:pPr marL="0" indent="0">
              <a:buNone/>
            </a:pPr>
            <a:endParaRPr lang="en-US" b="1" i="1" dirty="0"/>
          </a:p>
          <a:p>
            <a:pPr marL="0" indent="0">
              <a:buNone/>
            </a:pPr>
            <a:endParaRPr lang="en-US" b="1" i="1" dirty="0" smtClean="0"/>
          </a:p>
          <a:p>
            <a:pPr marL="0" indent="0">
              <a:buNone/>
            </a:pPr>
            <a:r>
              <a:rPr lang="en-US" b="1" i="1" dirty="0" smtClean="0"/>
              <a:t>What is meant by programming paradigms?</a:t>
            </a:r>
          </a:p>
        </p:txBody>
      </p:sp>
      <p:sp>
        <p:nvSpPr>
          <p:cNvPr id="4" name="Slide Number Placeholder 3"/>
          <p:cNvSpPr>
            <a:spLocks noGrp="1"/>
          </p:cNvSpPr>
          <p:nvPr>
            <p:ph type="sldNum" sz="quarter" idx="12"/>
          </p:nvPr>
        </p:nvSpPr>
        <p:spPr/>
        <p:txBody>
          <a:bodyPr/>
          <a:lstStyle/>
          <a:p>
            <a:fld id="{8330CF0F-2992-4812-A2BD-C038BC9AA5D1}" type="slidenum">
              <a:rPr lang="en-US" smtClean="0"/>
              <a:pPr/>
              <a:t>27</a:t>
            </a:fld>
            <a:endParaRPr lang="en-US" dirty="0"/>
          </a:p>
        </p:txBody>
      </p:sp>
      <p:sp>
        <p:nvSpPr>
          <p:cNvPr id="5" name="Date Placeholder 4"/>
          <p:cNvSpPr>
            <a:spLocks noGrp="1"/>
          </p:cNvSpPr>
          <p:nvPr>
            <p:ph type="dt" sz="half" idx="10"/>
          </p:nvPr>
        </p:nvSpPr>
        <p:spPr/>
        <p:txBody>
          <a:bodyPr/>
          <a:lstStyle/>
          <a:p>
            <a:fld id="{6526A4C5-F4C6-44F0-80FA-7D7F363485F3}" type="datetime4">
              <a:rPr lang="en-US" smtClean="0"/>
              <a:t>January 24, 2023</a:t>
            </a:fld>
            <a:endParaRPr lang="en-US" dirty="0"/>
          </a:p>
        </p:txBody>
      </p:sp>
    </p:spTree>
    <p:extLst>
      <p:ext uri="{BB962C8B-B14F-4D97-AF65-F5344CB8AC3E}">
        <p14:creationId xmlns:p14="http://schemas.microsoft.com/office/powerpoint/2010/main" val="6331950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fld id="{8330CF0F-2992-4812-A2BD-C038BC9AA5D1}" type="slidenum">
              <a:rPr lang="en-US" smtClean="0"/>
              <a:pPr/>
              <a:t>28</a:t>
            </a:fld>
            <a:endParaRPr lang="en-US" dirty="0"/>
          </a:p>
        </p:txBody>
      </p:sp>
      <p:sp>
        <p:nvSpPr>
          <p:cNvPr id="5" name="Date Placeholder 4"/>
          <p:cNvSpPr>
            <a:spLocks noGrp="1"/>
          </p:cNvSpPr>
          <p:nvPr>
            <p:ph type="dt" sz="half" idx="10"/>
          </p:nvPr>
        </p:nvSpPr>
        <p:spPr/>
        <p:txBody>
          <a:bodyPr/>
          <a:lstStyle/>
          <a:p>
            <a:fld id="{6526A4C5-F4C6-44F0-80FA-7D7F363485F3}" type="datetime4">
              <a:rPr lang="en-US" smtClean="0"/>
              <a:t>January 24, 2023</a:t>
            </a:fld>
            <a:endParaRPr lang="en-US" dirty="0"/>
          </a:p>
        </p:txBody>
      </p:sp>
      <p:sp>
        <p:nvSpPr>
          <p:cNvPr id="6" name="AutoShape 2" descr="OOP Implementation"/>
          <p:cNvSpPr>
            <a:spLocks noGrp="1" noChangeAspect="1" noChangeArrowheads="1"/>
          </p:cNvSpPr>
          <p:nvPr>
            <p:ph idx="1"/>
          </p:nvPr>
        </p:nvSpPr>
        <p:spPr bwMode="auto">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fontAlgn="base"/>
            <a:r>
              <a:rPr lang="en-US" dirty="0"/>
              <a:t>Nearly all developers employ the core programming paradigm known as object-oriented programming at some point in their careers.</a:t>
            </a:r>
          </a:p>
          <a:p>
            <a:pPr fontAlgn="base"/>
            <a:r>
              <a:rPr lang="en-US" dirty="0"/>
              <a:t>The well-known programming paradigm, OOP, is taught as the norm for most of a programmer’s educational career. OOP is based on the idea of classes and objects. It organizes a computer program into basic, reusable blueprints of code or “classes.” These classes are then used and reused to create new and unique objects with similar functions. This paradigm represents a system that interacts with actual items in real life – such as the user.</a:t>
            </a:r>
          </a:p>
          <a:p>
            <a:pPr marL="0" indent="0">
              <a:buNone/>
            </a:pPr>
            <a:endParaRPr lang="en-US" dirty="0"/>
          </a:p>
        </p:txBody>
      </p:sp>
    </p:spTree>
    <p:extLst>
      <p:ext uri="{BB962C8B-B14F-4D97-AF65-F5344CB8AC3E}">
        <p14:creationId xmlns:p14="http://schemas.microsoft.com/office/powerpoint/2010/main" val="7501345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dirty="0"/>
              <a:t>Different parts of it perform actions on real-world items, creating actual interactions between people and machines. The strategy is advantageous for collaborative development when projects are divided into groups due to the organization of object-oriented software. Code reuse, scalability, and efficiency are other advantages of OOP</a:t>
            </a:r>
            <a:r>
              <a:rPr lang="en-US" dirty="0" smtClean="0"/>
              <a:t>.</a:t>
            </a:r>
          </a:p>
          <a:p>
            <a:pPr marL="0" indent="0">
              <a:buNone/>
            </a:pPr>
            <a:endParaRPr lang="en-US" dirty="0"/>
          </a:p>
        </p:txBody>
      </p:sp>
      <p:sp>
        <p:nvSpPr>
          <p:cNvPr id="4" name="Slide Number Placeholder 3"/>
          <p:cNvSpPr>
            <a:spLocks noGrp="1"/>
          </p:cNvSpPr>
          <p:nvPr>
            <p:ph type="sldNum" sz="quarter" idx="12"/>
          </p:nvPr>
        </p:nvSpPr>
        <p:spPr/>
        <p:txBody>
          <a:bodyPr/>
          <a:lstStyle/>
          <a:p>
            <a:fld id="{8330CF0F-2992-4812-A2BD-C038BC9AA5D1}" type="slidenum">
              <a:rPr lang="en-US" smtClean="0"/>
              <a:pPr/>
              <a:t>29</a:t>
            </a:fld>
            <a:endParaRPr lang="en-US" dirty="0"/>
          </a:p>
        </p:txBody>
      </p:sp>
      <p:sp>
        <p:nvSpPr>
          <p:cNvPr id="5" name="Date Placeholder 4"/>
          <p:cNvSpPr>
            <a:spLocks noGrp="1"/>
          </p:cNvSpPr>
          <p:nvPr>
            <p:ph type="dt" sz="half" idx="10"/>
          </p:nvPr>
        </p:nvSpPr>
        <p:spPr/>
        <p:txBody>
          <a:bodyPr/>
          <a:lstStyle/>
          <a:p>
            <a:fld id="{6526A4C5-F4C6-44F0-80FA-7D7F363485F3}" type="datetime4">
              <a:rPr lang="en-US" smtClean="0"/>
              <a:t>January 24, 2023</a:t>
            </a:fld>
            <a:endParaRPr lang="en-US" dirty="0"/>
          </a:p>
        </p:txBody>
      </p:sp>
    </p:spTree>
    <p:extLst>
      <p:ext uri="{BB962C8B-B14F-4D97-AF65-F5344CB8AC3E}">
        <p14:creationId xmlns:p14="http://schemas.microsoft.com/office/powerpoint/2010/main" val="25713784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1016010" y="2599611"/>
            <a:ext cx="10388601" cy="1417218"/>
          </a:xfrm>
        </p:spPr>
        <p:txBody>
          <a:bodyPr>
            <a:normAutofit/>
          </a:bodyPr>
          <a:lstStyle/>
          <a:p>
            <a:pPr marL="0" indent="0">
              <a:buNone/>
            </a:pPr>
            <a:r>
              <a:rPr lang="en-US" sz="3200" b="1" dirty="0"/>
              <a:t>What Is OOP (Object Oriented Programming</a:t>
            </a:r>
            <a:r>
              <a:rPr lang="en-US" sz="3200" b="1" dirty="0" smtClean="0"/>
              <a:t>)?</a:t>
            </a:r>
          </a:p>
          <a:p>
            <a:pPr marL="0" indent="0">
              <a:buNone/>
            </a:pPr>
            <a:r>
              <a:rPr lang="en-US" sz="3200" b="1" dirty="0" smtClean="0">
                <a:solidFill>
                  <a:schemeClr val="accent5">
                    <a:lumMod val="60000"/>
                    <a:lumOff val="40000"/>
                  </a:schemeClr>
                </a:solidFill>
              </a:rPr>
              <a:t>Meaning</a:t>
            </a:r>
            <a:r>
              <a:rPr lang="en-US" sz="3200" b="1" dirty="0"/>
              <a:t>, </a:t>
            </a:r>
            <a:r>
              <a:rPr lang="en-US" sz="3200" b="1" dirty="0" smtClean="0">
                <a:solidFill>
                  <a:schemeClr val="bg2">
                    <a:lumMod val="75000"/>
                    <a:lumOff val="25000"/>
                  </a:schemeClr>
                </a:solidFill>
              </a:rPr>
              <a:t>Fundamental</a:t>
            </a:r>
            <a:r>
              <a:rPr lang="en-US" sz="3200" b="1" dirty="0" smtClean="0"/>
              <a:t> </a:t>
            </a:r>
            <a:r>
              <a:rPr lang="en-US" sz="3200" b="1" dirty="0" smtClean="0">
                <a:solidFill>
                  <a:schemeClr val="bg2">
                    <a:lumMod val="75000"/>
                    <a:lumOff val="25000"/>
                  </a:schemeClr>
                </a:solidFill>
              </a:rPr>
              <a:t>Concepts</a:t>
            </a:r>
            <a:r>
              <a:rPr lang="en-US" sz="3200" b="1" dirty="0"/>
              <a:t>, </a:t>
            </a:r>
            <a:r>
              <a:rPr lang="en-US" sz="3200" b="1" dirty="0" smtClean="0">
                <a:solidFill>
                  <a:schemeClr val="bg2">
                    <a:lumMod val="90000"/>
                    <a:lumOff val="10000"/>
                  </a:schemeClr>
                </a:solidFill>
              </a:rPr>
              <a:t>Significant</a:t>
            </a:r>
            <a:r>
              <a:rPr lang="en-US" sz="3200" b="1" dirty="0" smtClean="0"/>
              <a:t> </a:t>
            </a:r>
            <a:r>
              <a:rPr lang="en-US" sz="3200" b="1" dirty="0" smtClean="0">
                <a:solidFill>
                  <a:schemeClr val="bg2">
                    <a:lumMod val="90000"/>
                    <a:lumOff val="10000"/>
                  </a:schemeClr>
                </a:solidFill>
              </a:rPr>
              <a:t>Advantages</a:t>
            </a:r>
            <a:endParaRPr lang="en-US" sz="3200" dirty="0">
              <a:solidFill>
                <a:schemeClr val="bg2">
                  <a:lumMod val="90000"/>
                  <a:lumOff val="10000"/>
                </a:schemeClr>
              </a:solidFill>
            </a:endParaRPr>
          </a:p>
        </p:txBody>
      </p:sp>
      <p:sp>
        <p:nvSpPr>
          <p:cNvPr id="4" name="Slide Number Placeholder 3"/>
          <p:cNvSpPr>
            <a:spLocks noGrp="1"/>
          </p:cNvSpPr>
          <p:nvPr>
            <p:ph type="sldNum" sz="quarter" idx="12"/>
          </p:nvPr>
        </p:nvSpPr>
        <p:spPr/>
        <p:txBody>
          <a:bodyPr/>
          <a:lstStyle/>
          <a:p>
            <a:fld id="{8330CF0F-2992-4812-A2BD-C038BC9AA5D1}" type="slidenum">
              <a:rPr lang="en-US" smtClean="0"/>
              <a:pPr/>
              <a:t>3</a:t>
            </a:fld>
            <a:endParaRPr lang="en-US" dirty="0"/>
          </a:p>
        </p:txBody>
      </p:sp>
      <p:sp>
        <p:nvSpPr>
          <p:cNvPr id="5" name="Date Placeholder 4"/>
          <p:cNvSpPr>
            <a:spLocks noGrp="1"/>
          </p:cNvSpPr>
          <p:nvPr>
            <p:ph type="dt" sz="half" idx="10"/>
          </p:nvPr>
        </p:nvSpPr>
        <p:spPr/>
        <p:txBody>
          <a:bodyPr/>
          <a:lstStyle/>
          <a:p>
            <a:fld id="{6526A4C5-F4C6-44F0-80FA-7D7F363485F3}" type="datetime4">
              <a:rPr lang="en-US" smtClean="0"/>
              <a:t>January 24, 2023</a:t>
            </a:fld>
            <a:endParaRPr lang="en-US" dirty="0"/>
          </a:p>
        </p:txBody>
      </p:sp>
    </p:spTree>
    <p:extLst>
      <p:ext uri="{BB962C8B-B14F-4D97-AF65-F5344CB8AC3E}">
        <p14:creationId xmlns:p14="http://schemas.microsoft.com/office/powerpoint/2010/main" val="299022374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marL="0" indent="0">
              <a:buNone/>
            </a:pPr>
            <a:r>
              <a:rPr lang="en-US" dirty="0"/>
              <a:t>The first stage in OOP is to gather all the objects that a programmer wishes to work with and determine their relationships, a process known as data modeling. Data and functions are combined to create an object from the data structure. Programmers can also establish connections between several objects. Objects can, for instance, acquire traits from other </a:t>
            </a:r>
            <a:r>
              <a:rPr lang="en-US" dirty="0" smtClean="0"/>
              <a:t>objects.</a:t>
            </a:r>
          </a:p>
          <a:p>
            <a:pPr marL="0" indent="0">
              <a:buNone/>
            </a:pPr>
            <a:r>
              <a:rPr lang="en-US" dirty="0" smtClean="0"/>
              <a:t>A </a:t>
            </a:r>
            <a:r>
              <a:rPr lang="en-US" dirty="0"/>
              <a:t>human is a straightforward illustration of an object</a:t>
            </a:r>
            <a:r>
              <a:rPr lang="en-US" dirty="0" smtClean="0"/>
              <a:t>.</a:t>
            </a:r>
          </a:p>
          <a:p>
            <a:pPr marL="0" indent="0">
              <a:buNone/>
            </a:pPr>
            <a:r>
              <a:rPr lang="en-US" dirty="0"/>
              <a:t>You would logically anticipate that a person would have a name. This would be regarded as being in the person’s possession. Another thing you could expect from someone is their ability to do, like walk or drive. One might view this as one of the person’s methods. Objects serve as the framework for object-oriented programming code.</a:t>
            </a:r>
          </a:p>
          <a:p>
            <a:pPr marL="0" indent="0">
              <a:buNone/>
            </a:pPr>
            <a:endParaRPr lang="en-US" dirty="0"/>
          </a:p>
        </p:txBody>
      </p:sp>
      <p:sp>
        <p:nvSpPr>
          <p:cNvPr id="4" name="Slide Number Placeholder 3"/>
          <p:cNvSpPr>
            <a:spLocks noGrp="1"/>
          </p:cNvSpPr>
          <p:nvPr>
            <p:ph type="sldNum" sz="quarter" idx="12"/>
          </p:nvPr>
        </p:nvSpPr>
        <p:spPr/>
        <p:txBody>
          <a:bodyPr/>
          <a:lstStyle/>
          <a:p>
            <a:fld id="{8330CF0F-2992-4812-A2BD-C038BC9AA5D1}" type="slidenum">
              <a:rPr lang="en-US" smtClean="0"/>
              <a:pPr/>
              <a:t>30</a:t>
            </a:fld>
            <a:endParaRPr lang="en-US" dirty="0"/>
          </a:p>
        </p:txBody>
      </p:sp>
      <p:sp>
        <p:nvSpPr>
          <p:cNvPr id="5" name="Date Placeholder 4"/>
          <p:cNvSpPr>
            <a:spLocks noGrp="1"/>
          </p:cNvSpPr>
          <p:nvPr>
            <p:ph type="dt" sz="half" idx="10"/>
          </p:nvPr>
        </p:nvSpPr>
        <p:spPr/>
        <p:txBody>
          <a:bodyPr/>
          <a:lstStyle/>
          <a:p>
            <a:fld id="{6526A4C5-F4C6-44F0-80FA-7D7F363485F3}" type="datetime4">
              <a:rPr lang="en-US" smtClean="0"/>
              <a:t>January 24, 2023</a:t>
            </a:fld>
            <a:endParaRPr lang="en-US" dirty="0"/>
          </a:p>
        </p:txBody>
      </p:sp>
    </p:spTree>
    <p:extLst>
      <p:ext uri="{BB962C8B-B14F-4D97-AF65-F5344CB8AC3E}">
        <p14:creationId xmlns:p14="http://schemas.microsoft.com/office/powerpoint/2010/main" val="15454919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Explain OOP Like I'm </a:t>
            </a:r>
            <a:r>
              <a:rPr lang="en-US" b="1" dirty="0" smtClean="0"/>
              <a:t>5</a:t>
            </a:r>
            <a:endParaRPr lang="en-US" dirty="0"/>
          </a:p>
        </p:txBody>
      </p:sp>
      <p:sp>
        <p:nvSpPr>
          <p:cNvPr id="3" name="Content Placeholder 2"/>
          <p:cNvSpPr>
            <a:spLocks noGrp="1"/>
          </p:cNvSpPr>
          <p:nvPr>
            <p:ph idx="1"/>
          </p:nvPr>
        </p:nvSpPr>
        <p:spPr/>
        <p:txBody>
          <a:bodyPr/>
          <a:lstStyle/>
          <a:p>
            <a:pPr fontAlgn="base"/>
            <a:r>
              <a:rPr lang="en-US" dirty="0"/>
              <a:t>The dictionary meaning of an object is "an entity that exists in the real world", and oriented means "interested in a particular kind of thing or entity".</a:t>
            </a:r>
          </a:p>
          <a:p>
            <a:pPr fontAlgn="base"/>
            <a:r>
              <a:rPr lang="en-US" dirty="0"/>
              <a:t>In basic terms, OOP is a programming pattern that is built around objects or entities, so it's called object-oriented programming.</a:t>
            </a:r>
          </a:p>
          <a:p>
            <a:pPr marL="0" indent="0">
              <a:buNone/>
            </a:pPr>
            <a:endParaRPr lang="en-US" dirty="0"/>
          </a:p>
        </p:txBody>
      </p:sp>
      <p:sp>
        <p:nvSpPr>
          <p:cNvPr id="4" name="Slide Number Placeholder 3"/>
          <p:cNvSpPr>
            <a:spLocks noGrp="1"/>
          </p:cNvSpPr>
          <p:nvPr>
            <p:ph type="sldNum" sz="quarter" idx="12"/>
          </p:nvPr>
        </p:nvSpPr>
        <p:spPr/>
        <p:txBody>
          <a:bodyPr/>
          <a:lstStyle/>
          <a:p>
            <a:fld id="{8330CF0F-2992-4812-A2BD-C038BC9AA5D1}" type="slidenum">
              <a:rPr lang="en-US" smtClean="0"/>
              <a:pPr/>
              <a:t>31</a:t>
            </a:fld>
            <a:endParaRPr lang="en-US" dirty="0"/>
          </a:p>
        </p:txBody>
      </p:sp>
      <p:sp>
        <p:nvSpPr>
          <p:cNvPr id="5" name="Date Placeholder 4"/>
          <p:cNvSpPr>
            <a:spLocks noGrp="1"/>
          </p:cNvSpPr>
          <p:nvPr>
            <p:ph type="dt" sz="half" idx="10"/>
          </p:nvPr>
        </p:nvSpPr>
        <p:spPr/>
        <p:txBody>
          <a:bodyPr/>
          <a:lstStyle/>
          <a:p>
            <a:fld id="{6526A4C5-F4C6-44F0-80FA-7D7F363485F3}" type="datetime4">
              <a:rPr lang="en-US" smtClean="0"/>
              <a:t>January 23, 2023</a:t>
            </a:fld>
            <a:endParaRPr lang="en-US" dirty="0"/>
          </a:p>
        </p:txBody>
      </p:sp>
    </p:spTree>
    <p:extLst>
      <p:ext uri="{BB962C8B-B14F-4D97-AF65-F5344CB8AC3E}">
        <p14:creationId xmlns:p14="http://schemas.microsoft.com/office/powerpoint/2010/main" val="23669192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How OOP Became Popular</a:t>
            </a:r>
            <a:br>
              <a:rPr lang="en-US" b="1" dirty="0"/>
            </a:br>
            <a:endParaRPr lang="en-US" dirty="0"/>
          </a:p>
        </p:txBody>
      </p:sp>
      <p:sp>
        <p:nvSpPr>
          <p:cNvPr id="3" name="Content Placeholder 2"/>
          <p:cNvSpPr>
            <a:spLocks noGrp="1"/>
          </p:cNvSpPr>
          <p:nvPr>
            <p:ph idx="1"/>
          </p:nvPr>
        </p:nvSpPr>
        <p:spPr/>
        <p:txBody>
          <a:bodyPr>
            <a:normAutofit fontScale="85000" lnSpcReduction="10000"/>
          </a:bodyPr>
          <a:lstStyle/>
          <a:p>
            <a:pPr fontAlgn="base"/>
            <a:r>
              <a:rPr lang="en-US" dirty="0"/>
              <a:t>The concepts of OOP started to surface back in the 60s with a programming language called </a:t>
            </a:r>
            <a:r>
              <a:rPr lang="en-US" u="sng" dirty="0" err="1">
                <a:hlinkClick r:id="rId2"/>
              </a:rPr>
              <a:t>Simula</a:t>
            </a:r>
            <a:r>
              <a:rPr lang="en-US" dirty="0"/>
              <a:t>. Even though back in the day, developers didn't completely embrace the first advances in OOP languages, the methodologies continued to evolve.</a:t>
            </a:r>
            <a:endParaRPr lang="en-US" dirty="0" smtClean="0"/>
          </a:p>
          <a:p>
            <a:pPr fontAlgn="base"/>
            <a:r>
              <a:rPr lang="en-US" dirty="0" smtClean="0"/>
              <a:t>The </a:t>
            </a:r>
            <a:r>
              <a:rPr lang="en-US" dirty="0"/>
              <a:t>recognition continued to grow during the 90s, and with the arrival of Java, OOP attracted a huge following.</a:t>
            </a:r>
          </a:p>
          <a:p>
            <a:pPr fontAlgn="base"/>
            <a:r>
              <a:rPr lang="en-US" dirty="0"/>
              <a:t>In 2002 in conjunction with the release of the .NET Framework, Microsoft introduced a brand new OOP language called C# – which is often described as the most powerful programming </a:t>
            </a:r>
            <a:r>
              <a:rPr lang="en-US" dirty="0" smtClean="0"/>
              <a:t>language</a:t>
            </a:r>
          </a:p>
          <a:p>
            <a:pPr fontAlgn="base"/>
            <a:r>
              <a:rPr lang="en-US" dirty="0"/>
              <a:t>It's interesting that, generations later, the concept of organizing your code into meaningful objects that model the parts of your problem continues to puzzle programmers.</a:t>
            </a:r>
          </a:p>
          <a:p>
            <a:pPr fontAlgn="base"/>
            <a:r>
              <a:rPr lang="en-US" dirty="0"/>
              <a:t>Many folks who haven't any idea how a computer works find the thought of object-oriented programming quite natural. In contrast, many folks who have experience with computers initially think there's something strange about object oriented systems.</a:t>
            </a:r>
          </a:p>
          <a:p>
            <a:pPr fontAlgn="base"/>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8330CF0F-2992-4812-A2BD-C038BC9AA5D1}" type="slidenum">
              <a:rPr lang="en-US" smtClean="0"/>
              <a:pPr/>
              <a:t>32</a:t>
            </a:fld>
            <a:endParaRPr lang="en-US" dirty="0"/>
          </a:p>
        </p:txBody>
      </p:sp>
      <p:sp>
        <p:nvSpPr>
          <p:cNvPr id="5" name="Date Placeholder 4"/>
          <p:cNvSpPr>
            <a:spLocks noGrp="1"/>
          </p:cNvSpPr>
          <p:nvPr>
            <p:ph type="dt" sz="half" idx="10"/>
          </p:nvPr>
        </p:nvSpPr>
        <p:spPr/>
        <p:txBody>
          <a:bodyPr/>
          <a:lstStyle/>
          <a:p>
            <a:fld id="{6526A4C5-F4C6-44F0-80FA-7D7F363485F3}" type="datetime4">
              <a:rPr lang="en-US" smtClean="0"/>
              <a:t>January 23, 2023</a:t>
            </a:fld>
            <a:endParaRPr lang="en-US" dirty="0"/>
          </a:p>
        </p:txBody>
      </p:sp>
    </p:spTree>
    <p:extLst>
      <p:ext uri="{BB962C8B-B14F-4D97-AF65-F5344CB8AC3E}">
        <p14:creationId xmlns:p14="http://schemas.microsoft.com/office/powerpoint/2010/main" val="12111651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fontAlgn="base"/>
            <a:r>
              <a:rPr lang="en-US" dirty="0"/>
              <a:t>Imagine that you are running a pet shop, with lots of different breeds and you have to keep track of the names, age, days attended to, and other common upkeep details. How would you design reusable software to handle this?</a:t>
            </a:r>
          </a:p>
          <a:p>
            <a:pPr fontAlgn="base"/>
            <a:r>
              <a:rPr lang="en-US" dirty="0"/>
              <a:t>Keep in mind we have many breeds, so writing code for each would be tiresome. But we can group related information together so that we can produce shorter and more reusable code.</a:t>
            </a:r>
          </a:p>
          <a:p>
            <a:pPr fontAlgn="base"/>
            <a:r>
              <a:rPr lang="en-US" dirty="0"/>
              <a:t>That's where the building blocks come in to help us do this by using </a:t>
            </a:r>
            <a:r>
              <a:rPr lang="en-US" b="1" dirty="0"/>
              <a:t>Classes, Objects, Methods</a:t>
            </a:r>
            <a:r>
              <a:rPr lang="en-US" dirty="0"/>
              <a:t> and </a:t>
            </a:r>
            <a:r>
              <a:rPr lang="en-US" b="1" dirty="0"/>
              <a:t>Attributes</a:t>
            </a:r>
            <a:r>
              <a:rPr lang="en-US" dirty="0"/>
              <a:t>.</a:t>
            </a:r>
          </a:p>
          <a:p>
            <a:pPr marL="0" indent="0">
              <a:buNone/>
            </a:pPr>
            <a:endParaRPr lang="en-US" dirty="0"/>
          </a:p>
        </p:txBody>
      </p:sp>
      <p:sp>
        <p:nvSpPr>
          <p:cNvPr id="4" name="Slide Number Placeholder 3"/>
          <p:cNvSpPr>
            <a:spLocks noGrp="1"/>
          </p:cNvSpPr>
          <p:nvPr>
            <p:ph type="sldNum" sz="quarter" idx="12"/>
          </p:nvPr>
        </p:nvSpPr>
        <p:spPr/>
        <p:txBody>
          <a:bodyPr/>
          <a:lstStyle/>
          <a:p>
            <a:fld id="{8330CF0F-2992-4812-A2BD-C038BC9AA5D1}" type="slidenum">
              <a:rPr lang="en-US" smtClean="0"/>
              <a:pPr/>
              <a:t>33</a:t>
            </a:fld>
            <a:endParaRPr lang="en-US" dirty="0"/>
          </a:p>
        </p:txBody>
      </p:sp>
      <p:sp>
        <p:nvSpPr>
          <p:cNvPr id="5" name="Date Placeholder 4"/>
          <p:cNvSpPr>
            <a:spLocks noGrp="1"/>
          </p:cNvSpPr>
          <p:nvPr>
            <p:ph type="dt" sz="half" idx="10"/>
          </p:nvPr>
        </p:nvSpPr>
        <p:spPr/>
        <p:txBody>
          <a:bodyPr/>
          <a:lstStyle/>
          <a:p>
            <a:fld id="{6526A4C5-F4C6-44F0-80FA-7D7F363485F3}" type="datetime4">
              <a:rPr lang="en-US" smtClean="0"/>
              <a:t>January 23, 2023</a:t>
            </a:fld>
            <a:endParaRPr lang="en-US" dirty="0"/>
          </a:p>
        </p:txBody>
      </p:sp>
    </p:spTree>
    <p:extLst>
      <p:ext uri="{BB962C8B-B14F-4D97-AF65-F5344CB8AC3E}">
        <p14:creationId xmlns:p14="http://schemas.microsoft.com/office/powerpoint/2010/main" val="6571000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blocks</a:t>
            </a:r>
            <a:endParaRPr lang="en-US" dirty="0"/>
          </a:p>
        </p:txBody>
      </p:sp>
      <p:sp>
        <p:nvSpPr>
          <p:cNvPr id="3" name="Content Placeholder 2"/>
          <p:cNvSpPr>
            <a:spLocks noGrp="1"/>
          </p:cNvSpPr>
          <p:nvPr>
            <p:ph idx="1"/>
          </p:nvPr>
        </p:nvSpPr>
        <p:spPr/>
        <p:txBody>
          <a:bodyPr/>
          <a:lstStyle/>
          <a:p>
            <a:pPr fontAlgn="base"/>
            <a:r>
              <a:rPr lang="en-US" b="1" dirty="0"/>
              <a:t>Classes</a:t>
            </a:r>
            <a:r>
              <a:rPr lang="en-US" dirty="0"/>
              <a:t> - these are user-defined data types that act as the blueprint for objects, attributes, and methods.</a:t>
            </a:r>
          </a:p>
          <a:p>
            <a:pPr fontAlgn="base"/>
            <a:r>
              <a:rPr lang="en-US" b="1" dirty="0"/>
              <a:t>Objects</a:t>
            </a:r>
            <a:r>
              <a:rPr lang="en-US" dirty="0"/>
              <a:t> - These are instances of a class with specifically defined data. When a class is defined initially, the description is the only object that is defined.</a:t>
            </a:r>
          </a:p>
          <a:p>
            <a:pPr fontAlgn="base"/>
            <a:r>
              <a:rPr lang="en-US" b="1" dirty="0"/>
              <a:t>Methods</a:t>
            </a:r>
            <a:r>
              <a:rPr lang="en-US" dirty="0"/>
              <a:t> - These are functions that are defined inside a class that describe the behavior of an object. They are useful for re-usability or keeping functionality encapsulated inside one object at a time. Code re-usability is a great benefit when debugging.</a:t>
            </a:r>
          </a:p>
          <a:p>
            <a:pPr fontAlgn="base"/>
            <a:r>
              <a:rPr lang="en-US" b="1" dirty="0"/>
              <a:t>Attributes</a:t>
            </a:r>
            <a:r>
              <a:rPr lang="en-US" dirty="0"/>
              <a:t> - These are defined in the class template and represent the state of an object. Objects contain data stored in the attribute field.</a:t>
            </a:r>
          </a:p>
          <a:p>
            <a:pPr marL="0" indent="0">
              <a:buNone/>
            </a:pPr>
            <a:endParaRPr lang="en-US" dirty="0"/>
          </a:p>
        </p:txBody>
      </p:sp>
      <p:sp>
        <p:nvSpPr>
          <p:cNvPr id="4" name="Slide Number Placeholder 3"/>
          <p:cNvSpPr>
            <a:spLocks noGrp="1"/>
          </p:cNvSpPr>
          <p:nvPr>
            <p:ph type="sldNum" sz="quarter" idx="12"/>
          </p:nvPr>
        </p:nvSpPr>
        <p:spPr/>
        <p:txBody>
          <a:bodyPr/>
          <a:lstStyle/>
          <a:p>
            <a:fld id="{8330CF0F-2992-4812-A2BD-C038BC9AA5D1}" type="slidenum">
              <a:rPr lang="en-US" smtClean="0"/>
              <a:pPr/>
              <a:t>34</a:t>
            </a:fld>
            <a:endParaRPr lang="en-US" dirty="0"/>
          </a:p>
        </p:txBody>
      </p:sp>
      <p:sp>
        <p:nvSpPr>
          <p:cNvPr id="5" name="Date Placeholder 4"/>
          <p:cNvSpPr>
            <a:spLocks noGrp="1"/>
          </p:cNvSpPr>
          <p:nvPr>
            <p:ph type="dt" sz="half" idx="10"/>
          </p:nvPr>
        </p:nvSpPr>
        <p:spPr/>
        <p:txBody>
          <a:bodyPr/>
          <a:lstStyle/>
          <a:p>
            <a:fld id="{6526A4C5-F4C6-44F0-80FA-7D7F363485F3}" type="datetime4">
              <a:rPr lang="en-US" smtClean="0"/>
              <a:t>January 23, 2023</a:t>
            </a:fld>
            <a:endParaRPr lang="en-US" dirty="0"/>
          </a:p>
        </p:txBody>
      </p:sp>
    </p:spTree>
    <p:extLst>
      <p:ext uri="{BB962C8B-B14F-4D97-AF65-F5344CB8AC3E}">
        <p14:creationId xmlns:p14="http://schemas.microsoft.com/office/powerpoint/2010/main" val="6400762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The focal point of OOP is a </a:t>
            </a:r>
            <a:r>
              <a:rPr lang="en-US" b="1" dirty="0"/>
              <a:t>class</a:t>
            </a:r>
            <a:r>
              <a:rPr lang="en-US" dirty="0"/>
              <a:t> that is used to create </a:t>
            </a:r>
            <a:r>
              <a:rPr lang="en-US" b="1" dirty="0"/>
              <a:t>objects.</a:t>
            </a:r>
            <a:r>
              <a:rPr lang="en-US" dirty="0"/>
              <a:t> A class is the blueprint of an object. It literally describes what an object will be but separate from the object itself. The same class can be used for creating multiple objects.</a:t>
            </a:r>
            <a:endParaRPr lang="en-US" dirty="0"/>
          </a:p>
        </p:txBody>
      </p:sp>
      <p:sp>
        <p:nvSpPr>
          <p:cNvPr id="4" name="Slide Number Placeholder 3"/>
          <p:cNvSpPr>
            <a:spLocks noGrp="1"/>
          </p:cNvSpPr>
          <p:nvPr>
            <p:ph type="sldNum" sz="quarter" idx="12"/>
          </p:nvPr>
        </p:nvSpPr>
        <p:spPr/>
        <p:txBody>
          <a:bodyPr/>
          <a:lstStyle/>
          <a:p>
            <a:fld id="{8330CF0F-2992-4812-A2BD-C038BC9AA5D1}" type="slidenum">
              <a:rPr lang="en-US" smtClean="0"/>
              <a:pPr/>
              <a:t>35</a:t>
            </a:fld>
            <a:endParaRPr lang="en-US" dirty="0"/>
          </a:p>
        </p:txBody>
      </p:sp>
      <p:sp>
        <p:nvSpPr>
          <p:cNvPr id="5" name="Date Placeholder 4"/>
          <p:cNvSpPr>
            <a:spLocks noGrp="1"/>
          </p:cNvSpPr>
          <p:nvPr>
            <p:ph type="dt" sz="half" idx="10"/>
          </p:nvPr>
        </p:nvSpPr>
        <p:spPr/>
        <p:txBody>
          <a:bodyPr/>
          <a:lstStyle/>
          <a:p>
            <a:fld id="{6526A4C5-F4C6-44F0-80FA-7D7F363485F3}" type="datetime4">
              <a:rPr lang="en-US" smtClean="0"/>
              <a:t>January 24, 2023</a:t>
            </a:fld>
            <a:endParaRPr lang="en-US" dirty="0"/>
          </a:p>
        </p:txBody>
      </p:sp>
    </p:spTree>
    <p:extLst>
      <p:ext uri="{BB962C8B-B14F-4D97-AF65-F5344CB8AC3E}">
        <p14:creationId xmlns:p14="http://schemas.microsoft.com/office/powerpoint/2010/main" val="1959838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Principles of OOP</a:t>
            </a:r>
            <a:br>
              <a:rPr lang="en-US" b="1" dirty="0"/>
            </a:br>
            <a:endParaRPr lang="en-US" dirty="0"/>
          </a:p>
        </p:txBody>
      </p:sp>
      <p:sp>
        <p:nvSpPr>
          <p:cNvPr id="3" name="Content Placeholder 2"/>
          <p:cNvSpPr>
            <a:spLocks noGrp="1"/>
          </p:cNvSpPr>
          <p:nvPr>
            <p:ph idx="1"/>
          </p:nvPr>
        </p:nvSpPr>
        <p:spPr/>
        <p:txBody>
          <a:bodyPr/>
          <a:lstStyle/>
          <a:p>
            <a:pPr fontAlgn="base"/>
            <a:r>
              <a:rPr lang="en-US" dirty="0" smtClean="0"/>
              <a:t>In </a:t>
            </a:r>
            <a:r>
              <a:rPr lang="en-US" dirty="0"/>
              <a:t>order for us to know how to write good OOP code, we need to understand the 4 pillars of OOP </a:t>
            </a:r>
            <a:r>
              <a:rPr lang="en-US" dirty="0" smtClean="0"/>
              <a:t>(</a:t>
            </a:r>
            <a:r>
              <a:rPr lang="en-US" dirty="0"/>
              <a:t>four principles of object-oriented </a:t>
            </a:r>
            <a:r>
              <a:rPr lang="en-US" dirty="0" smtClean="0"/>
              <a:t>programming) we </a:t>
            </a:r>
            <a:r>
              <a:rPr lang="en-US" dirty="0"/>
              <a:t>should adhere to:</a:t>
            </a:r>
          </a:p>
          <a:p>
            <a:pPr fontAlgn="base"/>
            <a:r>
              <a:rPr lang="en-US" dirty="0"/>
              <a:t>Encapsulation</a:t>
            </a:r>
          </a:p>
          <a:p>
            <a:pPr fontAlgn="base"/>
            <a:r>
              <a:rPr lang="en-US" dirty="0"/>
              <a:t>Abstraction</a:t>
            </a:r>
          </a:p>
          <a:p>
            <a:pPr fontAlgn="base"/>
            <a:r>
              <a:rPr lang="en-US" dirty="0"/>
              <a:t>Inheritance</a:t>
            </a:r>
          </a:p>
          <a:p>
            <a:pPr fontAlgn="base"/>
            <a:r>
              <a:rPr lang="en-US" dirty="0"/>
              <a:t>Polymorphism</a:t>
            </a:r>
          </a:p>
          <a:p>
            <a:pPr marL="0" indent="0">
              <a:buNone/>
            </a:pPr>
            <a:endParaRPr lang="en-US" dirty="0"/>
          </a:p>
        </p:txBody>
      </p:sp>
      <p:sp>
        <p:nvSpPr>
          <p:cNvPr id="4" name="Slide Number Placeholder 3"/>
          <p:cNvSpPr>
            <a:spLocks noGrp="1"/>
          </p:cNvSpPr>
          <p:nvPr>
            <p:ph type="sldNum" sz="quarter" idx="12"/>
          </p:nvPr>
        </p:nvSpPr>
        <p:spPr/>
        <p:txBody>
          <a:bodyPr/>
          <a:lstStyle/>
          <a:p>
            <a:fld id="{8330CF0F-2992-4812-A2BD-C038BC9AA5D1}" type="slidenum">
              <a:rPr lang="en-US" smtClean="0"/>
              <a:pPr/>
              <a:t>36</a:t>
            </a:fld>
            <a:endParaRPr lang="en-US" dirty="0"/>
          </a:p>
        </p:txBody>
      </p:sp>
      <p:sp>
        <p:nvSpPr>
          <p:cNvPr id="5" name="Date Placeholder 4"/>
          <p:cNvSpPr>
            <a:spLocks noGrp="1"/>
          </p:cNvSpPr>
          <p:nvPr>
            <p:ph type="dt" sz="half" idx="10"/>
          </p:nvPr>
        </p:nvSpPr>
        <p:spPr/>
        <p:txBody>
          <a:bodyPr/>
          <a:lstStyle/>
          <a:p>
            <a:fld id="{6526A4C5-F4C6-44F0-80FA-7D7F363485F3}" type="datetime4">
              <a:rPr lang="en-US" smtClean="0"/>
              <a:t>January 24, 2023</a:t>
            </a:fld>
            <a:endParaRPr lang="en-US" dirty="0"/>
          </a:p>
        </p:txBody>
      </p:sp>
    </p:spTree>
    <p:extLst>
      <p:ext uri="{BB962C8B-B14F-4D97-AF65-F5344CB8AC3E}">
        <p14:creationId xmlns:p14="http://schemas.microsoft.com/office/powerpoint/2010/main" val="25744350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Encapsulation</a:t>
            </a:r>
            <a:endParaRPr lang="en-US" dirty="0"/>
          </a:p>
        </p:txBody>
      </p:sp>
      <p:sp>
        <p:nvSpPr>
          <p:cNvPr id="3" name="Content Placeholder 2"/>
          <p:cNvSpPr>
            <a:spLocks noGrp="1"/>
          </p:cNvSpPr>
          <p:nvPr>
            <p:ph idx="1"/>
          </p:nvPr>
        </p:nvSpPr>
        <p:spPr/>
        <p:txBody>
          <a:bodyPr>
            <a:normAutofit fontScale="92500"/>
          </a:bodyPr>
          <a:lstStyle/>
          <a:p>
            <a:pPr fontAlgn="base"/>
            <a:r>
              <a:rPr lang="en-US" dirty="0"/>
              <a:t>Say we have a program. It has a few logically different objects which communicate with each other — according to the rules defined in the program.</a:t>
            </a:r>
          </a:p>
          <a:p>
            <a:pPr fontAlgn="base"/>
            <a:r>
              <a:rPr lang="en-US" dirty="0"/>
              <a:t>Encapsulation is achieved when each object keeps its state </a:t>
            </a:r>
            <a:r>
              <a:rPr lang="en-US" b="1" dirty="0"/>
              <a:t>private</a:t>
            </a:r>
            <a:r>
              <a:rPr lang="en-US" dirty="0"/>
              <a:t>, inside a class. Other objects don’t have direct access to this state. Instead, they can only call a list of public functions — called methods.</a:t>
            </a:r>
          </a:p>
          <a:p>
            <a:pPr fontAlgn="base"/>
            <a:r>
              <a:rPr lang="en-US" dirty="0"/>
              <a:t>So, the object manages its own state via methods — and no other class can touch it unless explicitly allowed. If you want to communicate with the object, you should use the methods provided. But (by default), you can’t change the state</a:t>
            </a:r>
            <a:r>
              <a:rPr lang="en-US" dirty="0" smtClean="0"/>
              <a:t>.</a:t>
            </a:r>
          </a:p>
          <a:p>
            <a:pPr fontAlgn="base"/>
            <a:r>
              <a:rPr lang="en-US" dirty="0"/>
              <a:t>This is the concept that binds data together. Functions manipulate the info and keep it safe. No direct access is granted to the info in case it's hidden. If you wish to gain access to the info, you need to interact with the article in charge of the info.</a:t>
            </a:r>
          </a:p>
          <a:p>
            <a:pPr fontAlgn="base"/>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8330CF0F-2992-4812-A2BD-C038BC9AA5D1}" type="slidenum">
              <a:rPr lang="en-US" smtClean="0"/>
              <a:pPr/>
              <a:t>37</a:t>
            </a:fld>
            <a:endParaRPr lang="en-US" dirty="0"/>
          </a:p>
        </p:txBody>
      </p:sp>
      <p:sp>
        <p:nvSpPr>
          <p:cNvPr id="5" name="Date Placeholder 4"/>
          <p:cNvSpPr>
            <a:spLocks noGrp="1"/>
          </p:cNvSpPr>
          <p:nvPr>
            <p:ph type="dt" sz="half" idx="10"/>
          </p:nvPr>
        </p:nvSpPr>
        <p:spPr/>
        <p:txBody>
          <a:bodyPr/>
          <a:lstStyle/>
          <a:p>
            <a:fld id="{6526A4C5-F4C6-44F0-80FA-7D7F363485F3}" type="datetime4">
              <a:rPr lang="en-US" smtClean="0"/>
              <a:t>January 24, 2023</a:t>
            </a:fld>
            <a:endParaRPr lang="en-US" dirty="0"/>
          </a:p>
        </p:txBody>
      </p:sp>
    </p:spTree>
    <p:extLst>
      <p:ext uri="{BB962C8B-B14F-4D97-AF65-F5344CB8AC3E}">
        <p14:creationId xmlns:p14="http://schemas.microsoft.com/office/powerpoint/2010/main" val="2037373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Encapsulation</a:t>
            </a:r>
            <a:br>
              <a:rPr lang="en-US" b="1" dirty="0"/>
            </a:b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b="1" dirty="0" smtClean="0">
                <a:solidFill>
                  <a:srgbClr val="FF0000"/>
                </a:solidFill>
              </a:rPr>
              <a:t>Example: </a:t>
            </a:r>
          </a:p>
          <a:p>
            <a:pPr fontAlgn="base"/>
            <a:r>
              <a:rPr lang="en-US" dirty="0" smtClean="0"/>
              <a:t>Think </a:t>
            </a:r>
            <a:r>
              <a:rPr lang="en-US" dirty="0"/>
              <a:t>about a human resources department. </a:t>
            </a:r>
            <a:r>
              <a:rPr lang="en-US" b="1" dirty="0"/>
              <a:t>The human resources staff members encapsulate (hide) the data about </a:t>
            </a:r>
            <a:r>
              <a:rPr lang="en-US" b="1" dirty="0">
                <a:solidFill>
                  <a:schemeClr val="bg2">
                    <a:lumMod val="50000"/>
                    <a:lumOff val="50000"/>
                  </a:schemeClr>
                </a:solidFill>
              </a:rPr>
              <a:t>employees</a:t>
            </a:r>
            <a:r>
              <a:rPr lang="en-US" dirty="0"/>
              <a:t>. They determine how this data will be used and manipulated. Any request for the worker data or request to update the info must be routed through them.</a:t>
            </a:r>
          </a:p>
          <a:p>
            <a:pPr fontAlgn="base"/>
            <a:r>
              <a:rPr lang="en-US" dirty="0"/>
              <a:t>By encapsulating data, you make the information of your system safer and more </a:t>
            </a:r>
            <a:r>
              <a:rPr lang="en-US" dirty="0" smtClean="0"/>
              <a:t>reliable.</a:t>
            </a:r>
          </a:p>
          <a:p>
            <a:pPr fontAlgn="base"/>
            <a:r>
              <a:rPr lang="en-US" dirty="0"/>
              <a:t>Y</a:t>
            </a:r>
            <a:r>
              <a:rPr lang="en-US" dirty="0" smtClean="0"/>
              <a:t>ou're </a:t>
            </a:r>
            <a:r>
              <a:rPr lang="en-US" dirty="0"/>
              <a:t>also able monitor how the information is being accessed and what operations are performed on </a:t>
            </a:r>
            <a:r>
              <a:rPr lang="en-US" dirty="0" smtClean="0"/>
              <a:t>it.</a:t>
            </a:r>
          </a:p>
          <a:p>
            <a:pPr fontAlgn="base"/>
            <a:r>
              <a:rPr lang="en-US" dirty="0" smtClean="0"/>
              <a:t>This </a:t>
            </a:r>
            <a:r>
              <a:rPr lang="en-US" dirty="0"/>
              <a:t>makes program maintenance easier and simplifies the debugging process.</a:t>
            </a:r>
          </a:p>
          <a:p>
            <a:pPr marL="0" indent="0">
              <a:buNone/>
            </a:pPr>
            <a:endParaRPr lang="en-US" dirty="0"/>
          </a:p>
        </p:txBody>
      </p:sp>
      <p:sp>
        <p:nvSpPr>
          <p:cNvPr id="4" name="Slide Number Placeholder 3"/>
          <p:cNvSpPr>
            <a:spLocks noGrp="1"/>
          </p:cNvSpPr>
          <p:nvPr>
            <p:ph type="sldNum" sz="quarter" idx="12"/>
          </p:nvPr>
        </p:nvSpPr>
        <p:spPr/>
        <p:txBody>
          <a:bodyPr/>
          <a:lstStyle/>
          <a:p>
            <a:fld id="{8330CF0F-2992-4812-A2BD-C038BC9AA5D1}" type="slidenum">
              <a:rPr lang="en-US" smtClean="0"/>
              <a:pPr/>
              <a:t>38</a:t>
            </a:fld>
            <a:endParaRPr lang="en-US" dirty="0"/>
          </a:p>
        </p:txBody>
      </p:sp>
      <p:sp>
        <p:nvSpPr>
          <p:cNvPr id="5" name="Date Placeholder 4"/>
          <p:cNvSpPr>
            <a:spLocks noGrp="1"/>
          </p:cNvSpPr>
          <p:nvPr>
            <p:ph type="dt" sz="half" idx="10"/>
          </p:nvPr>
        </p:nvSpPr>
        <p:spPr/>
        <p:txBody>
          <a:bodyPr/>
          <a:lstStyle/>
          <a:p>
            <a:fld id="{6526A4C5-F4C6-44F0-80FA-7D7F363485F3}" type="datetime4">
              <a:rPr lang="en-US" smtClean="0"/>
              <a:t>January 23, 2023</a:t>
            </a:fld>
            <a:endParaRPr lang="en-US" dirty="0"/>
          </a:p>
        </p:txBody>
      </p:sp>
    </p:spTree>
    <p:extLst>
      <p:ext uri="{BB962C8B-B14F-4D97-AF65-F5344CB8AC3E}">
        <p14:creationId xmlns:p14="http://schemas.microsoft.com/office/powerpoint/2010/main" val="399959791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Encapsulation</a:t>
            </a:r>
            <a:br>
              <a:rPr lang="en-US" b="1" dirty="0"/>
            </a:br>
            <a:endParaRPr lang="en-US" dirty="0"/>
          </a:p>
        </p:txBody>
      </p:sp>
      <p:sp>
        <p:nvSpPr>
          <p:cNvPr id="4" name="Slide Number Placeholder 3"/>
          <p:cNvSpPr>
            <a:spLocks noGrp="1"/>
          </p:cNvSpPr>
          <p:nvPr>
            <p:ph type="sldNum" sz="quarter" idx="12"/>
          </p:nvPr>
        </p:nvSpPr>
        <p:spPr/>
        <p:txBody>
          <a:bodyPr/>
          <a:lstStyle/>
          <a:p>
            <a:fld id="{8330CF0F-2992-4812-A2BD-C038BC9AA5D1}" type="slidenum">
              <a:rPr lang="en-US" smtClean="0"/>
              <a:pPr/>
              <a:t>39</a:t>
            </a:fld>
            <a:endParaRPr lang="en-US" dirty="0"/>
          </a:p>
        </p:txBody>
      </p:sp>
      <p:sp>
        <p:nvSpPr>
          <p:cNvPr id="5" name="Date Placeholder 4"/>
          <p:cNvSpPr>
            <a:spLocks noGrp="1"/>
          </p:cNvSpPr>
          <p:nvPr>
            <p:ph type="dt" sz="half" idx="10"/>
          </p:nvPr>
        </p:nvSpPr>
        <p:spPr/>
        <p:txBody>
          <a:bodyPr/>
          <a:lstStyle/>
          <a:p>
            <a:fld id="{6526A4C5-F4C6-44F0-80FA-7D7F363485F3}" type="datetime4">
              <a:rPr lang="en-US" smtClean="0"/>
              <a:t>January 24, 2023</a:t>
            </a:fld>
            <a:endParaRPr lang="en-US" dirty="0"/>
          </a:p>
        </p:txBody>
      </p:sp>
      <p:sp>
        <p:nvSpPr>
          <p:cNvPr id="8" name="Content Placeholder 7"/>
          <p:cNvSpPr>
            <a:spLocks noGrp="1"/>
          </p:cNvSpPr>
          <p:nvPr>
            <p:ph idx="1"/>
          </p:nvPr>
        </p:nvSpPr>
        <p:spPr>
          <a:xfrm>
            <a:off x="614151" y="1248585"/>
            <a:ext cx="4121624" cy="5117909"/>
          </a:xfrm>
        </p:spPr>
        <p:txBody>
          <a:bodyPr>
            <a:normAutofit fontScale="70000" lnSpcReduction="20000"/>
          </a:bodyPr>
          <a:lstStyle/>
          <a:p>
            <a:r>
              <a:rPr lang="en-US" dirty="0"/>
              <a:t>Let’s say we’re building a tiny Sims game. There are people and there is a cat. They communicate with each other. We want to apply encapsulation, so we encapsulate all “cat” logic into </a:t>
            </a:r>
            <a:r>
              <a:rPr lang="en-US" dirty="0" smtClean="0"/>
              <a:t>a </a:t>
            </a:r>
            <a:r>
              <a:rPr lang="en-US" b="1" dirty="0" smtClean="0">
                <a:solidFill>
                  <a:schemeClr val="bg2">
                    <a:lumMod val="75000"/>
                    <a:lumOff val="25000"/>
                  </a:schemeClr>
                </a:solidFill>
              </a:rPr>
              <a:t>cat </a:t>
            </a:r>
            <a:r>
              <a:rPr lang="en-US" b="1" dirty="0">
                <a:solidFill>
                  <a:schemeClr val="bg2">
                    <a:lumMod val="75000"/>
                    <a:lumOff val="25000"/>
                  </a:schemeClr>
                </a:solidFill>
              </a:rPr>
              <a:t>class</a:t>
            </a:r>
            <a:r>
              <a:rPr lang="en-US" dirty="0"/>
              <a:t>. </a:t>
            </a:r>
            <a:endParaRPr lang="en-US" dirty="0" smtClean="0"/>
          </a:p>
          <a:p>
            <a:r>
              <a:rPr lang="en-US" dirty="0"/>
              <a:t>Here the “state” of the cat is the </a:t>
            </a:r>
            <a:r>
              <a:rPr lang="en-US" b="1" dirty="0"/>
              <a:t>private variables </a:t>
            </a:r>
            <a:r>
              <a:rPr lang="en-US" b="1" dirty="0">
                <a:solidFill>
                  <a:srgbClr val="FF0000"/>
                </a:solidFill>
                <a:latin typeface="Courier New" panose="02070309020205020404" pitchFamily="49" charset="0"/>
                <a:cs typeface="Courier New" panose="02070309020205020404" pitchFamily="49" charset="0"/>
              </a:rPr>
              <a:t>mood, hungry and </a:t>
            </a:r>
            <a:r>
              <a:rPr lang="en-US" b="1" dirty="0" smtClean="0">
                <a:solidFill>
                  <a:srgbClr val="FF0000"/>
                </a:solidFill>
                <a:latin typeface="Courier New" panose="02070309020205020404" pitchFamily="49" charset="0"/>
                <a:cs typeface="Courier New" panose="02070309020205020404" pitchFamily="49" charset="0"/>
              </a:rPr>
              <a:t>energy</a:t>
            </a:r>
            <a:r>
              <a:rPr lang="en-US" b="1" dirty="0" smtClean="0"/>
              <a:t>. </a:t>
            </a:r>
            <a:r>
              <a:rPr lang="en-US" dirty="0"/>
              <a:t>It also has a private </a:t>
            </a:r>
            <a:r>
              <a:rPr lang="en-US" dirty="0" smtClean="0"/>
              <a:t>method </a:t>
            </a:r>
            <a:r>
              <a:rPr lang="en-US" b="1" dirty="0" smtClean="0">
                <a:latin typeface="Courier New" panose="02070309020205020404" pitchFamily="49" charset="0"/>
                <a:cs typeface="Courier New" panose="02070309020205020404" pitchFamily="49" charset="0"/>
              </a:rPr>
              <a:t>meow()</a:t>
            </a:r>
          </a:p>
          <a:p>
            <a:r>
              <a:rPr lang="en-US" dirty="0" smtClean="0"/>
              <a:t>Other objects can </a:t>
            </a:r>
            <a:r>
              <a:rPr lang="en-US" dirty="0" err="1" smtClean="0"/>
              <a:t>modifiy</a:t>
            </a:r>
            <a:r>
              <a:rPr lang="en-US" dirty="0" smtClean="0"/>
              <a:t> </a:t>
            </a:r>
            <a:r>
              <a:rPr lang="en-US" dirty="0"/>
              <a:t>the internal state somehow </a:t>
            </a:r>
            <a:r>
              <a:rPr lang="en-US" dirty="0" smtClean="0"/>
              <a:t>by invoking public methods.</a:t>
            </a:r>
          </a:p>
          <a:p>
            <a:pPr fontAlgn="base"/>
            <a:r>
              <a:rPr lang="en-US" dirty="0"/>
              <a:t>Thus, the binding between the private state and public methods is made.</a:t>
            </a:r>
          </a:p>
          <a:p>
            <a:pPr fontAlgn="base"/>
            <a:r>
              <a:rPr lang="en-US" dirty="0"/>
              <a:t>This is encapsulation.</a:t>
            </a:r>
          </a:p>
          <a:p>
            <a:endParaRPr lang="en-US" b="1" dirty="0">
              <a:latin typeface="Courier New" panose="02070309020205020404" pitchFamily="49" charset="0"/>
              <a:cs typeface="Courier New" panose="02070309020205020404" pitchFamily="49" charset="0"/>
            </a:endParaRPr>
          </a:p>
          <a:p>
            <a:pPr marL="0" indent="0">
              <a:buNone/>
            </a:pPr>
            <a:endParaRPr lang="en-US" dirty="0" smtClean="0"/>
          </a:p>
          <a:p>
            <a:pPr marL="0" indent="0">
              <a:buNone/>
            </a:pPr>
            <a:endParaRPr lang="en-US" dirty="0"/>
          </a:p>
        </p:txBody>
      </p:sp>
      <p:pic>
        <p:nvPicPr>
          <p:cNvPr id="1030" name="Picture 6" descr="M4t8zW9U71xeKSlzT2o8WO47mdzrWkNa4rWv"/>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9330" y="1115948"/>
            <a:ext cx="8250091" cy="53831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02770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 is it?</a:t>
            </a:r>
            <a:endParaRPr lang="en-US" b="1" dirty="0"/>
          </a:p>
        </p:txBody>
      </p:sp>
      <p:sp>
        <p:nvSpPr>
          <p:cNvPr id="3" name="Content Placeholder 2"/>
          <p:cNvSpPr>
            <a:spLocks noGrp="1"/>
          </p:cNvSpPr>
          <p:nvPr>
            <p:ph idx="1"/>
          </p:nvPr>
        </p:nvSpPr>
        <p:spPr>
          <a:xfrm>
            <a:off x="965199" y="1254034"/>
            <a:ext cx="10388601" cy="5335554"/>
          </a:xfrm>
        </p:spPr>
        <p:txBody>
          <a:bodyPr>
            <a:normAutofit lnSpcReduction="10000"/>
          </a:bodyPr>
          <a:lstStyle/>
          <a:p>
            <a:pPr marL="0" indent="0">
              <a:buNone/>
            </a:pPr>
            <a:r>
              <a:rPr lang="en-US" b="1" i="1" dirty="0" smtClean="0"/>
              <a:t>Definition: Object-oriented </a:t>
            </a:r>
            <a:r>
              <a:rPr lang="en-US" b="1" i="1" dirty="0"/>
              <a:t>programming (OOP) is </a:t>
            </a:r>
            <a:r>
              <a:rPr lang="en-US" b="1" i="1" dirty="0" smtClean="0"/>
              <a:t>a </a:t>
            </a:r>
            <a:r>
              <a:rPr lang="en-US" b="1" i="1" dirty="0">
                <a:solidFill>
                  <a:schemeClr val="bg2">
                    <a:lumMod val="75000"/>
                    <a:lumOff val="25000"/>
                  </a:schemeClr>
                </a:solidFill>
              </a:rPr>
              <a:t>programming paradigm </a:t>
            </a:r>
            <a:r>
              <a:rPr lang="en-US" b="1" i="1" dirty="0" smtClean="0"/>
              <a:t>(not </a:t>
            </a:r>
            <a:r>
              <a:rPr lang="en-US" b="1" i="1" dirty="0"/>
              <a:t>a specific language) </a:t>
            </a:r>
            <a:r>
              <a:rPr lang="en-US" b="1" i="1" dirty="0">
                <a:solidFill>
                  <a:schemeClr val="bg2">
                    <a:lumMod val="75000"/>
                    <a:lumOff val="25000"/>
                  </a:schemeClr>
                </a:solidFill>
              </a:rPr>
              <a:t>built on the concept of objects</a:t>
            </a:r>
            <a:r>
              <a:rPr lang="en-US" b="1" i="1" dirty="0"/>
              <a:t>, i.e., a set of data contained in fields, and code, indicating procedures – instead of the usual logic-based </a:t>
            </a:r>
            <a:r>
              <a:rPr lang="en-US" b="1" i="1" dirty="0" smtClean="0"/>
              <a:t>system</a:t>
            </a:r>
          </a:p>
          <a:p>
            <a:pPr marL="0" indent="0">
              <a:buNone/>
            </a:pPr>
            <a:endParaRPr lang="en-US" b="1" i="1" dirty="0"/>
          </a:p>
          <a:p>
            <a:pPr marL="0" indent="0">
              <a:buNone/>
            </a:pPr>
            <a:endParaRPr lang="en-US" b="1" i="1" dirty="0" smtClean="0"/>
          </a:p>
          <a:p>
            <a:pPr marL="0" indent="0">
              <a:buNone/>
            </a:pPr>
            <a:endParaRPr lang="en-US" b="1" i="1" dirty="0" smtClean="0"/>
          </a:p>
          <a:p>
            <a:pPr marL="0" indent="0">
              <a:buNone/>
            </a:pPr>
            <a:endParaRPr lang="en-US" b="1" i="1" dirty="0"/>
          </a:p>
          <a:p>
            <a:pPr marL="0" indent="0">
              <a:buNone/>
            </a:pPr>
            <a:endParaRPr lang="en-US" b="1" i="1" dirty="0" smtClean="0"/>
          </a:p>
          <a:p>
            <a:pPr marL="0" indent="0">
              <a:buNone/>
            </a:pPr>
            <a:endParaRPr lang="en-US" b="1" i="1" dirty="0" smtClean="0"/>
          </a:p>
          <a:p>
            <a:pPr marL="0" indent="0">
              <a:buNone/>
            </a:pPr>
            <a:r>
              <a:rPr lang="en-US" b="1" i="1" dirty="0" smtClean="0">
                <a:solidFill>
                  <a:srgbClr val="FF0000"/>
                </a:solidFill>
              </a:rPr>
              <a:t>What </a:t>
            </a:r>
            <a:r>
              <a:rPr lang="en-US" b="1" i="1" dirty="0" smtClean="0">
                <a:solidFill>
                  <a:srgbClr val="FF0000"/>
                </a:solidFill>
              </a:rPr>
              <a:t>is meant by programming paradigms?</a:t>
            </a:r>
          </a:p>
          <a:p>
            <a:pPr marL="0" indent="0">
              <a:buNone/>
            </a:pPr>
            <a:endParaRPr lang="en-US" dirty="0"/>
          </a:p>
        </p:txBody>
      </p:sp>
      <p:sp>
        <p:nvSpPr>
          <p:cNvPr id="4" name="Slide Number Placeholder 3"/>
          <p:cNvSpPr>
            <a:spLocks noGrp="1"/>
          </p:cNvSpPr>
          <p:nvPr>
            <p:ph type="sldNum" sz="quarter" idx="12"/>
          </p:nvPr>
        </p:nvSpPr>
        <p:spPr/>
        <p:txBody>
          <a:bodyPr/>
          <a:lstStyle/>
          <a:p>
            <a:fld id="{8330CF0F-2992-4812-A2BD-C038BC9AA5D1}" type="slidenum">
              <a:rPr lang="en-US" smtClean="0"/>
              <a:pPr/>
              <a:t>4</a:t>
            </a:fld>
            <a:endParaRPr lang="en-US" dirty="0"/>
          </a:p>
        </p:txBody>
      </p:sp>
      <p:sp>
        <p:nvSpPr>
          <p:cNvPr id="5" name="Date Placeholder 4"/>
          <p:cNvSpPr>
            <a:spLocks noGrp="1"/>
          </p:cNvSpPr>
          <p:nvPr>
            <p:ph type="dt" sz="half" idx="10"/>
          </p:nvPr>
        </p:nvSpPr>
        <p:spPr/>
        <p:txBody>
          <a:bodyPr/>
          <a:lstStyle/>
          <a:p>
            <a:fld id="{6526A4C5-F4C6-44F0-80FA-7D7F363485F3}" type="datetime4">
              <a:rPr lang="en-US" smtClean="0"/>
              <a:t>January 24, 2023</a:t>
            </a:fld>
            <a:endParaRPr lang="en-US" dirty="0"/>
          </a:p>
        </p:txBody>
      </p:sp>
      <p:pic>
        <p:nvPicPr>
          <p:cNvPr id="7170" name="Picture 2" descr="https://pimages.toolbox.com/wp-content/uploads/2022/09/04152400/OOP-Implementation.png"/>
          <p:cNvPicPr>
            <a:picLocks noChangeAspect="1" noChangeArrowheads="1"/>
          </p:cNvPicPr>
          <p:nvPr/>
        </p:nvPicPr>
        <p:blipFill rotWithShape="1">
          <a:blip r:embed="rId3">
            <a:extLst>
              <a:ext uri="{28A0092B-C50C-407E-A947-70E740481C1C}">
                <a14:useLocalDpi xmlns:a14="http://schemas.microsoft.com/office/drawing/2010/main" val="0"/>
              </a:ext>
            </a:extLst>
          </a:blip>
          <a:srcRect t="12176"/>
          <a:stretch/>
        </p:blipFill>
        <p:spPr bwMode="auto">
          <a:xfrm>
            <a:off x="4377009" y="2648819"/>
            <a:ext cx="3564980" cy="31308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168677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This principle states that all important information is contained inside an object and only select information is exposed. The implementation and state of each object are privately held inside a defined class. Other objects do not have access to this class or the authority to make changes. They are only able to call a list of public functions or methods. This characteristic of data hiding provides greater program security and avoids unintended data corruption.</a:t>
            </a:r>
            <a:endParaRPr lang="en-US" dirty="0"/>
          </a:p>
        </p:txBody>
      </p:sp>
      <p:sp>
        <p:nvSpPr>
          <p:cNvPr id="4" name="Slide Number Placeholder 3"/>
          <p:cNvSpPr>
            <a:spLocks noGrp="1"/>
          </p:cNvSpPr>
          <p:nvPr>
            <p:ph type="sldNum" sz="quarter" idx="12"/>
          </p:nvPr>
        </p:nvSpPr>
        <p:spPr/>
        <p:txBody>
          <a:bodyPr/>
          <a:lstStyle/>
          <a:p>
            <a:fld id="{8330CF0F-2992-4812-A2BD-C038BC9AA5D1}" type="slidenum">
              <a:rPr lang="en-US" smtClean="0"/>
              <a:pPr/>
              <a:t>40</a:t>
            </a:fld>
            <a:endParaRPr lang="en-US" dirty="0"/>
          </a:p>
        </p:txBody>
      </p:sp>
      <p:sp>
        <p:nvSpPr>
          <p:cNvPr id="5" name="Date Placeholder 4"/>
          <p:cNvSpPr>
            <a:spLocks noGrp="1"/>
          </p:cNvSpPr>
          <p:nvPr>
            <p:ph type="dt" sz="half" idx="10"/>
          </p:nvPr>
        </p:nvSpPr>
        <p:spPr/>
        <p:txBody>
          <a:bodyPr/>
          <a:lstStyle/>
          <a:p>
            <a:fld id="{6526A4C5-F4C6-44F0-80FA-7D7F363485F3}" type="datetime4">
              <a:rPr lang="en-US" smtClean="0"/>
              <a:t>January 24, 2023</a:t>
            </a:fld>
            <a:endParaRPr lang="en-US" dirty="0"/>
          </a:p>
        </p:txBody>
      </p:sp>
    </p:spTree>
    <p:extLst>
      <p:ext uri="{BB962C8B-B14F-4D97-AF65-F5344CB8AC3E}">
        <p14:creationId xmlns:p14="http://schemas.microsoft.com/office/powerpoint/2010/main" val="35254518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Abstraction</a:t>
            </a:r>
            <a:br>
              <a:rPr lang="en-US" b="1" dirty="0"/>
            </a:br>
            <a:endParaRPr lang="en-US" dirty="0"/>
          </a:p>
        </p:txBody>
      </p:sp>
      <p:sp>
        <p:nvSpPr>
          <p:cNvPr id="3" name="Content Placeholder 2"/>
          <p:cNvSpPr>
            <a:spLocks noGrp="1"/>
          </p:cNvSpPr>
          <p:nvPr>
            <p:ph idx="1"/>
          </p:nvPr>
        </p:nvSpPr>
        <p:spPr/>
        <p:txBody>
          <a:bodyPr>
            <a:normAutofit/>
          </a:bodyPr>
          <a:lstStyle/>
          <a:p>
            <a:pPr fontAlgn="base"/>
            <a:r>
              <a:rPr lang="en-US" dirty="0" smtClean="0"/>
              <a:t>In </a:t>
            </a:r>
            <a:r>
              <a:rPr lang="en-US" dirty="0"/>
              <a:t>object-oriented design, programs are often extremely large. And separate objects communicate with each other a lot. So maintaining a large codebase like this for years — with changes along the way — is </a:t>
            </a:r>
            <a:r>
              <a:rPr lang="en-US" dirty="0" smtClean="0"/>
              <a:t>difficult. Abstraction </a:t>
            </a:r>
            <a:r>
              <a:rPr lang="en-US" dirty="0"/>
              <a:t>is a concept aiming to ease this problem.</a:t>
            </a:r>
          </a:p>
          <a:p>
            <a:pPr fontAlgn="base"/>
            <a:r>
              <a:rPr lang="en-US" dirty="0" smtClean="0"/>
              <a:t> </a:t>
            </a:r>
            <a:r>
              <a:rPr lang="en-US" dirty="0"/>
              <a:t>Basically, we use abstraction to handle complexity by allowing the user to only see relevant and useful information</a:t>
            </a:r>
            <a:r>
              <a:rPr lang="en-US" dirty="0" smtClean="0"/>
              <a:t>.</a:t>
            </a:r>
          </a:p>
          <a:p>
            <a:pPr fontAlgn="base"/>
            <a:r>
              <a:rPr lang="en-US" dirty="0"/>
              <a:t>Applying abstraction means that each object should </a:t>
            </a:r>
            <a:r>
              <a:rPr lang="en-US" b="1" dirty="0"/>
              <a:t>only</a:t>
            </a:r>
            <a:r>
              <a:rPr lang="en-US" dirty="0"/>
              <a:t> expose a high-level mechanism for using </a:t>
            </a:r>
            <a:r>
              <a:rPr lang="en-US" dirty="0" smtClean="0"/>
              <a:t>it. This </a:t>
            </a:r>
            <a:r>
              <a:rPr lang="en-US" dirty="0"/>
              <a:t>mechanism should hide internal implementation details. It should only reveal operations relevant for the other objects.</a:t>
            </a:r>
          </a:p>
          <a:p>
            <a:pPr fontAlgn="base"/>
            <a:endParaRPr lang="en-US" dirty="0"/>
          </a:p>
        </p:txBody>
      </p:sp>
      <p:sp>
        <p:nvSpPr>
          <p:cNvPr id="4" name="Slide Number Placeholder 3"/>
          <p:cNvSpPr>
            <a:spLocks noGrp="1"/>
          </p:cNvSpPr>
          <p:nvPr>
            <p:ph type="sldNum" sz="quarter" idx="12"/>
          </p:nvPr>
        </p:nvSpPr>
        <p:spPr/>
        <p:txBody>
          <a:bodyPr/>
          <a:lstStyle/>
          <a:p>
            <a:fld id="{8330CF0F-2992-4812-A2BD-C038BC9AA5D1}" type="slidenum">
              <a:rPr lang="en-US" smtClean="0"/>
              <a:pPr/>
              <a:t>41</a:t>
            </a:fld>
            <a:endParaRPr lang="en-US" dirty="0"/>
          </a:p>
        </p:txBody>
      </p:sp>
      <p:sp>
        <p:nvSpPr>
          <p:cNvPr id="5" name="Date Placeholder 4"/>
          <p:cNvSpPr>
            <a:spLocks noGrp="1"/>
          </p:cNvSpPr>
          <p:nvPr>
            <p:ph type="dt" sz="half" idx="10"/>
          </p:nvPr>
        </p:nvSpPr>
        <p:spPr/>
        <p:txBody>
          <a:bodyPr/>
          <a:lstStyle/>
          <a:p>
            <a:fld id="{6526A4C5-F4C6-44F0-80FA-7D7F363485F3}" type="datetime4">
              <a:rPr lang="en-US" smtClean="0"/>
              <a:t>January 24, 2023</a:t>
            </a:fld>
            <a:endParaRPr lang="en-US" dirty="0"/>
          </a:p>
        </p:txBody>
      </p:sp>
    </p:spTree>
    <p:extLst>
      <p:ext uri="{BB962C8B-B14F-4D97-AF65-F5344CB8AC3E}">
        <p14:creationId xmlns:p14="http://schemas.microsoft.com/office/powerpoint/2010/main" val="33598375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Abstraction</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b="1" dirty="0" smtClean="0">
                <a:solidFill>
                  <a:srgbClr val="FF0000"/>
                </a:solidFill>
              </a:rPr>
              <a:t>Example: </a:t>
            </a:r>
          </a:p>
          <a:p>
            <a:pPr fontAlgn="base"/>
            <a:r>
              <a:rPr lang="en-US" dirty="0" smtClean="0"/>
              <a:t>When </a:t>
            </a:r>
            <a:r>
              <a:rPr lang="en-US" dirty="0"/>
              <a:t>you have an automatic car and want to get from point A to point B, all you need to do is give it the destination and start the car. Then it'll drive you to your destination.</a:t>
            </a:r>
          </a:p>
          <a:p>
            <a:pPr fontAlgn="base"/>
            <a:r>
              <a:rPr lang="en-US" dirty="0"/>
              <a:t>What you don't need to know is how the car is made, how it correctly takes and follows instructions, how the car filters out different options to find the best route, and so on.</a:t>
            </a:r>
          </a:p>
          <a:p>
            <a:pPr marL="0" indent="0" fontAlgn="base">
              <a:buNone/>
            </a:pPr>
            <a:r>
              <a:rPr lang="en-US" b="1" dirty="0">
                <a:solidFill>
                  <a:srgbClr val="FF0000"/>
                </a:solidFill>
              </a:rPr>
              <a:t>Example: </a:t>
            </a:r>
          </a:p>
          <a:p>
            <a:pPr fontAlgn="base"/>
            <a:r>
              <a:rPr lang="en-US" dirty="0" smtClean="0"/>
              <a:t>Think </a:t>
            </a:r>
            <a:r>
              <a:rPr lang="en-US" dirty="0"/>
              <a:t>— a coffee machine. It does a lot of stuff and makes quirky noises under the hood. But all you have to do is put in coffee and press a button.</a:t>
            </a:r>
          </a:p>
          <a:p>
            <a:pPr fontAlgn="base"/>
            <a:r>
              <a:rPr lang="en-US" dirty="0"/>
              <a:t>Preferably, this mechanism should be easy to use and should rarely change over time. Think of it as a small set of public methods which any other class can call without “knowing” how they work.</a:t>
            </a:r>
          </a:p>
          <a:p>
            <a:pPr marL="0" indent="0" fontAlgn="base">
              <a:buNone/>
            </a:pPr>
            <a:endParaRPr lang="en-US" dirty="0" smtClean="0"/>
          </a:p>
          <a:p>
            <a:pPr marL="0" indent="0">
              <a:buNone/>
            </a:pPr>
            <a:endParaRPr lang="en-US" dirty="0"/>
          </a:p>
        </p:txBody>
      </p:sp>
      <p:sp>
        <p:nvSpPr>
          <p:cNvPr id="4" name="Slide Number Placeholder 3"/>
          <p:cNvSpPr>
            <a:spLocks noGrp="1"/>
          </p:cNvSpPr>
          <p:nvPr>
            <p:ph type="sldNum" sz="quarter" idx="12"/>
          </p:nvPr>
        </p:nvSpPr>
        <p:spPr/>
        <p:txBody>
          <a:bodyPr/>
          <a:lstStyle/>
          <a:p>
            <a:fld id="{8330CF0F-2992-4812-A2BD-C038BC9AA5D1}" type="slidenum">
              <a:rPr lang="en-US" smtClean="0"/>
              <a:pPr/>
              <a:t>42</a:t>
            </a:fld>
            <a:endParaRPr lang="en-US" dirty="0"/>
          </a:p>
        </p:txBody>
      </p:sp>
      <p:sp>
        <p:nvSpPr>
          <p:cNvPr id="5" name="Date Placeholder 4"/>
          <p:cNvSpPr>
            <a:spLocks noGrp="1"/>
          </p:cNvSpPr>
          <p:nvPr>
            <p:ph type="dt" sz="half" idx="10"/>
          </p:nvPr>
        </p:nvSpPr>
        <p:spPr/>
        <p:txBody>
          <a:bodyPr/>
          <a:lstStyle/>
          <a:p>
            <a:fld id="{6526A4C5-F4C6-44F0-80FA-7D7F363485F3}" type="datetime4">
              <a:rPr lang="en-US" smtClean="0"/>
              <a:t>January 24, 2023</a:t>
            </a:fld>
            <a:endParaRPr lang="en-US" dirty="0"/>
          </a:p>
        </p:txBody>
      </p:sp>
    </p:spTree>
    <p:extLst>
      <p:ext uri="{BB962C8B-B14F-4D97-AF65-F5344CB8AC3E}">
        <p14:creationId xmlns:p14="http://schemas.microsoft.com/office/powerpoint/2010/main" val="229095488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Abstraction</a:t>
            </a:r>
            <a:endParaRPr lang="en-US" dirty="0"/>
          </a:p>
        </p:txBody>
      </p:sp>
      <p:sp>
        <p:nvSpPr>
          <p:cNvPr id="3" name="Content Placeholder 2"/>
          <p:cNvSpPr>
            <a:spLocks noGrp="1"/>
          </p:cNvSpPr>
          <p:nvPr>
            <p:ph idx="1"/>
          </p:nvPr>
        </p:nvSpPr>
        <p:spPr>
          <a:xfrm>
            <a:off x="914388" y="1725756"/>
            <a:ext cx="5090627" cy="3265393"/>
          </a:xfrm>
        </p:spPr>
        <p:txBody>
          <a:bodyPr>
            <a:normAutofit fontScale="85000" lnSpcReduction="10000"/>
          </a:bodyPr>
          <a:lstStyle/>
          <a:p>
            <a:pPr fontAlgn="base"/>
            <a:r>
              <a:rPr lang="en-US" dirty="0" smtClean="0"/>
              <a:t>You </a:t>
            </a:r>
            <a:r>
              <a:rPr lang="en-US" dirty="0"/>
              <a:t>interact with your phone by using only a few buttons. What’s going </a:t>
            </a:r>
            <a:r>
              <a:rPr lang="en-US" dirty="0" smtClean="0"/>
              <a:t>on </a:t>
            </a:r>
            <a:r>
              <a:rPr lang="en-US" dirty="0"/>
              <a:t>under the hood? You don’t have to know — implementation details are hidden. You only need to know a short set of actions</a:t>
            </a:r>
            <a:r>
              <a:rPr lang="en-US" dirty="0" smtClean="0"/>
              <a:t>. </a:t>
            </a:r>
            <a:r>
              <a:rPr lang="en-US" dirty="0">
                <a:solidFill>
                  <a:schemeClr val="bg2">
                    <a:lumMod val="75000"/>
                    <a:lumOff val="25000"/>
                  </a:schemeClr>
                </a:solidFill>
              </a:rPr>
              <a:t>Cell phones are complex. But using them is simple</a:t>
            </a:r>
            <a:r>
              <a:rPr lang="en-US" dirty="0"/>
              <a:t>.</a:t>
            </a:r>
          </a:p>
          <a:p>
            <a:pPr fontAlgn="base"/>
            <a:r>
              <a:rPr lang="en-US" dirty="0"/>
              <a:t>Implementation changes — for example, a software update — rarely affect the abstraction you use</a:t>
            </a:r>
            <a:r>
              <a:rPr lang="en-US" dirty="0" smtClean="0"/>
              <a:t>.</a:t>
            </a:r>
          </a:p>
          <a:p>
            <a:pPr fontAlgn="base"/>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8330CF0F-2992-4812-A2BD-C038BC9AA5D1}" type="slidenum">
              <a:rPr lang="en-US" smtClean="0"/>
              <a:pPr/>
              <a:t>43</a:t>
            </a:fld>
            <a:endParaRPr lang="en-US" dirty="0"/>
          </a:p>
        </p:txBody>
      </p:sp>
      <p:sp>
        <p:nvSpPr>
          <p:cNvPr id="5" name="Date Placeholder 4"/>
          <p:cNvSpPr>
            <a:spLocks noGrp="1"/>
          </p:cNvSpPr>
          <p:nvPr>
            <p:ph type="dt" sz="half" idx="10"/>
          </p:nvPr>
        </p:nvSpPr>
        <p:spPr/>
        <p:txBody>
          <a:bodyPr/>
          <a:lstStyle/>
          <a:p>
            <a:fld id="{6526A4C5-F4C6-44F0-80FA-7D7F363485F3}" type="datetime4">
              <a:rPr lang="en-US" smtClean="0"/>
              <a:t>January 24, 2023</a:t>
            </a:fld>
            <a:endParaRPr lang="en-US" dirty="0"/>
          </a:p>
        </p:txBody>
      </p:sp>
      <p:pic>
        <p:nvPicPr>
          <p:cNvPr id="3074" name="Picture 2" descr="hiX0NQOcZFShroq-a3FM5pFP2LV4UUI5mL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59104" y="1382766"/>
            <a:ext cx="6891315" cy="3649325"/>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2"/>
          <p:cNvSpPr txBox="1">
            <a:spLocks/>
          </p:cNvSpPr>
          <p:nvPr/>
        </p:nvSpPr>
        <p:spPr>
          <a:xfrm>
            <a:off x="965199" y="1314524"/>
            <a:ext cx="10388601" cy="405091"/>
          </a:xfrm>
          <a:prstGeom prst="rect">
            <a:avLst/>
          </a:prstGeom>
        </p:spPr>
        <p:txBody>
          <a:bodyPr vert="horz" lIns="91440" tIns="45720" rIns="91440" bIns="45720" rtlCol="0" anchor="t" anchorCtr="0">
            <a:normAutofit fontScale="8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smtClean="0"/>
              <a:t>Another real-life example of abstraction; think about how you use your phone: </a:t>
            </a:r>
          </a:p>
          <a:p>
            <a:pPr marL="0" indent="0">
              <a:buFont typeface="Arial" panose="020B0604020202020204" pitchFamily="34" charset="0"/>
              <a:buNone/>
            </a:pPr>
            <a:endParaRPr lang="en-US" dirty="0"/>
          </a:p>
        </p:txBody>
      </p:sp>
      <p:sp>
        <p:nvSpPr>
          <p:cNvPr id="8" name="Content Placeholder 2"/>
          <p:cNvSpPr txBox="1">
            <a:spLocks/>
          </p:cNvSpPr>
          <p:nvPr/>
        </p:nvSpPr>
        <p:spPr>
          <a:xfrm>
            <a:off x="914388" y="5318446"/>
            <a:ext cx="10388601" cy="2001879"/>
          </a:xfrm>
          <a:prstGeom prst="rect">
            <a:avLst/>
          </a:prstGeom>
        </p:spPr>
        <p:txBody>
          <a:bodyPr vert="horz" lIns="91440" tIns="45720" rIns="91440" bIns="45720" rtlCol="0" anchor="t" anchorCtr="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fontAlgn="base"/>
            <a:r>
              <a:rPr lang="en-US" dirty="0" smtClean="0"/>
              <a:t>The same concept is applied when constructing OOP applications. You do this by hiding details that aren't necessary for the </a:t>
            </a:r>
            <a:r>
              <a:rPr lang="en-US" b="1" dirty="0" smtClean="0">
                <a:solidFill>
                  <a:srgbClr val="FF0000"/>
                </a:solidFill>
              </a:rPr>
              <a:t>user </a:t>
            </a:r>
            <a:r>
              <a:rPr lang="en-US" dirty="0" smtClean="0"/>
              <a:t>to see.</a:t>
            </a:r>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122904786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Inheritance</a:t>
            </a:r>
            <a:endParaRPr lang="en-US" dirty="0"/>
          </a:p>
        </p:txBody>
      </p:sp>
      <p:sp>
        <p:nvSpPr>
          <p:cNvPr id="3" name="Content Placeholder 2"/>
          <p:cNvSpPr>
            <a:spLocks noGrp="1"/>
          </p:cNvSpPr>
          <p:nvPr>
            <p:ph idx="1"/>
          </p:nvPr>
        </p:nvSpPr>
        <p:spPr/>
        <p:txBody>
          <a:bodyPr>
            <a:normAutofit fontScale="92500" lnSpcReduction="10000"/>
          </a:bodyPr>
          <a:lstStyle/>
          <a:p>
            <a:pPr fontAlgn="base"/>
            <a:r>
              <a:rPr lang="en-US" dirty="0"/>
              <a:t>OK, we saw how encapsulation and abstraction can help us develop and maintain a big codebase.</a:t>
            </a:r>
          </a:p>
          <a:p>
            <a:pPr fontAlgn="base"/>
            <a:r>
              <a:rPr lang="en-US" dirty="0"/>
              <a:t>But do you know what is another common problem in OOP design?</a:t>
            </a:r>
          </a:p>
          <a:p>
            <a:pPr fontAlgn="base"/>
            <a:r>
              <a:rPr lang="en-US" dirty="0"/>
              <a:t>Objects are often very similar. They share common logic. But they’re not </a:t>
            </a:r>
            <a:r>
              <a:rPr lang="en-US" b="1" dirty="0"/>
              <a:t>entirely</a:t>
            </a:r>
            <a:r>
              <a:rPr lang="en-US" dirty="0"/>
              <a:t> the same. Ugh…</a:t>
            </a:r>
          </a:p>
          <a:p>
            <a:pPr fontAlgn="base"/>
            <a:r>
              <a:rPr lang="en-US" dirty="0"/>
              <a:t>So how do we reuse the common logic and extract the unique logic into a separate class? One way to achieve this is inheritance</a:t>
            </a:r>
            <a:r>
              <a:rPr lang="en-US" dirty="0" smtClean="0"/>
              <a:t>.</a:t>
            </a:r>
          </a:p>
          <a:p>
            <a:pPr fontAlgn="base"/>
            <a:r>
              <a:rPr lang="en-US" dirty="0"/>
              <a:t>It means that you create a (child) class by deriving from another (parent) class. This way, we form a hierarchy.</a:t>
            </a:r>
          </a:p>
          <a:p>
            <a:pPr fontAlgn="base"/>
            <a:r>
              <a:rPr lang="en-US" dirty="0"/>
              <a:t>The child class reuses all fields and methods of the parent class (common part) and can implement its own (unique part).</a:t>
            </a:r>
          </a:p>
          <a:p>
            <a:pPr fontAlgn="base"/>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8330CF0F-2992-4812-A2BD-C038BC9AA5D1}" type="slidenum">
              <a:rPr lang="en-US" smtClean="0"/>
              <a:pPr/>
              <a:t>44</a:t>
            </a:fld>
            <a:endParaRPr lang="en-US" dirty="0"/>
          </a:p>
        </p:txBody>
      </p:sp>
      <p:sp>
        <p:nvSpPr>
          <p:cNvPr id="5" name="Date Placeholder 4"/>
          <p:cNvSpPr>
            <a:spLocks noGrp="1"/>
          </p:cNvSpPr>
          <p:nvPr>
            <p:ph type="dt" sz="half" idx="10"/>
          </p:nvPr>
        </p:nvSpPr>
        <p:spPr/>
        <p:txBody>
          <a:bodyPr/>
          <a:lstStyle/>
          <a:p>
            <a:fld id="{6526A4C5-F4C6-44F0-80FA-7D7F363485F3}" type="datetime4">
              <a:rPr lang="en-US" smtClean="0"/>
              <a:t>January 24, 2023</a:t>
            </a:fld>
            <a:endParaRPr lang="en-US" dirty="0"/>
          </a:p>
        </p:txBody>
      </p:sp>
    </p:spTree>
    <p:extLst>
      <p:ext uri="{BB962C8B-B14F-4D97-AF65-F5344CB8AC3E}">
        <p14:creationId xmlns:p14="http://schemas.microsoft.com/office/powerpoint/2010/main" val="25397675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Inheritance</a:t>
            </a:r>
            <a:br>
              <a:rPr lang="en-US" b="1" dirty="0"/>
            </a:br>
            <a:endParaRPr lang="en-US" dirty="0"/>
          </a:p>
        </p:txBody>
      </p:sp>
      <p:sp>
        <p:nvSpPr>
          <p:cNvPr id="3" name="Content Placeholder 2"/>
          <p:cNvSpPr>
            <a:spLocks noGrp="1"/>
          </p:cNvSpPr>
          <p:nvPr>
            <p:ph idx="1"/>
          </p:nvPr>
        </p:nvSpPr>
        <p:spPr/>
        <p:txBody>
          <a:bodyPr>
            <a:normAutofit/>
          </a:bodyPr>
          <a:lstStyle/>
          <a:p>
            <a:pPr fontAlgn="base"/>
            <a:r>
              <a:rPr lang="en-US" dirty="0"/>
              <a:t>Inheritance allows classes to inherit features of other </a:t>
            </a:r>
            <a:r>
              <a:rPr lang="en-US" dirty="0" smtClean="0"/>
              <a:t>classes.</a:t>
            </a:r>
          </a:p>
          <a:p>
            <a:pPr fontAlgn="base"/>
            <a:r>
              <a:rPr lang="en-US" dirty="0" smtClean="0"/>
              <a:t>You </a:t>
            </a:r>
            <a:r>
              <a:rPr lang="en-US" dirty="0"/>
              <a:t>use inheritance in OOP to classify the objects in your programs per common characteristics and performance. </a:t>
            </a:r>
            <a:endParaRPr lang="en-US" dirty="0" smtClean="0"/>
          </a:p>
          <a:p>
            <a:pPr fontAlgn="base"/>
            <a:r>
              <a:rPr lang="en-US" dirty="0" smtClean="0"/>
              <a:t>This </a:t>
            </a:r>
            <a:r>
              <a:rPr lang="en-US" dirty="0"/>
              <a:t>makes working with the objects and programming easier, because it enables you to mix general characteristics into a parent object and inherit these characteristics within the child objects</a:t>
            </a:r>
            <a:r>
              <a:rPr lang="en-US" dirty="0" smtClean="0"/>
              <a:t>.</a:t>
            </a:r>
            <a:endParaRPr lang="en-US" dirty="0"/>
          </a:p>
        </p:txBody>
      </p:sp>
      <p:sp>
        <p:nvSpPr>
          <p:cNvPr id="4" name="Slide Number Placeholder 3"/>
          <p:cNvSpPr>
            <a:spLocks noGrp="1"/>
          </p:cNvSpPr>
          <p:nvPr>
            <p:ph type="sldNum" sz="quarter" idx="12"/>
          </p:nvPr>
        </p:nvSpPr>
        <p:spPr/>
        <p:txBody>
          <a:bodyPr/>
          <a:lstStyle/>
          <a:p>
            <a:fld id="{8330CF0F-2992-4812-A2BD-C038BC9AA5D1}" type="slidenum">
              <a:rPr lang="en-US" smtClean="0"/>
              <a:pPr/>
              <a:t>45</a:t>
            </a:fld>
            <a:endParaRPr lang="en-US" dirty="0"/>
          </a:p>
        </p:txBody>
      </p:sp>
      <p:sp>
        <p:nvSpPr>
          <p:cNvPr id="5" name="Date Placeholder 4"/>
          <p:cNvSpPr>
            <a:spLocks noGrp="1"/>
          </p:cNvSpPr>
          <p:nvPr>
            <p:ph type="dt" sz="half" idx="10"/>
          </p:nvPr>
        </p:nvSpPr>
        <p:spPr/>
        <p:txBody>
          <a:bodyPr/>
          <a:lstStyle/>
          <a:p>
            <a:fld id="{6526A4C5-F4C6-44F0-80FA-7D7F363485F3}" type="datetime4">
              <a:rPr lang="en-US" smtClean="0"/>
              <a:t>January 24, 2023</a:t>
            </a:fld>
            <a:endParaRPr lang="en-US" dirty="0"/>
          </a:p>
        </p:txBody>
      </p:sp>
    </p:spTree>
    <p:extLst>
      <p:ext uri="{BB962C8B-B14F-4D97-AF65-F5344CB8AC3E}">
        <p14:creationId xmlns:p14="http://schemas.microsoft.com/office/powerpoint/2010/main" val="122867706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Inheritance</a:t>
            </a:r>
            <a:endParaRPr lang="en-US" dirty="0"/>
          </a:p>
        </p:txBody>
      </p:sp>
      <p:sp>
        <p:nvSpPr>
          <p:cNvPr id="3" name="Content Placeholder 2"/>
          <p:cNvSpPr>
            <a:spLocks noGrp="1"/>
          </p:cNvSpPr>
          <p:nvPr>
            <p:ph idx="1"/>
          </p:nvPr>
        </p:nvSpPr>
        <p:spPr/>
        <p:txBody>
          <a:bodyPr>
            <a:normAutofit lnSpcReduction="10000"/>
          </a:bodyPr>
          <a:lstStyle/>
          <a:p>
            <a:pPr marL="0" indent="0" fontAlgn="base">
              <a:buNone/>
            </a:pPr>
            <a:r>
              <a:rPr lang="en-US" b="1" dirty="0" smtClean="0">
                <a:solidFill>
                  <a:srgbClr val="FF0000"/>
                </a:solidFill>
              </a:rPr>
              <a:t>Example:</a:t>
            </a:r>
          </a:p>
          <a:p>
            <a:pPr fontAlgn="base"/>
            <a:r>
              <a:rPr lang="en-US" dirty="0" smtClean="0"/>
              <a:t>Define </a:t>
            </a:r>
            <a:r>
              <a:rPr lang="en-US" dirty="0"/>
              <a:t>an employee object that defines all the overall characteristics of employees in your company.</a:t>
            </a:r>
          </a:p>
          <a:p>
            <a:pPr fontAlgn="base"/>
            <a:r>
              <a:rPr lang="en-US" dirty="0"/>
              <a:t>You'll be able to then define a manager object that inherits the characteristics of the employee object but also adds characteristics unique to managers in your company.</a:t>
            </a:r>
          </a:p>
          <a:p>
            <a:pPr fontAlgn="base"/>
            <a:r>
              <a:rPr lang="en-US" b="1" dirty="0"/>
              <a:t>The manager object will automatically reflect any changes within the implementation of the employee object</a:t>
            </a:r>
            <a:r>
              <a:rPr lang="en-US" dirty="0" smtClean="0"/>
              <a:t>.</a:t>
            </a:r>
          </a:p>
          <a:p>
            <a:pPr fontAlgn="base"/>
            <a:r>
              <a:rPr lang="en-US" dirty="0"/>
              <a:t>This way, each class adds only what is necessary for it while reusing common logic with the parent classes</a:t>
            </a:r>
            <a:r>
              <a:rPr lang="en-US" dirty="0" smtClean="0"/>
              <a:t>. Thus </a:t>
            </a:r>
            <a:r>
              <a:rPr lang="en-US" dirty="0"/>
              <a:t>we can implement this class </a:t>
            </a:r>
            <a:r>
              <a:rPr lang="en-US" dirty="0" smtClean="0"/>
              <a:t>hierarchy.</a:t>
            </a:r>
            <a:endParaRPr lang="en-US" dirty="0"/>
          </a:p>
          <a:p>
            <a:pPr marL="0" indent="0">
              <a:buNone/>
            </a:pPr>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8330CF0F-2992-4812-A2BD-C038BC9AA5D1}" type="slidenum">
              <a:rPr lang="en-US" smtClean="0"/>
              <a:pPr/>
              <a:t>46</a:t>
            </a:fld>
            <a:endParaRPr lang="en-US" dirty="0"/>
          </a:p>
        </p:txBody>
      </p:sp>
      <p:sp>
        <p:nvSpPr>
          <p:cNvPr id="5" name="Date Placeholder 4"/>
          <p:cNvSpPr>
            <a:spLocks noGrp="1"/>
          </p:cNvSpPr>
          <p:nvPr>
            <p:ph type="dt" sz="half" idx="10"/>
          </p:nvPr>
        </p:nvSpPr>
        <p:spPr/>
        <p:txBody>
          <a:bodyPr/>
          <a:lstStyle/>
          <a:p>
            <a:fld id="{6526A4C5-F4C6-44F0-80FA-7D7F363485F3}" type="datetime4">
              <a:rPr lang="en-US" smtClean="0"/>
              <a:t>January 24, 2023</a:t>
            </a:fld>
            <a:endParaRPr lang="en-US" dirty="0"/>
          </a:p>
        </p:txBody>
      </p:sp>
    </p:spTree>
    <p:extLst>
      <p:ext uri="{BB962C8B-B14F-4D97-AF65-F5344CB8AC3E}">
        <p14:creationId xmlns:p14="http://schemas.microsoft.com/office/powerpoint/2010/main" val="220869688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Inheritance</a:t>
            </a:r>
            <a:endParaRPr lang="en-US" dirty="0"/>
          </a:p>
        </p:txBody>
      </p:sp>
      <p:sp>
        <p:nvSpPr>
          <p:cNvPr id="3" name="Content Placeholder 2"/>
          <p:cNvSpPr>
            <a:spLocks noGrp="1"/>
          </p:cNvSpPr>
          <p:nvPr>
            <p:ph idx="1"/>
          </p:nvPr>
        </p:nvSpPr>
        <p:spPr/>
        <p:txBody>
          <a:bodyPr/>
          <a:lstStyle/>
          <a:p>
            <a:pPr marL="0" indent="0">
              <a:buNone/>
            </a:pPr>
            <a:r>
              <a:rPr lang="en-US" dirty="0" smtClean="0"/>
              <a:t>Example: </a:t>
            </a:r>
          </a:p>
          <a:p>
            <a:pPr marL="0" indent="0">
              <a:buNone/>
            </a:pPr>
            <a:endParaRPr lang="en-US" dirty="0"/>
          </a:p>
        </p:txBody>
      </p:sp>
      <p:sp>
        <p:nvSpPr>
          <p:cNvPr id="4" name="Slide Number Placeholder 3"/>
          <p:cNvSpPr>
            <a:spLocks noGrp="1"/>
          </p:cNvSpPr>
          <p:nvPr>
            <p:ph type="sldNum" sz="quarter" idx="12"/>
          </p:nvPr>
        </p:nvSpPr>
        <p:spPr/>
        <p:txBody>
          <a:bodyPr/>
          <a:lstStyle/>
          <a:p>
            <a:fld id="{8330CF0F-2992-4812-A2BD-C038BC9AA5D1}" type="slidenum">
              <a:rPr lang="en-US" smtClean="0"/>
              <a:pPr/>
              <a:t>47</a:t>
            </a:fld>
            <a:endParaRPr lang="en-US" dirty="0"/>
          </a:p>
        </p:txBody>
      </p:sp>
      <p:sp>
        <p:nvSpPr>
          <p:cNvPr id="5" name="Date Placeholder 4"/>
          <p:cNvSpPr>
            <a:spLocks noGrp="1"/>
          </p:cNvSpPr>
          <p:nvPr>
            <p:ph type="dt" sz="half" idx="10"/>
          </p:nvPr>
        </p:nvSpPr>
        <p:spPr/>
        <p:txBody>
          <a:bodyPr/>
          <a:lstStyle/>
          <a:p>
            <a:fld id="{6526A4C5-F4C6-44F0-80FA-7D7F363485F3}" type="datetime4">
              <a:rPr lang="en-US" smtClean="0"/>
              <a:t>January 24, 2023</a:t>
            </a:fld>
            <a:endParaRPr lang="en-US" dirty="0"/>
          </a:p>
        </p:txBody>
      </p:sp>
      <p:pic>
        <p:nvPicPr>
          <p:cNvPr id="4098" name="Picture 2" descr="ZIm7lFjlrKeMWxcH8fqBapNkuSJIxW9-t9y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7304" y="1115947"/>
            <a:ext cx="8493966" cy="53299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456933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Polymorphism</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a:t>Polymorphism means “many shapes” in Greek</a:t>
            </a:r>
            <a:r>
              <a:rPr lang="en-US" dirty="0" smtClean="0"/>
              <a:t>.</a:t>
            </a:r>
          </a:p>
          <a:p>
            <a:pPr fontAlgn="base"/>
            <a:r>
              <a:rPr lang="en-US" dirty="0"/>
              <a:t>So we already know the power of inheritance and happily use it. But there comes this problem.</a:t>
            </a:r>
          </a:p>
          <a:p>
            <a:pPr fontAlgn="base"/>
            <a:r>
              <a:rPr lang="en-US" dirty="0"/>
              <a:t>Say we have a parent class and a few child classes which inherit from it. Sometimes we want to use a collection — for example a list — which contains a mix of all these classes. Or we have a method implemented for the parent class — but we’d like to use it for the children, too.</a:t>
            </a:r>
          </a:p>
          <a:p>
            <a:pPr fontAlgn="base"/>
            <a:r>
              <a:rPr lang="en-US" dirty="0"/>
              <a:t>This can be solved by using polymorphism.</a:t>
            </a:r>
          </a:p>
          <a:p>
            <a:pPr marL="0" indent="0">
              <a:buNone/>
            </a:pPr>
            <a:endParaRPr lang="en-US" dirty="0" smtClean="0"/>
          </a:p>
          <a:p>
            <a:pPr marL="0" indent="0">
              <a:buNone/>
            </a:pPr>
            <a:r>
              <a:rPr lang="en-US" dirty="0" smtClean="0"/>
              <a:t>This </a:t>
            </a:r>
            <a:r>
              <a:rPr lang="en-US" dirty="0"/>
              <a:t>is the power of two different objects to reply to one form. The program will determine which usage is critical for every execution of the thing from the parent class which reduces code duplication. It also allows different kinds of objects to interact with the same interface.</a:t>
            </a:r>
            <a:endParaRPr lang="en-US" dirty="0"/>
          </a:p>
        </p:txBody>
      </p:sp>
      <p:sp>
        <p:nvSpPr>
          <p:cNvPr id="4" name="Slide Number Placeholder 3"/>
          <p:cNvSpPr>
            <a:spLocks noGrp="1"/>
          </p:cNvSpPr>
          <p:nvPr>
            <p:ph type="sldNum" sz="quarter" idx="12"/>
          </p:nvPr>
        </p:nvSpPr>
        <p:spPr/>
        <p:txBody>
          <a:bodyPr/>
          <a:lstStyle/>
          <a:p>
            <a:fld id="{8330CF0F-2992-4812-A2BD-C038BC9AA5D1}" type="slidenum">
              <a:rPr lang="en-US" smtClean="0"/>
              <a:pPr/>
              <a:t>48</a:t>
            </a:fld>
            <a:endParaRPr lang="en-US" dirty="0"/>
          </a:p>
        </p:txBody>
      </p:sp>
      <p:sp>
        <p:nvSpPr>
          <p:cNvPr id="5" name="Date Placeholder 4"/>
          <p:cNvSpPr>
            <a:spLocks noGrp="1"/>
          </p:cNvSpPr>
          <p:nvPr>
            <p:ph type="dt" sz="half" idx="10"/>
          </p:nvPr>
        </p:nvSpPr>
        <p:spPr/>
        <p:txBody>
          <a:bodyPr/>
          <a:lstStyle/>
          <a:p>
            <a:fld id="{6526A4C5-F4C6-44F0-80FA-7D7F363485F3}" type="datetime4">
              <a:rPr lang="en-US" smtClean="0"/>
              <a:t>January 24, 2023</a:t>
            </a:fld>
            <a:endParaRPr lang="en-US" dirty="0"/>
          </a:p>
        </p:txBody>
      </p:sp>
    </p:spTree>
    <p:extLst>
      <p:ext uri="{BB962C8B-B14F-4D97-AF65-F5344CB8AC3E}">
        <p14:creationId xmlns:p14="http://schemas.microsoft.com/office/powerpoint/2010/main" val="161060313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Polymorphism</a:t>
            </a:r>
            <a:endParaRPr lang="en-US" dirty="0"/>
          </a:p>
        </p:txBody>
      </p:sp>
      <p:sp>
        <p:nvSpPr>
          <p:cNvPr id="3" name="Content Placeholder 2"/>
          <p:cNvSpPr>
            <a:spLocks noGrp="1"/>
          </p:cNvSpPr>
          <p:nvPr>
            <p:ph idx="1"/>
          </p:nvPr>
        </p:nvSpPr>
        <p:spPr/>
        <p:txBody>
          <a:bodyPr/>
          <a:lstStyle/>
          <a:p>
            <a:pPr fontAlgn="base"/>
            <a:r>
              <a:rPr lang="en-US" dirty="0"/>
              <a:t>polymorphism gives a way to use a class exactly like its parent so there’s no confusion with mixing types.</a:t>
            </a:r>
            <a:r>
              <a:rPr lang="en-US" b="1" dirty="0"/>
              <a:t> </a:t>
            </a:r>
            <a:r>
              <a:rPr lang="en-US" dirty="0"/>
              <a:t>But each child class keeps its own methods as they are.</a:t>
            </a:r>
          </a:p>
          <a:p>
            <a:pPr fontAlgn="base"/>
            <a:r>
              <a:rPr lang="en-US" dirty="0"/>
              <a:t>This typically happens by defining a (parent) interface to be reused. It outlines a bunch of common methods. Then, each child class implements its own version of these methods.</a:t>
            </a:r>
          </a:p>
          <a:p>
            <a:pPr fontAlgn="base"/>
            <a:r>
              <a:rPr lang="en-US" dirty="0"/>
              <a:t>Any time a collection (such as a list) or a method expects an instance of the parent (where common methods are outlined), the language takes care of evaluating the right implementation of the common method — regardless of which child is passed.</a:t>
            </a:r>
          </a:p>
          <a:p>
            <a:pPr marL="0" indent="0">
              <a:buNone/>
            </a:pPr>
            <a:endParaRPr lang="en-US" dirty="0"/>
          </a:p>
        </p:txBody>
      </p:sp>
      <p:sp>
        <p:nvSpPr>
          <p:cNvPr id="4" name="Slide Number Placeholder 3"/>
          <p:cNvSpPr>
            <a:spLocks noGrp="1"/>
          </p:cNvSpPr>
          <p:nvPr>
            <p:ph type="sldNum" sz="quarter" idx="12"/>
          </p:nvPr>
        </p:nvSpPr>
        <p:spPr/>
        <p:txBody>
          <a:bodyPr/>
          <a:lstStyle/>
          <a:p>
            <a:fld id="{8330CF0F-2992-4812-A2BD-C038BC9AA5D1}" type="slidenum">
              <a:rPr lang="en-US" smtClean="0"/>
              <a:pPr/>
              <a:t>49</a:t>
            </a:fld>
            <a:endParaRPr lang="en-US" dirty="0"/>
          </a:p>
        </p:txBody>
      </p:sp>
      <p:sp>
        <p:nvSpPr>
          <p:cNvPr id="5" name="Date Placeholder 4"/>
          <p:cNvSpPr>
            <a:spLocks noGrp="1"/>
          </p:cNvSpPr>
          <p:nvPr>
            <p:ph type="dt" sz="half" idx="10"/>
          </p:nvPr>
        </p:nvSpPr>
        <p:spPr/>
        <p:txBody>
          <a:bodyPr/>
          <a:lstStyle/>
          <a:p>
            <a:fld id="{6526A4C5-F4C6-44F0-80FA-7D7F363485F3}" type="datetime4">
              <a:rPr lang="en-US" smtClean="0"/>
              <a:t>January 24, 2023</a:t>
            </a:fld>
            <a:endParaRPr lang="en-US" dirty="0"/>
          </a:p>
        </p:txBody>
      </p:sp>
    </p:spTree>
    <p:extLst>
      <p:ext uri="{BB962C8B-B14F-4D97-AF65-F5344CB8AC3E}">
        <p14:creationId xmlns:p14="http://schemas.microsoft.com/office/powerpoint/2010/main" val="33901437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Programming paradigms</a:t>
            </a:r>
            <a:endParaRPr lang="en-US" dirty="0"/>
          </a:p>
        </p:txBody>
      </p:sp>
      <p:sp>
        <p:nvSpPr>
          <p:cNvPr id="3" name="Content Placeholder 2"/>
          <p:cNvSpPr>
            <a:spLocks noGrp="1"/>
          </p:cNvSpPr>
          <p:nvPr>
            <p:ph idx="1"/>
          </p:nvPr>
        </p:nvSpPr>
        <p:spPr>
          <a:xfrm>
            <a:off x="965199" y="1505596"/>
            <a:ext cx="10569304" cy="4940317"/>
          </a:xfrm>
        </p:spPr>
        <p:txBody>
          <a:bodyPr>
            <a:normAutofit fontScale="85000" lnSpcReduction="10000"/>
          </a:bodyPr>
          <a:lstStyle/>
          <a:p>
            <a:r>
              <a:rPr lang="en-US" b="1" dirty="0"/>
              <a:t>Paradigm</a:t>
            </a:r>
            <a:r>
              <a:rPr lang="en-US" dirty="0"/>
              <a:t> can also be termed as method to solve some problem or do some task.</a:t>
            </a:r>
          </a:p>
          <a:p>
            <a:r>
              <a:rPr lang="en-US" dirty="0" smtClean="0"/>
              <a:t>Paradigm </a:t>
            </a:r>
            <a:r>
              <a:rPr lang="en-US" dirty="0"/>
              <a:t>is a school of thought or model that has distinct features, frameworks, patterns, and style which help you solve a particular </a:t>
            </a:r>
            <a:r>
              <a:rPr lang="en-US" dirty="0" smtClean="0"/>
              <a:t>problem</a:t>
            </a:r>
            <a:r>
              <a:rPr lang="en-US" dirty="0" smtClean="0"/>
              <a:t>.</a:t>
            </a:r>
          </a:p>
          <a:p>
            <a:endParaRPr lang="en-US" dirty="0" smtClean="0"/>
          </a:p>
          <a:p>
            <a:r>
              <a:rPr lang="en-US" dirty="0" smtClean="0"/>
              <a:t>Paradigms </a:t>
            </a:r>
            <a:r>
              <a:rPr lang="en-US" dirty="0"/>
              <a:t>are used in all fields such as psychology, sociology</a:t>
            </a:r>
            <a:r>
              <a:rPr lang="en-US" dirty="0" smtClean="0"/>
              <a:t>, </a:t>
            </a:r>
            <a:r>
              <a:rPr lang="en-US" dirty="0"/>
              <a:t>computer science and so on</a:t>
            </a:r>
            <a:r>
              <a:rPr lang="en-US" dirty="0" smtClean="0"/>
              <a:t>.</a:t>
            </a:r>
          </a:p>
          <a:p>
            <a:endParaRPr lang="en-US" dirty="0" smtClean="0"/>
          </a:p>
          <a:p>
            <a:r>
              <a:rPr lang="en-US" b="1" dirty="0" smtClean="0"/>
              <a:t>Object-oriented </a:t>
            </a:r>
            <a:r>
              <a:rPr lang="en-US" b="1" dirty="0"/>
              <a:t>programming (OOP)</a:t>
            </a:r>
            <a:r>
              <a:rPr lang="en-US" dirty="0"/>
              <a:t> is a fundamental and most popular programming paradigm used by nearly every software developer at some point in their career and is taught as the standard way to code for most of a programmer’s educational career</a:t>
            </a:r>
            <a:r>
              <a:rPr lang="en-US" dirty="0" smtClean="0"/>
              <a:t>.</a:t>
            </a:r>
          </a:p>
          <a:p>
            <a:endParaRPr lang="en-US" dirty="0"/>
          </a:p>
          <a:p>
            <a:r>
              <a:rPr lang="en-US" dirty="0" smtClean="0"/>
              <a:t>4 </a:t>
            </a:r>
            <a:r>
              <a:rPr lang="en-US" dirty="0" smtClean="0"/>
              <a:t>different programming paradigms – </a:t>
            </a:r>
            <a:r>
              <a:rPr lang="en-US" b="1" dirty="0" smtClean="0"/>
              <a:t>Procedural, Object-Oriented, Functional and Logical</a:t>
            </a:r>
            <a:r>
              <a:rPr lang="en-US" dirty="0" smtClean="0"/>
              <a:t>.</a:t>
            </a:r>
            <a:endParaRPr lang="en-US" dirty="0"/>
          </a:p>
        </p:txBody>
      </p:sp>
      <p:sp>
        <p:nvSpPr>
          <p:cNvPr id="4" name="Slide Number Placeholder 3"/>
          <p:cNvSpPr>
            <a:spLocks noGrp="1"/>
          </p:cNvSpPr>
          <p:nvPr>
            <p:ph type="sldNum" sz="quarter" idx="12"/>
          </p:nvPr>
        </p:nvSpPr>
        <p:spPr/>
        <p:txBody>
          <a:bodyPr/>
          <a:lstStyle/>
          <a:p>
            <a:fld id="{8330CF0F-2992-4812-A2BD-C038BC9AA5D1}" type="slidenum">
              <a:rPr lang="en-US" smtClean="0"/>
              <a:pPr/>
              <a:t>5</a:t>
            </a:fld>
            <a:endParaRPr lang="en-US" dirty="0"/>
          </a:p>
        </p:txBody>
      </p:sp>
      <p:sp>
        <p:nvSpPr>
          <p:cNvPr id="5" name="Date Placeholder 4"/>
          <p:cNvSpPr>
            <a:spLocks noGrp="1"/>
          </p:cNvSpPr>
          <p:nvPr>
            <p:ph type="dt" sz="half" idx="10"/>
          </p:nvPr>
        </p:nvSpPr>
        <p:spPr/>
        <p:txBody>
          <a:bodyPr/>
          <a:lstStyle/>
          <a:p>
            <a:fld id="{6526A4C5-F4C6-44F0-80FA-7D7F363485F3}" type="datetime4">
              <a:rPr lang="en-US" smtClean="0"/>
              <a:t>January 24, 2023</a:t>
            </a:fld>
            <a:endParaRPr lang="en-US" dirty="0"/>
          </a:p>
        </p:txBody>
      </p:sp>
    </p:spTree>
    <p:extLst>
      <p:ext uri="{BB962C8B-B14F-4D97-AF65-F5344CB8AC3E}">
        <p14:creationId xmlns:p14="http://schemas.microsoft.com/office/powerpoint/2010/main" val="329615074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Polymorphism</a:t>
            </a:r>
            <a:endParaRPr lang="en-US" dirty="0"/>
          </a:p>
        </p:txBody>
      </p:sp>
      <p:sp>
        <p:nvSpPr>
          <p:cNvPr id="3" name="Content Placeholder 2"/>
          <p:cNvSpPr>
            <a:spLocks noGrp="1"/>
          </p:cNvSpPr>
          <p:nvPr>
            <p:ph idx="1"/>
          </p:nvPr>
        </p:nvSpPr>
        <p:spPr/>
        <p:txBody>
          <a:bodyPr/>
          <a:lstStyle/>
          <a:p>
            <a:pPr marL="0" indent="0">
              <a:buNone/>
            </a:pPr>
            <a:r>
              <a:rPr lang="en-US" dirty="0"/>
              <a:t>Take a look at a sketch of geometric figures implementation. They reuse a common interface for calculating surface area and perimeter</a:t>
            </a:r>
            <a:r>
              <a:rPr lang="en-US" dirty="0" smtClean="0"/>
              <a:t>:</a:t>
            </a:r>
          </a:p>
          <a:p>
            <a:pPr marL="0" indent="0">
              <a:buNone/>
            </a:pPr>
            <a:endParaRPr lang="en-US" dirty="0"/>
          </a:p>
        </p:txBody>
      </p:sp>
      <p:sp>
        <p:nvSpPr>
          <p:cNvPr id="4" name="Slide Number Placeholder 3"/>
          <p:cNvSpPr>
            <a:spLocks noGrp="1"/>
          </p:cNvSpPr>
          <p:nvPr>
            <p:ph type="sldNum" sz="quarter" idx="12"/>
          </p:nvPr>
        </p:nvSpPr>
        <p:spPr/>
        <p:txBody>
          <a:bodyPr/>
          <a:lstStyle/>
          <a:p>
            <a:fld id="{8330CF0F-2992-4812-A2BD-C038BC9AA5D1}" type="slidenum">
              <a:rPr lang="en-US" smtClean="0"/>
              <a:pPr/>
              <a:t>50</a:t>
            </a:fld>
            <a:endParaRPr lang="en-US" dirty="0"/>
          </a:p>
        </p:txBody>
      </p:sp>
      <p:sp>
        <p:nvSpPr>
          <p:cNvPr id="5" name="Date Placeholder 4"/>
          <p:cNvSpPr>
            <a:spLocks noGrp="1"/>
          </p:cNvSpPr>
          <p:nvPr>
            <p:ph type="dt" sz="half" idx="10"/>
          </p:nvPr>
        </p:nvSpPr>
        <p:spPr/>
        <p:txBody>
          <a:bodyPr/>
          <a:lstStyle/>
          <a:p>
            <a:fld id="{6526A4C5-F4C6-44F0-80FA-7D7F363485F3}" type="datetime4">
              <a:rPr lang="en-US" smtClean="0"/>
              <a:t>January 24, 2023</a:t>
            </a:fld>
            <a:endParaRPr lang="en-US" dirty="0"/>
          </a:p>
        </p:txBody>
      </p:sp>
      <p:pic>
        <p:nvPicPr>
          <p:cNvPr id="5122" name="Picture 2" descr="8GySv1U8Kh9nVVyiTqv5cDuWZC7p0uARVeF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8433" y="2012080"/>
            <a:ext cx="6633304" cy="49666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483333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Polymorphism</a:t>
            </a:r>
            <a:endParaRPr lang="en-US" dirty="0"/>
          </a:p>
        </p:txBody>
      </p:sp>
      <p:sp>
        <p:nvSpPr>
          <p:cNvPr id="3" name="Content Placeholder 2"/>
          <p:cNvSpPr>
            <a:spLocks noGrp="1"/>
          </p:cNvSpPr>
          <p:nvPr>
            <p:ph idx="1"/>
          </p:nvPr>
        </p:nvSpPr>
        <p:spPr/>
        <p:txBody>
          <a:bodyPr/>
          <a:lstStyle/>
          <a:p>
            <a:r>
              <a:rPr lang="en-US" dirty="0"/>
              <a:t>Having these three figures inheriting </a:t>
            </a:r>
            <a:r>
              <a:rPr lang="en-US" dirty="0" smtClean="0"/>
              <a:t>the  parent </a:t>
            </a:r>
            <a:r>
              <a:rPr lang="en-US" b="1" dirty="0" smtClean="0">
                <a:solidFill>
                  <a:schemeClr val="bg2">
                    <a:lumMod val="75000"/>
                    <a:lumOff val="25000"/>
                  </a:schemeClr>
                </a:solidFill>
                <a:latin typeface="Courier New" panose="02070309020205020404" pitchFamily="49" charset="0"/>
                <a:cs typeface="Courier New" panose="02070309020205020404" pitchFamily="49" charset="0"/>
              </a:rPr>
              <a:t>figure interface </a:t>
            </a:r>
            <a:r>
              <a:rPr lang="en-US" dirty="0"/>
              <a:t>lets you create a list of </a:t>
            </a:r>
            <a:r>
              <a:rPr lang="en-US" dirty="0" smtClean="0"/>
              <a:t>mixed </a:t>
            </a:r>
            <a:r>
              <a:rPr lang="en-US" b="1" dirty="0" smtClean="0">
                <a:solidFill>
                  <a:schemeClr val="bg2">
                    <a:lumMod val="75000"/>
                    <a:lumOff val="25000"/>
                  </a:schemeClr>
                </a:solidFill>
                <a:latin typeface="Courier New" panose="02070309020205020404" pitchFamily="49" charset="0"/>
                <a:cs typeface="Courier New" panose="02070309020205020404" pitchFamily="49" charset="0"/>
              </a:rPr>
              <a:t>triangles</a:t>
            </a:r>
            <a:r>
              <a:rPr lang="en-US" b="1" dirty="0" smtClean="0">
                <a:latin typeface="+mj-lt"/>
                <a:cs typeface="Courier New" panose="02070309020205020404" pitchFamily="49" charset="0"/>
              </a:rPr>
              <a:t>,</a:t>
            </a:r>
            <a:r>
              <a:rPr lang="en-US" b="1" dirty="0" smtClean="0">
                <a:solidFill>
                  <a:schemeClr val="bg2">
                    <a:lumMod val="75000"/>
                    <a:lumOff val="25000"/>
                  </a:schemeClr>
                </a:solidFill>
                <a:latin typeface="Courier New" panose="02070309020205020404" pitchFamily="49" charset="0"/>
                <a:cs typeface="Courier New" panose="02070309020205020404" pitchFamily="49" charset="0"/>
              </a:rPr>
              <a:t> </a:t>
            </a:r>
            <a:r>
              <a:rPr lang="en-US" b="1" dirty="0">
                <a:solidFill>
                  <a:schemeClr val="bg2">
                    <a:lumMod val="75000"/>
                    <a:lumOff val="25000"/>
                  </a:schemeClr>
                </a:solidFill>
                <a:latin typeface="Courier New" panose="02070309020205020404" pitchFamily="49" charset="0"/>
                <a:cs typeface="Courier New" panose="02070309020205020404" pitchFamily="49" charset="0"/>
              </a:rPr>
              <a:t>circles </a:t>
            </a:r>
            <a:r>
              <a:rPr lang="en-US" dirty="0" smtClean="0"/>
              <a:t>and </a:t>
            </a:r>
            <a:r>
              <a:rPr lang="en-US" b="1" dirty="0">
                <a:solidFill>
                  <a:schemeClr val="bg2">
                    <a:lumMod val="75000"/>
                    <a:lumOff val="25000"/>
                  </a:schemeClr>
                </a:solidFill>
                <a:latin typeface="Courier New" panose="02070309020205020404" pitchFamily="49" charset="0"/>
                <a:cs typeface="Courier New" panose="02070309020205020404" pitchFamily="49" charset="0"/>
              </a:rPr>
              <a:t>rectangles</a:t>
            </a:r>
            <a:r>
              <a:rPr lang="en-US" dirty="0" smtClean="0"/>
              <a:t>. </a:t>
            </a:r>
            <a:r>
              <a:rPr lang="en-US" dirty="0"/>
              <a:t>And treat them like the same type of object</a:t>
            </a:r>
            <a:r>
              <a:rPr lang="en-US" dirty="0" smtClean="0"/>
              <a:t>.</a:t>
            </a:r>
          </a:p>
          <a:p>
            <a:r>
              <a:rPr lang="en-US" dirty="0"/>
              <a:t>Then, if this list attempts to calculate the surface for an element, the correct method is found and executed. If the element is a triangle, </a:t>
            </a:r>
            <a:r>
              <a:rPr lang="en-US" dirty="0" smtClean="0"/>
              <a:t>triangle’s </a:t>
            </a:r>
            <a:r>
              <a:rPr lang="en-US" b="1" dirty="0" err="1" smtClean="0">
                <a:solidFill>
                  <a:schemeClr val="bg2">
                    <a:lumMod val="75000"/>
                    <a:lumOff val="25000"/>
                  </a:schemeClr>
                </a:solidFill>
                <a:latin typeface="Courier New" panose="02070309020205020404" pitchFamily="49" charset="0"/>
                <a:cs typeface="Courier New" panose="02070309020205020404" pitchFamily="49" charset="0"/>
              </a:rPr>
              <a:t>CalculateSurface</a:t>
            </a:r>
            <a:r>
              <a:rPr lang="en-US" b="1" dirty="0" smtClean="0">
                <a:solidFill>
                  <a:schemeClr val="bg2">
                    <a:lumMod val="75000"/>
                    <a:lumOff val="25000"/>
                  </a:schemeClr>
                </a:solidFill>
                <a:latin typeface="Courier New" panose="02070309020205020404" pitchFamily="49" charset="0"/>
                <a:cs typeface="Courier New" panose="02070309020205020404" pitchFamily="49" charset="0"/>
              </a:rPr>
              <a:t>()</a:t>
            </a:r>
            <a:r>
              <a:rPr lang="en-US" dirty="0" smtClean="0"/>
              <a:t> is called. </a:t>
            </a:r>
            <a:r>
              <a:rPr lang="en-US" dirty="0"/>
              <a:t>If it’s a circle — then </a:t>
            </a:r>
            <a:r>
              <a:rPr lang="en-US" dirty="0" smtClean="0"/>
              <a:t>circle’s </a:t>
            </a:r>
            <a:r>
              <a:rPr lang="en-US" b="1" dirty="0" err="1">
                <a:solidFill>
                  <a:schemeClr val="bg2">
                    <a:lumMod val="75000"/>
                    <a:lumOff val="25000"/>
                  </a:schemeClr>
                </a:solidFill>
                <a:latin typeface="Courier New" panose="02070309020205020404" pitchFamily="49" charset="0"/>
                <a:cs typeface="Courier New" panose="02070309020205020404" pitchFamily="49" charset="0"/>
              </a:rPr>
              <a:t>CalculateSurface</a:t>
            </a:r>
            <a:r>
              <a:rPr lang="en-US" b="1" dirty="0">
                <a:solidFill>
                  <a:schemeClr val="bg2">
                    <a:lumMod val="75000"/>
                    <a:lumOff val="25000"/>
                  </a:schemeClr>
                </a:solidFill>
                <a:latin typeface="Courier New" panose="02070309020205020404" pitchFamily="49" charset="0"/>
                <a:cs typeface="Courier New" panose="02070309020205020404" pitchFamily="49" charset="0"/>
              </a:rPr>
              <a:t>()</a:t>
            </a:r>
            <a:r>
              <a:rPr lang="en-US" dirty="0"/>
              <a:t> </a:t>
            </a:r>
            <a:r>
              <a:rPr lang="en-US" dirty="0"/>
              <a:t>is called. And so on.</a:t>
            </a:r>
            <a:endParaRPr lang="en-US" b="1" dirty="0">
              <a:solidFill>
                <a:schemeClr val="bg2">
                  <a:lumMod val="75000"/>
                  <a:lumOff val="25000"/>
                </a:schemeClr>
              </a:solidFill>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fld id="{8330CF0F-2992-4812-A2BD-C038BC9AA5D1}" type="slidenum">
              <a:rPr lang="en-US" smtClean="0"/>
              <a:pPr/>
              <a:t>51</a:t>
            </a:fld>
            <a:endParaRPr lang="en-US" dirty="0"/>
          </a:p>
        </p:txBody>
      </p:sp>
      <p:sp>
        <p:nvSpPr>
          <p:cNvPr id="5" name="Date Placeholder 4"/>
          <p:cNvSpPr>
            <a:spLocks noGrp="1"/>
          </p:cNvSpPr>
          <p:nvPr>
            <p:ph type="dt" sz="half" idx="10"/>
          </p:nvPr>
        </p:nvSpPr>
        <p:spPr/>
        <p:txBody>
          <a:bodyPr/>
          <a:lstStyle/>
          <a:p>
            <a:fld id="{6526A4C5-F4C6-44F0-80FA-7D7F363485F3}" type="datetime4">
              <a:rPr lang="en-US" smtClean="0"/>
              <a:t>January 24, 2023</a:t>
            </a:fld>
            <a:endParaRPr lang="en-US" dirty="0"/>
          </a:p>
        </p:txBody>
      </p:sp>
    </p:spTree>
    <p:extLst>
      <p:ext uri="{BB962C8B-B14F-4D97-AF65-F5344CB8AC3E}">
        <p14:creationId xmlns:p14="http://schemas.microsoft.com/office/powerpoint/2010/main" val="104285911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Examples of OOP Languages</a:t>
            </a:r>
            <a:br>
              <a:rPr lang="en-US" b="1" dirty="0"/>
            </a:br>
            <a:endParaRPr lang="en-US" dirty="0"/>
          </a:p>
        </p:txBody>
      </p:sp>
      <p:sp>
        <p:nvSpPr>
          <p:cNvPr id="3" name="Content Placeholder 2"/>
          <p:cNvSpPr>
            <a:spLocks noGrp="1"/>
          </p:cNvSpPr>
          <p:nvPr>
            <p:ph idx="1"/>
          </p:nvPr>
        </p:nvSpPr>
        <p:spPr/>
        <p:txBody>
          <a:bodyPr>
            <a:normAutofit lnSpcReduction="10000"/>
          </a:bodyPr>
          <a:lstStyle/>
          <a:p>
            <a:pPr fontAlgn="base"/>
            <a:r>
              <a:rPr lang="en-US" dirty="0"/>
              <a:t>Technology and programming languages are evolving all the time. We have seen the rise of may </a:t>
            </a:r>
            <a:r>
              <a:rPr lang="en-US" dirty="0" err="1"/>
              <a:t>langs</a:t>
            </a:r>
            <a:r>
              <a:rPr lang="en-US" dirty="0"/>
              <a:t> under the OOP category, but </a:t>
            </a:r>
            <a:r>
              <a:rPr lang="en-US" b="1" dirty="0" err="1"/>
              <a:t>Simula</a:t>
            </a:r>
            <a:r>
              <a:rPr lang="en-US" dirty="0"/>
              <a:t> is credited as the first OOP language.</a:t>
            </a:r>
          </a:p>
          <a:p>
            <a:pPr fontAlgn="base"/>
            <a:r>
              <a:rPr lang="en-US" b="1" dirty="0"/>
              <a:t>Programming languages that are considered pure OOP </a:t>
            </a:r>
            <a:r>
              <a:rPr lang="en-US" dirty="0"/>
              <a:t>treat everything like objects, while the others are designed primarily with some procedural process.</a:t>
            </a:r>
          </a:p>
          <a:p>
            <a:pPr fontAlgn="base"/>
            <a:r>
              <a:rPr lang="en-US" i="1" dirty="0"/>
              <a:t>Examples of OOP </a:t>
            </a:r>
            <a:r>
              <a:rPr lang="en-US" i="1" dirty="0" err="1"/>
              <a:t>langs</a:t>
            </a:r>
            <a:r>
              <a:rPr lang="en-US" i="1" dirty="0" smtClean="0"/>
              <a:t>:</a:t>
            </a:r>
          </a:p>
          <a:p>
            <a:pPr fontAlgn="base"/>
            <a:r>
              <a:rPr lang="en-US" dirty="0" smtClean="0"/>
              <a:t>Scala			Emerald		Ruby</a:t>
            </a:r>
            <a:endParaRPr lang="en-US" dirty="0"/>
          </a:p>
          <a:p>
            <a:pPr fontAlgn="base"/>
            <a:r>
              <a:rPr lang="en-US" dirty="0" smtClean="0"/>
              <a:t>JADE			Java			Python</a:t>
            </a:r>
            <a:endParaRPr lang="en-US" dirty="0"/>
          </a:p>
          <a:p>
            <a:pPr fontAlgn="base"/>
            <a:r>
              <a:rPr lang="en-US" dirty="0"/>
              <a:t>C</a:t>
            </a:r>
            <a:r>
              <a:rPr lang="en-US" dirty="0" smtClean="0"/>
              <a:t>++			JavaScript		C#</a:t>
            </a:r>
          </a:p>
          <a:p>
            <a:pPr fontAlgn="base"/>
            <a:r>
              <a:rPr lang="en-US" dirty="0" smtClean="0"/>
              <a:t>PHP			</a:t>
            </a:r>
            <a:r>
              <a:rPr lang="en-US" dirty="0" err="1" smtClean="0"/>
              <a:t>Kotlin</a:t>
            </a:r>
            <a:r>
              <a:rPr lang="en-US" dirty="0" smtClean="0"/>
              <a:t>			</a:t>
            </a:r>
            <a:r>
              <a:rPr lang="en-US" dirty="0"/>
              <a:t>R</a:t>
            </a:r>
          </a:p>
          <a:p>
            <a:pPr fontAlgn="base"/>
            <a:endParaRPr lang="en-US" b="1" dirty="0"/>
          </a:p>
          <a:p>
            <a:pPr fontAlgn="base"/>
            <a:endParaRPr lang="en-US" dirty="0" smtClean="0"/>
          </a:p>
          <a:p>
            <a:endParaRPr lang="en-US" dirty="0"/>
          </a:p>
        </p:txBody>
      </p:sp>
      <p:sp>
        <p:nvSpPr>
          <p:cNvPr id="4" name="Slide Number Placeholder 3"/>
          <p:cNvSpPr>
            <a:spLocks noGrp="1"/>
          </p:cNvSpPr>
          <p:nvPr>
            <p:ph type="sldNum" sz="quarter" idx="12"/>
          </p:nvPr>
        </p:nvSpPr>
        <p:spPr/>
        <p:txBody>
          <a:bodyPr/>
          <a:lstStyle/>
          <a:p>
            <a:fld id="{8330CF0F-2992-4812-A2BD-C038BC9AA5D1}" type="slidenum">
              <a:rPr lang="en-US" smtClean="0"/>
              <a:pPr/>
              <a:t>52</a:t>
            </a:fld>
            <a:endParaRPr lang="en-US" dirty="0"/>
          </a:p>
        </p:txBody>
      </p:sp>
      <p:sp>
        <p:nvSpPr>
          <p:cNvPr id="5" name="Date Placeholder 4"/>
          <p:cNvSpPr>
            <a:spLocks noGrp="1"/>
          </p:cNvSpPr>
          <p:nvPr>
            <p:ph type="dt" sz="half" idx="10"/>
          </p:nvPr>
        </p:nvSpPr>
        <p:spPr/>
        <p:txBody>
          <a:bodyPr/>
          <a:lstStyle/>
          <a:p>
            <a:fld id="{6526A4C5-F4C6-44F0-80FA-7D7F363485F3}" type="datetime4">
              <a:rPr lang="en-US" smtClean="0"/>
              <a:t>January 24, 2023</a:t>
            </a:fld>
            <a:endParaRPr lang="en-US" dirty="0"/>
          </a:p>
        </p:txBody>
      </p:sp>
    </p:spTree>
    <p:extLst>
      <p:ext uri="{BB962C8B-B14F-4D97-AF65-F5344CB8AC3E}">
        <p14:creationId xmlns:p14="http://schemas.microsoft.com/office/powerpoint/2010/main" val="273242490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Benefits of OOP</a:t>
            </a:r>
            <a:br>
              <a:rPr lang="en-US" b="1" dirty="0"/>
            </a:br>
            <a:endParaRPr lang="en-US" dirty="0"/>
          </a:p>
        </p:txBody>
      </p:sp>
      <p:sp>
        <p:nvSpPr>
          <p:cNvPr id="3" name="Content Placeholder 2"/>
          <p:cNvSpPr>
            <a:spLocks noGrp="1"/>
          </p:cNvSpPr>
          <p:nvPr>
            <p:ph idx="1"/>
          </p:nvPr>
        </p:nvSpPr>
        <p:spPr/>
        <p:txBody>
          <a:bodyPr/>
          <a:lstStyle/>
          <a:p>
            <a:pPr fontAlgn="base"/>
            <a:r>
              <a:rPr lang="en-US" dirty="0"/>
              <a:t>During the 70s and 80s, procedural-oriented programming languages such as C and Pascal were widely used to develop business-oriented software systems. But as the programs performed more complex business functionality and interacted with other systems, the shortcomings of structural programming methodology began to surface.</a:t>
            </a:r>
          </a:p>
          <a:p>
            <a:pPr fontAlgn="base"/>
            <a:r>
              <a:rPr lang="en-US" dirty="0"/>
              <a:t>Because of this, many software developers turned to object-oriented methodologies and programming languages to solve the encountered problems. </a:t>
            </a:r>
          </a:p>
          <a:p>
            <a:pPr marL="0" indent="0">
              <a:buNone/>
            </a:pPr>
            <a:endParaRPr lang="en-US" dirty="0"/>
          </a:p>
        </p:txBody>
      </p:sp>
      <p:sp>
        <p:nvSpPr>
          <p:cNvPr id="4" name="Slide Number Placeholder 3"/>
          <p:cNvSpPr>
            <a:spLocks noGrp="1"/>
          </p:cNvSpPr>
          <p:nvPr>
            <p:ph type="sldNum" sz="quarter" idx="12"/>
          </p:nvPr>
        </p:nvSpPr>
        <p:spPr/>
        <p:txBody>
          <a:bodyPr/>
          <a:lstStyle/>
          <a:p>
            <a:fld id="{8330CF0F-2992-4812-A2BD-C038BC9AA5D1}" type="slidenum">
              <a:rPr lang="en-US" smtClean="0"/>
              <a:pPr/>
              <a:t>53</a:t>
            </a:fld>
            <a:endParaRPr lang="en-US" dirty="0"/>
          </a:p>
        </p:txBody>
      </p:sp>
      <p:sp>
        <p:nvSpPr>
          <p:cNvPr id="5" name="Date Placeholder 4"/>
          <p:cNvSpPr>
            <a:spLocks noGrp="1"/>
          </p:cNvSpPr>
          <p:nvPr>
            <p:ph type="dt" sz="half" idx="10"/>
          </p:nvPr>
        </p:nvSpPr>
        <p:spPr/>
        <p:txBody>
          <a:bodyPr/>
          <a:lstStyle/>
          <a:p>
            <a:fld id="{6526A4C5-F4C6-44F0-80FA-7D7F363485F3}" type="datetime4">
              <a:rPr lang="en-US" smtClean="0"/>
              <a:t>January 24, 2023</a:t>
            </a:fld>
            <a:endParaRPr lang="en-US" dirty="0"/>
          </a:p>
        </p:txBody>
      </p:sp>
    </p:spTree>
    <p:extLst>
      <p:ext uri="{BB962C8B-B14F-4D97-AF65-F5344CB8AC3E}">
        <p14:creationId xmlns:p14="http://schemas.microsoft.com/office/powerpoint/2010/main" val="119972479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Benefits of OOP</a:t>
            </a:r>
            <a:br>
              <a:rPr lang="en-US" b="1" dirty="0"/>
            </a:br>
            <a:endParaRPr lang="en-US" dirty="0"/>
          </a:p>
        </p:txBody>
      </p:sp>
      <p:sp>
        <p:nvSpPr>
          <p:cNvPr id="3" name="Content Placeholder 2"/>
          <p:cNvSpPr>
            <a:spLocks noGrp="1"/>
          </p:cNvSpPr>
          <p:nvPr>
            <p:ph idx="1"/>
          </p:nvPr>
        </p:nvSpPr>
        <p:spPr/>
        <p:txBody>
          <a:bodyPr>
            <a:normAutofit fontScale="85000" lnSpcReduction="20000"/>
          </a:bodyPr>
          <a:lstStyle/>
          <a:p>
            <a:pPr fontAlgn="base"/>
            <a:r>
              <a:rPr lang="en-US" dirty="0"/>
              <a:t>The benefits of using this languages included the following:</a:t>
            </a:r>
          </a:p>
          <a:p>
            <a:pPr fontAlgn="base"/>
            <a:r>
              <a:rPr lang="en-US" b="1" dirty="0"/>
              <a:t>Code Re-usability</a:t>
            </a:r>
            <a:r>
              <a:rPr lang="en-US" dirty="0"/>
              <a:t> - through inheritance, you can reuse code. This means a team does not have to write the same code multiple times.</a:t>
            </a:r>
          </a:p>
          <a:p>
            <a:pPr fontAlgn="base"/>
            <a:r>
              <a:rPr lang="en-US" dirty="0"/>
              <a:t>Improved integration with modern operating systems.</a:t>
            </a:r>
          </a:p>
          <a:p>
            <a:pPr fontAlgn="base"/>
            <a:r>
              <a:rPr lang="en-US" b="1" dirty="0"/>
              <a:t>Improved Productivity</a:t>
            </a:r>
            <a:r>
              <a:rPr lang="en-US" dirty="0"/>
              <a:t> - developers can construct new programs easily and quickly through the use of multiple libraries.</a:t>
            </a:r>
          </a:p>
          <a:p>
            <a:pPr fontAlgn="base"/>
            <a:r>
              <a:rPr lang="en-US" dirty="0"/>
              <a:t>Polymorphism enables a single function to adapt to the class it is placed in.</a:t>
            </a:r>
          </a:p>
          <a:p>
            <a:pPr fontAlgn="base"/>
            <a:r>
              <a:rPr lang="en-US" dirty="0"/>
              <a:t>Easy to upgrade, and programmers can also implement system functionalities independently.</a:t>
            </a:r>
          </a:p>
          <a:p>
            <a:pPr fontAlgn="base"/>
            <a:r>
              <a:rPr lang="en-US" dirty="0"/>
              <a:t>Through </a:t>
            </a:r>
            <a:r>
              <a:rPr lang="en-US" b="1" dirty="0"/>
              <a:t>Encapsulation</a:t>
            </a:r>
            <a:r>
              <a:rPr lang="en-US" dirty="0"/>
              <a:t> objects can be self-contained. It also makes troubleshooting and collaboration on development easier.</a:t>
            </a:r>
          </a:p>
          <a:p>
            <a:pPr fontAlgn="base"/>
            <a:r>
              <a:rPr lang="en-US" dirty="0"/>
              <a:t>By the use of encapsulation and abstraction, complex code is hidden, software maintenance is easier, and internet protocols are protected.</a:t>
            </a:r>
          </a:p>
          <a:p>
            <a:pPr marL="0" indent="0">
              <a:buNone/>
            </a:pPr>
            <a:endParaRPr lang="en-US" dirty="0"/>
          </a:p>
        </p:txBody>
      </p:sp>
      <p:sp>
        <p:nvSpPr>
          <p:cNvPr id="4" name="Slide Number Placeholder 3"/>
          <p:cNvSpPr>
            <a:spLocks noGrp="1"/>
          </p:cNvSpPr>
          <p:nvPr>
            <p:ph type="sldNum" sz="quarter" idx="12"/>
          </p:nvPr>
        </p:nvSpPr>
        <p:spPr/>
        <p:txBody>
          <a:bodyPr/>
          <a:lstStyle/>
          <a:p>
            <a:fld id="{8330CF0F-2992-4812-A2BD-C038BC9AA5D1}" type="slidenum">
              <a:rPr lang="en-US" smtClean="0"/>
              <a:pPr/>
              <a:t>54</a:t>
            </a:fld>
            <a:endParaRPr lang="en-US" dirty="0"/>
          </a:p>
        </p:txBody>
      </p:sp>
      <p:sp>
        <p:nvSpPr>
          <p:cNvPr id="5" name="Date Placeholder 4"/>
          <p:cNvSpPr>
            <a:spLocks noGrp="1"/>
          </p:cNvSpPr>
          <p:nvPr>
            <p:ph type="dt" sz="half" idx="10"/>
          </p:nvPr>
        </p:nvSpPr>
        <p:spPr/>
        <p:txBody>
          <a:bodyPr/>
          <a:lstStyle/>
          <a:p>
            <a:fld id="{6526A4C5-F4C6-44F0-80FA-7D7F363485F3}" type="datetime4">
              <a:rPr lang="en-US" smtClean="0"/>
              <a:t>January 24, 2023</a:t>
            </a:fld>
            <a:endParaRPr lang="en-US" dirty="0"/>
          </a:p>
        </p:txBody>
      </p:sp>
    </p:spTree>
    <p:extLst>
      <p:ext uri="{BB962C8B-B14F-4D97-AF65-F5344CB8AC3E}">
        <p14:creationId xmlns:p14="http://schemas.microsoft.com/office/powerpoint/2010/main" val="95124792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Apart from these concepts, there are some other terms which are used in Object-Oriented design:</a:t>
            </a:r>
          </a:p>
          <a:p>
            <a:r>
              <a:rPr lang="en-US" dirty="0"/>
              <a:t>Coupling</a:t>
            </a:r>
          </a:p>
          <a:p>
            <a:r>
              <a:rPr lang="en-US" dirty="0"/>
              <a:t>Cohesion</a:t>
            </a:r>
          </a:p>
          <a:p>
            <a:r>
              <a:rPr lang="en-US" dirty="0"/>
              <a:t>Association</a:t>
            </a:r>
          </a:p>
          <a:p>
            <a:r>
              <a:rPr lang="en-US" dirty="0"/>
              <a:t>Aggregation</a:t>
            </a:r>
          </a:p>
          <a:p>
            <a:r>
              <a:rPr lang="en-US" dirty="0"/>
              <a:t>Composition</a:t>
            </a:r>
          </a:p>
          <a:p>
            <a:pPr marL="0" indent="0">
              <a:buNone/>
            </a:pPr>
            <a:endParaRPr lang="en-US" dirty="0"/>
          </a:p>
        </p:txBody>
      </p:sp>
      <p:sp>
        <p:nvSpPr>
          <p:cNvPr id="4" name="Slide Number Placeholder 3"/>
          <p:cNvSpPr>
            <a:spLocks noGrp="1"/>
          </p:cNvSpPr>
          <p:nvPr>
            <p:ph type="sldNum" sz="quarter" idx="12"/>
          </p:nvPr>
        </p:nvSpPr>
        <p:spPr/>
        <p:txBody>
          <a:bodyPr/>
          <a:lstStyle/>
          <a:p>
            <a:fld id="{8330CF0F-2992-4812-A2BD-C038BC9AA5D1}" type="slidenum">
              <a:rPr lang="en-US" smtClean="0"/>
              <a:pPr/>
              <a:t>55</a:t>
            </a:fld>
            <a:endParaRPr lang="en-US" dirty="0"/>
          </a:p>
        </p:txBody>
      </p:sp>
      <p:sp>
        <p:nvSpPr>
          <p:cNvPr id="5" name="Date Placeholder 4"/>
          <p:cNvSpPr>
            <a:spLocks noGrp="1"/>
          </p:cNvSpPr>
          <p:nvPr>
            <p:ph type="dt" sz="half" idx="10"/>
          </p:nvPr>
        </p:nvSpPr>
        <p:spPr/>
        <p:txBody>
          <a:bodyPr/>
          <a:lstStyle/>
          <a:p>
            <a:fld id="{6526A4C5-F4C6-44F0-80FA-7D7F363485F3}" type="datetime4">
              <a:rPr lang="en-US" smtClean="0"/>
              <a:t>January 24, 2023</a:t>
            </a:fld>
            <a:endParaRPr lang="en-US" dirty="0"/>
          </a:p>
        </p:txBody>
      </p:sp>
    </p:spTree>
    <p:extLst>
      <p:ext uri="{BB962C8B-B14F-4D97-AF65-F5344CB8AC3E}">
        <p14:creationId xmlns:p14="http://schemas.microsoft.com/office/powerpoint/2010/main" val="16695802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Procedural programming</a:t>
            </a:r>
            <a:endParaRPr lang="en-US" dirty="0"/>
          </a:p>
        </p:txBody>
      </p:sp>
      <p:sp>
        <p:nvSpPr>
          <p:cNvPr id="3" name="Content Placeholder 2"/>
          <p:cNvSpPr>
            <a:spLocks noGrp="1"/>
          </p:cNvSpPr>
          <p:nvPr>
            <p:ph idx="1"/>
          </p:nvPr>
        </p:nvSpPr>
        <p:spPr>
          <a:xfrm>
            <a:off x="1121953" y="1249431"/>
            <a:ext cx="10388601" cy="5365180"/>
          </a:xfrm>
        </p:spPr>
        <p:txBody>
          <a:bodyPr>
            <a:normAutofit fontScale="77500" lnSpcReduction="20000"/>
          </a:bodyPr>
          <a:lstStyle/>
          <a:p>
            <a:r>
              <a:rPr lang="en-US" dirty="0">
                <a:solidFill>
                  <a:schemeClr val="bg2">
                    <a:lumMod val="75000"/>
                    <a:lumOff val="25000"/>
                  </a:schemeClr>
                </a:solidFill>
              </a:rPr>
              <a:t>Procedural Programming </a:t>
            </a:r>
            <a:r>
              <a:rPr lang="en-US" dirty="0"/>
              <a:t>can also be referred </a:t>
            </a:r>
            <a:r>
              <a:rPr lang="en-US" dirty="0" smtClean="0"/>
              <a:t>to as </a:t>
            </a:r>
            <a:r>
              <a:rPr lang="en-US" b="1" dirty="0" smtClean="0">
                <a:solidFill>
                  <a:schemeClr val="bg2">
                    <a:lumMod val="75000"/>
                    <a:lumOff val="25000"/>
                  </a:schemeClr>
                </a:solidFill>
              </a:rPr>
              <a:t>imperative programming </a:t>
            </a:r>
          </a:p>
          <a:p>
            <a:pPr algn="just"/>
            <a:r>
              <a:rPr lang="en-US" dirty="0" smtClean="0"/>
              <a:t>Simply </a:t>
            </a:r>
            <a:r>
              <a:rPr lang="en-US" dirty="0"/>
              <a:t>contains a series of computational steps, these steps instruct the computer on how to solve a task in logical steps. </a:t>
            </a:r>
            <a:r>
              <a:rPr lang="en-US" dirty="0" smtClean="0"/>
              <a:t>They </a:t>
            </a:r>
            <a:r>
              <a:rPr lang="en-US" dirty="0"/>
              <a:t>are a list of instructions to tell the computer what to do step by </a:t>
            </a:r>
            <a:r>
              <a:rPr lang="en-US" dirty="0" smtClean="0"/>
              <a:t>step. </a:t>
            </a:r>
            <a:r>
              <a:rPr lang="en-US" dirty="0"/>
              <a:t>Procedural programming is best for simple programs but is better is use other programming paradigms for solving complex </a:t>
            </a:r>
            <a:r>
              <a:rPr lang="en-US" dirty="0" smtClean="0"/>
              <a:t>programs.</a:t>
            </a:r>
          </a:p>
          <a:p>
            <a:pPr algn="just"/>
            <a:r>
              <a:rPr lang="en-US" dirty="0" smtClean="0"/>
              <a:t>Procedural </a:t>
            </a:r>
            <a:r>
              <a:rPr lang="en-US" dirty="0"/>
              <a:t>programming languages are known as top-down languages. Most of the early programming languages are all </a:t>
            </a:r>
            <a:r>
              <a:rPr lang="en-US" dirty="0" smtClean="0"/>
              <a:t>procedural; examples are </a:t>
            </a:r>
            <a:r>
              <a:rPr lang="en-US" dirty="0"/>
              <a:t>Fortran C and Cobol</a:t>
            </a:r>
          </a:p>
          <a:p>
            <a:r>
              <a:rPr lang="en-US" b="1" dirty="0" smtClean="0"/>
              <a:t>Advantages</a:t>
            </a:r>
            <a:r>
              <a:rPr lang="en-US" b="1" dirty="0"/>
              <a:t>:-</a:t>
            </a:r>
            <a:endParaRPr lang="en-US" dirty="0"/>
          </a:p>
          <a:p>
            <a:r>
              <a:rPr lang="en-US" dirty="0"/>
              <a:t>Best for general-purpose programming.</a:t>
            </a:r>
          </a:p>
          <a:p>
            <a:r>
              <a:rPr lang="en-US" dirty="0"/>
              <a:t>Reusability of the code.</a:t>
            </a:r>
          </a:p>
          <a:p>
            <a:r>
              <a:rPr lang="en-US" dirty="0"/>
              <a:t>It is easy to trace the flow of the program.</a:t>
            </a:r>
          </a:p>
          <a:p>
            <a:r>
              <a:rPr lang="en-US" b="1" dirty="0"/>
              <a:t>Disadvantages:-</a:t>
            </a:r>
            <a:endParaRPr lang="en-US" dirty="0"/>
          </a:p>
          <a:p>
            <a:r>
              <a:rPr lang="en-US" dirty="0"/>
              <a:t>The data is exposed (security issues).</a:t>
            </a:r>
          </a:p>
          <a:p>
            <a:r>
              <a:rPr lang="en-US" dirty="0"/>
              <a:t>Difficult to solve real-world problems.</a:t>
            </a:r>
          </a:p>
          <a:p>
            <a:pPr marL="0" indent="0">
              <a:buNone/>
            </a:pPr>
            <a:endParaRPr lang="en-US" dirty="0"/>
          </a:p>
        </p:txBody>
      </p:sp>
      <p:sp>
        <p:nvSpPr>
          <p:cNvPr id="4" name="Slide Number Placeholder 3"/>
          <p:cNvSpPr>
            <a:spLocks noGrp="1"/>
          </p:cNvSpPr>
          <p:nvPr>
            <p:ph type="sldNum" sz="quarter" idx="12"/>
          </p:nvPr>
        </p:nvSpPr>
        <p:spPr/>
        <p:txBody>
          <a:bodyPr/>
          <a:lstStyle/>
          <a:p>
            <a:fld id="{8330CF0F-2992-4812-A2BD-C038BC9AA5D1}" type="slidenum">
              <a:rPr lang="en-US" smtClean="0"/>
              <a:pPr/>
              <a:t>6</a:t>
            </a:fld>
            <a:endParaRPr lang="en-US" dirty="0"/>
          </a:p>
        </p:txBody>
      </p:sp>
      <p:sp>
        <p:nvSpPr>
          <p:cNvPr id="5" name="Date Placeholder 4"/>
          <p:cNvSpPr>
            <a:spLocks noGrp="1"/>
          </p:cNvSpPr>
          <p:nvPr>
            <p:ph type="dt" sz="half" idx="10"/>
          </p:nvPr>
        </p:nvSpPr>
        <p:spPr/>
        <p:txBody>
          <a:bodyPr/>
          <a:lstStyle/>
          <a:p>
            <a:fld id="{6526A4C5-F4C6-44F0-80FA-7D7F363485F3}" type="datetime4">
              <a:rPr lang="en-US" smtClean="0"/>
              <a:t>January 24, 2023</a:t>
            </a:fld>
            <a:endParaRPr lang="en-US" dirty="0"/>
          </a:p>
        </p:txBody>
      </p:sp>
    </p:spTree>
    <p:extLst>
      <p:ext uri="{BB962C8B-B14F-4D97-AF65-F5344CB8AC3E}">
        <p14:creationId xmlns:p14="http://schemas.microsoft.com/office/powerpoint/2010/main" val="40945949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Functional programming</a:t>
            </a:r>
            <a:endParaRPr lang="en-US" dirty="0"/>
          </a:p>
        </p:txBody>
      </p:sp>
      <p:sp>
        <p:nvSpPr>
          <p:cNvPr id="3" name="Content Placeholder 2"/>
          <p:cNvSpPr>
            <a:spLocks noGrp="1"/>
          </p:cNvSpPr>
          <p:nvPr>
            <p:ph idx="1"/>
          </p:nvPr>
        </p:nvSpPr>
        <p:spPr/>
        <p:txBody>
          <a:bodyPr/>
          <a:lstStyle/>
          <a:p>
            <a:pPr algn="just"/>
            <a:r>
              <a:rPr lang="en-US" b="1" dirty="0"/>
              <a:t>Functional programming</a:t>
            </a:r>
            <a:r>
              <a:rPr lang="en-US" dirty="0"/>
              <a:t> is a programming paradigm in which we use functions as the main building blocks of our program. This paradigm uses the approach of “what to solve” instead of  “how to solve”. </a:t>
            </a:r>
            <a:endParaRPr lang="en-US" dirty="0" smtClean="0"/>
          </a:p>
          <a:p>
            <a:pPr algn="just"/>
            <a:r>
              <a:rPr lang="en-US" dirty="0" smtClean="0"/>
              <a:t>Functional </a:t>
            </a:r>
            <a:r>
              <a:rPr lang="en-US" dirty="0"/>
              <a:t>programming has been there for around six decades, but it is quickly gaining </a:t>
            </a:r>
            <a:r>
              <a:rPr lang="en-US" dirty="0" err="1" smtClean="0"/>
              <a:t>atraction</a:t>
            </a:r>
            <a:r>
              <a:rPr lang="en-US" dirty="0" smtClean="0"/>
              <a:t> </a:t>
            </a:r>
            <a:r>
              <a:rPr lang="en-US" dirty="0"/>
              <a:t>now, due to current trends like parallel computing, data science, and machine learning applications</a:t>
            </a:r>
            <a:endParaRPr lang="en-US" b="1" dirty="0" smtClean="0"/>
          </a:p>
          <a:p>
            <a:pPr algn="just"/>
            <a:r>
              <a:rPr lang="en-US" b="1" dirty="0" smtClean="0"/>
              <a:t>C</a:t>
            </a:r>
            <a:r>
              <a:rPr lang="en-US" b="1" dirty="0"/>
              <a:t>, C++ and Python</a:t>
            </a:r>
            <a:r>
              <a:rPr lang="en-US" dirty="0"/>
              <a:t> are best for </a:t>
            </a:r>
            <a:r>
              <a:rPr lang="en-US" dirty="0" smtClean="0"/>
              <a:t>functional programming</a:t>
            </a:r>
            <a:endParaRPr lang="en-US" dirty="0"/>
          </a:p>
        </p:txBody>
      </p:sp>
      <p:sp>
        <p:nvSpPr>
          <p:cNvPr id="4" name="Slide Number Placeholder 3"/>
          <p:cNvSpPr>
            <a:spLocks noGrp="1"/>
          </p:cNvSpPr>
          <p:nvPr>
            <p:ph type="sldNum" sz="quarter" idx="12"/>
          </p:nvPr>
        </p:nvSpPr>
        <p:spPr/>
        <p:txBody>
          <a:bodyPr/>
          <a:lstStyle/>
          <a:p>
            <a:fld id="{8330CF0F-2992-4812-A2BD-C038BC9AA5D1}" type="slidenum">
              <a:rPr lang="en-US" smtClean="0"/>
              <a:pPr/>
              <a:t>7</a:t>
            </a:fld>
            <a:endParaRPr lang="en-US" dirty="0"/>
          </a:p>
        </p:txBody>
      </p:sp>
      <p:sp>
        <p:nvSpPr>
          <p:cNvPr id="5" name="Date Placeholder 4"/>
          <p:cNvSpPr>
            <a:spLocks noGrp="1"/>
          </p:cNvSpPr>
          <p:nvPr>
            <p:ph type="dt" sz="half" idx="10"/>
          </p:nvPr>
        </p:nvSpPr>
        <p:spPr/>
        <p:txBody>
          <a:bodyPr/>
          <a:lstStyle/>
          <a:p>
            <a:fld id="{6526A4C5-F4C6-44F0-80FA-7D7F363485F3}" type="datetime4">
              <a:rPr lang="en-US" smtClean="0"/>
              <a:t>January 24, 2023</a:t>
            </a:fld>
            <a:endParaRPr lang="en-US" dirty="0"/>
          </a:p>
        </p:txBody>
      </p:sp>
    </p:spTree>
    <p:extLst>
      <p:ext uri="{BB962C8B-B14F-4D97-AF65-F5344CB8AC3E}">
        <p14:creationId xmlns:p14="http://schemas.microsoft.com/office/powerpoint/2010/main" val="4226971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078D5-762C-41AF-82D9-2783C9693606}"/>
              </a:ext>
            </a:extLst>
          </p:cNvPr>
          <p:cNvSpPr>
            <a:spLocks noGrp="1"/>
          </p:cNvSpPr>
          <p:nvPr>
            <p:ph type="title"/>
          </p:nvPr>
        </p:nvSpPr>
        <p:spPr/>
        <p:txBody>
          <a:bodyPr>
            <a:normAutofit/>
          </a:bodyPr>
          <a:lstStyle/>
          <a:p>
            <a:r>
              <a:rPr lang="en-US" dirty="0" smtClean="0"/>
              <a:t>Object oriented programming paradigm</a:t>
            </a:r>
            <a:endParaRPr lang="en-US" dirty="0"/>
          </a:p>
        </p:txBody>
      </p:sp>
      <p:sp>
        <p:nvSpPr>
          <p:cNvPr id="3" name="Content Placeholder 2">
            <a:extLst>
              <a:ext uri="{FF2B5EF4-FFF2-40B4-BE49-F238E27FC236}">
                <a16:creationId xmlns:a16="http://schemas.microsoft.com/office/drawing/2014/main" id="{58A5868A-0562-4FAF-81E0-BBC6380BAF58}"/>
              </a:ext>
            </a:extLst>
          </p:cNvPr>
          <p:cNvSpPr>
            <a:spLocks noGrp="1"/>
          </p:cNvSpPr>
          <p:nvPr>
            <p:ph idx="1"/>
          </p:nvPr>
        </p:nvSpPr>
        <p:spPr/>
        <p:txBody>
          <a:bodyPr>
            <a:normAutofit fontScale="92500"/>
          </a:bodyPr>
          <a:lstStyle/>
          <a:p>
            <a:pPr algn="just"/>
            <a:r>
              <a:rPr lang="en-US" dirty="0"/>
              <a:t>Object Oriented Programming (OOP) as a whole, without relying on a particular </a:t>
            </a:r>
            <a:r>
              <a:rPr lang="en-US" dirty="0" smtClean="0"/>
              <a:t>programming language</a:t>
            </a:r>
            <a:r>
              <a:rPr lang="en-US" dirty="0"/>
              <a:t>. You'll learn what it is, why it's so popular as a programming paradigm, its structure, how it works, its principles, and more</a:t>
            </a:r>
            <a:r>
              <a:rPr lang="en-US" dirty="0" smtClean="0"/>
              <a:t>.</a:t>
            </a:r>
          </a:p>
          <a:p>
            <a:pPr algn="just"/>
            <a:r>
              <a:rPr lang="en-US" dirty="0" smtClean="0"/>
              <a:t>OOP </a:t>
            </a:r>
            <a:r>
              <a:rPr lang="en-US" dirty="0"/>
              <a:t>is defined as a programming paradigm that relies on the concept of classes and </a:t>
            </a:r>
            <a:r>
              <a:rPr lang="en-US" dirty="0" smtClean="0"/>
              <a:t>objects</a:t>
            </a:r>
          </a:p>
          <a:p>
            <a:pPr algn="just"/>
            <a:r>
              <a:rPr lang="en-US" dirty="0"/>
              <a:t>you can use it to structure a software program into simple, reusable code blocks (in this case usually called classes), which you then use to create individual instances of the </a:t>
            </a:r>
            <a:r>
              <a:rPr lang="en-US" dirty="0" smtClean="0"/>
              <a:t>objects.</a:t>
            </a:r>
          </a:p>
          <a:p>
            <a:pPr algn="just"/>
            <a:r>
              <a:rPr lang="en-US" dirty="0" smtClean="0"/>
              <a:t>Object-oriented </a:t>
            </a:r>
            <a:r>
              <a:rPr lang="en-US" dirty="0"/>
              <a:t>programming (OOP) is a computer programming model that organizes software design around data, or objects, rather than functions and logic. An object can be defined as a data field that has unique attributes and behavior.</a:t>
            </a:r>
            <a:endParaRPr lang="en-US" sz="3600" dirty="0"/>
          </a:p>
        </p:txBody>
      </p:sp>
      <p:sp>
        <p:nvSpPr>
          <p:cNvPr id="4" name="Slide Number Placeholder 3">
            <a:extLst>
              <a:ext uri="{FF2B5EF4-FFF2-40B4-BE49-F238E27FC236}">
                <a16:creationId xmlns:a16="http://schemas.microsoft.com/office/drawing/2014/main" id="{AB1A8560-A03E-4A62-AC5B-E41D026435DA}"/>
              </a:ext>
            </a:extLst>
          </p:cNvPr>
          <p:cNvSpPr>
            <a:spLocks noGrp="1"/>
          </p:cNvSpPr>
          <p:nvPr>
            <p:ph type="sldNum" sz="quarter" idx="12"/>
          </p:nvPr>
        </p:nvSpPr>
        <p:spPr/>
        <p:txBody>
          <a:bodyPr/>
          <a:lstStyle/>
          <a:p>
            <a:fld id="{8330CF0F-2992-4812-A2BD-C038BC9AA5D1}" type="slidenum">
              <a:rPr lang="en-US" smtClean="0"/>
              <a:pPr/>
              <a:t>8</a:t>
            </a:fld>
            <a:endParaRPr lang="en-US" dirty="0"/>
          </a:p>
        </p:txBody>
      </p:sp>
      <p:sp>
        <p:nvSpPr>
          <p:cNvPr id="5" name="Date Placeholder 4">
            <a:extLst>
              <a:ext uri="{FF2B5EF4-FFF2-40B4-BE49-F238E27FC236}">
                <a16:creationId xmlns:a16="http://schemas.microsoft.com/office/drawing/2014/main" id="{DF41A7F5-A21A-43D8-89FC-2E8CDE46ABAF}"/>
              </a:ext>
            </a:extLst>
          </p:cNvPr>
          <p:cNvSpPr>
            <a:spLocks noGrp="1"/>
          </p:cNvSpPr>
          <p:nvPr>
            <p:ph type="dt" sz="half" idx="10"/>
          </p:nvPr>
        </p:nvSpPr>
        <p:spPr/>
        <p:txBody>
          <a:bodyPr/>
          <a:lstStyle/>
          <a:p>
            <a:pPr algn="ctr"/>
            <a:fld id="{6526A4C5-F4C6-44F0-80FA-7D7F363485F3}" type="datetime4">
              <a:rPr lang="en-US" smtClean="0"/>
              <a:pPr algn="ctr"/>
              <a:t>January 24, 2023</a:t>
            </a:fld>
            <a:endParaRPr lang="en-US" dirty="0"/>
          </a:p>
        </p:txBody>
      </p:sp>
    </p:spTree>
    <p:extLst>
      <p:ext uri="{BB962C8B-B14F-4D97-AF65-F5344CB8AC3E}">
        <p14:creationId xmlns:p14="http://schemas.microsoft.com/office/powerpoint/2010/main" val="14652911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Object-oriented programming (OOP) is a computer programming model that organizes software design around data, or objects, rather than functions and logic. An object can be defined as a data field that has unique attributes and behavior.</a:t>
            </a:r>
            <a:endParaRPr lang="en-US" dirty="0" smtClean="0"/>
          </a:p>
          <a:p>
            <a:r>
              <a:rPr lang="en-US" dirty="0" smtClean="0"/>
              <a:t>This </a:t>
            </a:r>
            <a:r>
              <a:rPr lang="en-US" dirty="0"/>
              <a:t>approach to programming is well-suited for programs that are large, complex and actively updated or maintained. This includes programs for manufacturing and design, </a:t>
            </a:r>
            <a:r>
              <a:rPr lang="en-US" dirty="0" smtClean="0"/>
              <a:t>as </a:t>
            </a:r>
            <a:r>
              <a:rPr lang="en-US" dirty="0"/>
              <a:t>well as mobile </a:t>
            </a:r>
            <a:r>
              <a:rPr lang="en-US" dirty="0" smtClean="0"/>
              <a:t>applications.</a:t>
            </a:r>
          </a:p>
          <a:p>
            <a:r>
              <a:rPr lang="en-US" dirty="0"/>
              <a:t>The organization of an object-oriented program also makes the method beneficial to collaborative development, where projects are divided into groups. Additional benefits of OOP include code reusability, scalability and efficiency.</a:t>
            </a:r>
            <a:endParaRPr lang="en-US" dirty="0"/>
          </a:p>
        </p:txBody>
      </p:sp>
      <p:sp>
        <p:nvSpPr>
          <p:cNvPr id="4" name="Slide Number Placeholder 3"/>
          <p:cNvSpPr>
            <a:spLocks noGrp="1"/>
          </p:cNvSpPr>
          <p:nvPr>
            <p:ph type="sldNum" sz="quarter" idx="12"/>
          </p:nvPr>
        </p:nvSpPr>
        <p:spPr/>
        <p:txBody>
          <a:bodyPr/>
          <a:lstStyle/>
          <a:p>
            <a:fld id="{8330CF0F-2992-4812-A2BD-C038BC9AA5D1}" type="slidenum">
              <a:rPr lang="en-US" smtClean="0"/>
              <a:pPr/>
              <a:t>9</a:t>
            </a:fld>
            <a:endParaRPr lang="en-US" dirty="0"/>
          </a:p>
        </p:txBody>
      </p:sp>
      <p:sp>
        <p:nvSpPr>
          <p:cNvPr id="5" name="Date Placeholder 4"/>
          <p:cNvSpPr>
            <a:spLocks noGrp="1"/>
          </p:cNvSpPr>
          <p:nvPr>
            <p:ph type="dt" sz="half" idx="10"/>
          </p:nvPr>
        </p:nvSpPr>
        <p:spPr/>
        <p:txBody>
          <a:bodyPr/>
          <a:lstStyle/>
          <a:p>
            <a:fld id="{6526A4C5-F4C6-44F0-80FA-7D7F363485F3}" type="datetime4">
              <a:rPr lang="en-US" smtClean="0"/>
              <a:t>January 24, 2023</a:t>
            </a:fld>
            <a:endParaRPr lang="en-US" dirty="0"/>
          </a:p>
        </p:txBody>
      </p:sp>
    </p:spTree>
    <p:extLst>
      <p:ext uri="{BB962C8B-B14F-4D97-AF65-F5344CB8AC3E}">
        <p14:creationId xmlns:p14="http://schemas.microsoft.com/office/powerpoint/2010/main" val="16138134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ustom 27">
      <a:dk1>
        <a:sysClr val="windowText" lastClr="000000"/>
      </a:dk1>
      <a:lt1>
        <a:sysClr val="window" lastClr="FFFFFF"/>
      </a:lt1>
      <a:dk2>
        <a:srgbClr val="255172"/>
      </a:dk2>
      <a:lt2>
        <a:srgbClr val="003760"/>
      </a:lt2>
      <a:accent1>
        <a:srgbClr val="9ACD4C"/>
      </a:accent1>
      <a:accent2>
        <a:srgbClr val="FAA93A"/>
      </a:accent2>
      <a:accent3>
        <a:srgbClr val="D35940"/>
      </a:accent3>
      <a:accent4>
        <a:srgbClr val="B258D3"/>
      </a:accent4>
      <a:accent5>
        <a:srgbClr val="004E89"/>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spDef>
      <a:spPr>
        <a:solidFill>
          <a:schemeClr val="accent5">
            <a:lumMod val="50000"/>
          </a:schemeClr>
        </a:solidFill>
        <a:ln>
          <a:noFill/>
        </a:ln>
      </a:spPr>
      <a:bodyPr rtlCol="0" anchor="ctr"/>
      <a:lstStyle>
        <a:defPPr algn="ctr">
          <a:defRPr sz="1400" dirty="0" err="1" smtClean="0">
            <a:solidFill>
              <a:schemeClr val="bg1"/>
            </a:solidFill>
            <a:latin typeface="Consolas" panose="020B0609020204030204" pitchFamily="49"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50800">
          <a:solidFill>
            <a:srgbClr val="002060"/>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temp" id="{DA6D3CBB-E0E7-44F2-8E18-475A989E3F40}" vid="{9C698674-4DEE-4436-848B-E66D0CEAAA8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Template>
  <TotalTime>292</TotalTime>
  <Words>5188</Words>
  <Application>Microsoft Office PowerPoint</Application>
  <PresentationFormat>Widescreen</PresentationFormat>
  <Paragraphs>384</Paragraphs>
  <Slides>55</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55</vt:i4>
      </vt:variant>
    </vt:vector>
  </HeadingPairs>
  <TitlesOfParts>
    <vt:vector size="64" baseType="lpstr">
      <vt:lpstr>Arial</vt:lpstr>
      <vt:lpstr>Calibri</vt:lpstr>
      <vt:lpstr>Consolas</vt:lpstr>
      <vt:lpstr>Courier New</vt:lpstr>
      <vt:lpstr>Segoe Print</vt:lpstr>
      <vt:lpstr>Times New Roman</vt:lpstr>
      <vt:lpstr>Trebuchet MS</vt:lpstr>
      <vt:lpstr>Tw Cen MT</vt:lpstr>
      <vt:lpstr>Circuit</vt:lpstr>
      <vt:lpstr>Introduction to OBJECTED ORIENTED PROGRAMMING </vt:lpstr>
      <vt:lpstr>Lecture outline</vt:lpstr>
      <vt:lpstr>PowerPoint Presentation</vt:lpstr>
      <vt:lpstr>What is it?</vt:lpstr>
      <vt:lpstr>Programming paradigms</vt:lpstr>
      <vt:lpstr>Procedural programming</vt:lpstr>
      <vt:lpstr>Functional programming</vt:lpstr>
      <vt:lpstr>Object oriented programming paradigm</vt:lpstr>
      <vt:lpstr>PowerPoint Presentation</vt:lpstr>
      <vt:lpstr>PowerPoint Presentation</vt:lpstr>
      <vt:lpstr>Object oriented programming paradigm</vt:lpstr>
      <vt:lpstr>Oop paradigm advantages and disadvantages</vt:lpstr>
      <vt:lpstr>PowerPoint Presentation</vt:lpstr>
      <vt:lpstr>Building blocks of oop</vt:lpstr>
      <vt:lpstr>Building blocks</vt:lpstr>
      <vt:lpstr>Object oriented programming paradigm</vt:lpstr>
      <vt:lpstr>Object </vt:lpstr>
      <vt:lpstr>PowerPoint Presentation</vt:lpstr>
      <vt:lpstr>Object</vt:lpstr>
      <vt:lpstr>OBJECT</vt:lpstr>
      <vt:lpstr>Class</vt:lpstr>
      <vt:lpstr>PowerPoint Presentation</vt:lpstr>
      <vt:lpstr>Principles of oop</vt:lpstr>
      <vt:lpstr>Oop principles </vt:lpstr>
      <vt:lpstr>building blocks of object-oriented programming</vt:lpstr>
      <vt:lpstr>PowerPoint Presentation</vt:lpstr>
      <vt:lpstr>PowerPoint Presentation</vt:lpstr>
      <vt:lpstr>PowerPoint Presentation</vt:lpstr>
      <vt:lpstr>PowerPoint Presentation</vt:lpstr>
      <vt:lpstr>PowerPoint Presentation</vt:lpstr>
      <vt:lpstr>Explain OOP Like I'm 5</vt:lpstr>
      <vt:lpstr>How OOP Became Popular </vt:lpstr>
      <vt:lpstr>PowerPoint Presentation</vt:lpstr>
      <vt:lpstr>Building blocks</vt:lpstr>
      <vt:lpstr>PowerPoint Presentation</vt:lpstr>
      <vt:lpstr>Principles of OOP </vt:lpstr>
      <vt:lpstr>Encapsulation</vt:lpstr>
      <vt:lpstr>Encapsulation </vt:lpstr>
      <vt:lpstr>Encapsulation </vt:lpstr>
      <vt:lpstr>PowerPoint Presentation</vt:lpstr>
      <vt:lpstr>Abstraction </vt:lpstr>
      <vt:lpstr>Abstraction</vt:lpstr>
      <vt:lpstr>Abstraction</vt:lpstr>
      <vt:lpstr>Inheritance</vt:lpstr>
      <vt:lpstr>Inheritance </vt:lpstr>
      <vt:lpstr>Inheritance</vt:lpstr>
      <vt:lpstr>Inheritance</vt:lpstr>
      <vt:lpstr>Polymorphism</vt:lpstr>
      <vt:lpstr>Polymorphism</vt:lpstr>
      <vt:lpstr>Polymorphism</vt:lpstr>
      <vt:lpstr>Polymorphism</vt:lpstr>
      <vt:lpstr>Examples of OOP Languages </vt:lpstr>
      <vt:lpstr>Benefits of OOP </vt:lpstr>
      <vt:lpstr>Benefits of OOP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system overview</dc:title>
  <dc:creator>Mukesh Rathi</dc:creator>
  <cp:lastModifiedBy>Mukesh Rathi</cp:lastModifiedBy>
  <cp:revision>27</cp:revision>
  <dcterms:created xsi:type="dcterms:W3CDTF">2023-01-24T07:09:11Z</dcterms:created>
  <dcterms:modified xsi:type="dcterms:W3CDTF">2023-01-24T12:01:45Z</dcterms:modified>
</cp:coreProperties>
</file>