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57" r:id="rId4"/>
    <p:sldId id="262" r:id="rId5"/>
    <p:sldId id="261" r:id="rId6"/>
    <p:sldId id="269" r:id="rId7"/>
    <p:sldId id="268" r:id="rId8"/>
    <p:sldId id="266" r:id="rId9"/>
    <p:sldId id="267" r:id="rId10"/>
    <p:sldId id="265" r:id="rId11"/>
    <p:sldId id="264" r:id="rId12"/>
    <p:sldId id="263" r:id="rId13"/>
    <p:sldId id="260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1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4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1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6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04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6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18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8DDBD9-6501-5CC7-CE6D-82F50D2E29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2498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8E715-6E6D-FE6A-5CDC-BD48C2F5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2826327"/>
            <a:ext cx="6900839" cy="3541809"/>
          </a:xfrm>
        </p:spPr>
        <p:txBody>
          <a:bodyPr anchor="t"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Risk &amp; Vulnerability Report</a:t>
            </a:r>
            <a:endParaRPr lang="en-CA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50B9D-1DE4-9414-AE74-E0F58E352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456" y="1343771"/>
            <a:ext cx="6317558" cy="1482554"/>
          </a:xfrm>
        </p:spPr>
        <p:txBody>
          <a:bodyPr anchor="b">
            <a:normAutofit fontScale="92500" lnSpcReduction="1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Big Dog Organization</a:t>
            </a:r>
            <a:endParaRPr lang="en-CA" sz="5400" dirty="0">
              <a:solidFill>
                <a:srgbClr val="FFFFFF"/>
              </a:solidFill>
            </a:endParaRPr>
          </a:p>
        </p:txBody>
      </p:sp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D7CDFD18-7D9C-5907-84EA-17617523B5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2807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"/>
    </mc:Choice>
    <mc:Fallback>
      <p:transition spd="slow" advTm="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3564-026A-4729-CFEB-DB83FD0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Bandwidth Usage Sensor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798C-DECB-5EE7-7005-BCDD9EEE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Brief Description: Measures bandwidth consumption. Monitors inbound and outbound network traffic, identifying the volume of data transmitted and received by network devices. Provides insights into network usage patterns, detect anomalies.</a:t>
            </a:r>
          </a:p>
          <a:p>
            <a:r>
              <a:rPr lang="en-CA" dirty="0" err="1"/>
              <a:t>IoCs</a:t>
            </a:r>
            <a:r>
              <a:rPr lang="en-CA" dirty="0"/>
              <a:t>: Unusual spikes or fluctuations in network traffic volume, unexpected network connections to malicious IP addresses.</a:t>
            </a:r>
          </a:p>
          <a:p>
            <a:r>
              <a:rPr lang="en-CA" dirty="0"/>
              <a:t>Rationale: Essential for optimizing network performance. By monitoring network traffic it helps to identify the issues. </a:t>
            </a:r>
          </a:p>
          <a:p>
            <a:r>
              <a:rPr lang="en-CA" dirty="0"/>
              <a:t>Priority: Medium</a:t>
            </a:r>
          </a:p>
          <a:p>
            <a:r>
              <a:rPr lang="en-CA" dirty="0"/>
              <a:t>Thresholds: Unusual spikes or pattern may indicate malware infection.</a:t>
            </a:r>
          </a:p>
          <a:p>
            <a:r>
              <a:rPr lang="en-CA" dirty="0"/>
              <a:t>Assumptions: Anomalies might suggest violation usage on acceptable use policies.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47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17F1-DACE-969D-D08B-0DBD47F1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51654" cy="951876"/>
          </a:xfrm>
        </p:spPr>
        <p:txBody>
          <a:bodyPr/>
          <a:lstStyle/>
          <a:p>
            <a:r>
              <a:rPr lang="en-US" b="1" dirty="0"/>
              <a:t>Table of Sensors</a:t>
            </a:r>
            <a:endParaRPr lang="en-CA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43BBC-67D8-A6C7-C5DB-C145E695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91" y="1207856"/>
            <a:ext cx="5445947" cy="53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D1B9F-1329-63EB-DFCE-B6E2254A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92" y="718716"/>
            <a:ext cx="6219144" cy="56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6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2D87-E77D-435E-BF5E-38AECB8D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2432-C1F7-5E74-8151-E235E5A0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selected sensor plays a critical role in mitigating specific risks and detecting potential threats within the Big Dog organization’s environment. </a:t>
            </a:r>
          </a:p>
          <a:p>
            <a:r>
              <a:rPr lang="en-US" dirty="0"/>
              <a:t>File modifications, unauthorized access, malicious processes, malware signatures are big threat to the company. </a:t>
            </a:r>
          </a:p>
          <a:p>
            <a:r>
              <a:rPr lang="en-US" dirty="0"/>
              <a:t>Providing early detection may change everything.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21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2D87-E77D-435E-BF5E-38AECB8D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2432-C1F7-5E74-8151-E235E5A0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measures aligned with industry best practices.</a:t>
            </a:r>
          </a:p>
          <a:p>
            <a:r>
              <a:rPr lang="en-US" dirty="0"/>
              <a:t>Continues vulnerability scanning.</a:t>
            </a:r>
          </a:p>
          <a:p>
            <a:r>
              <a:rPr lang="en-US" dirty="0"/>
              <a:t>Education the users, creating awareness programs can help mitigating the risks.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298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17393D-4BFE-5C55-2FF0-20BB5AF9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6" y="1828801"/>
            <a:ext cx="10364489" cy="38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7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2510-252F-E002-2D10-E89700E8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78" y="1406875"/>
            <a:ext cx="9404723" cy="1153445"/>
          </a:xfrm>
        </p:spPr>
        <p:txBody>
          <a:bodyPr/>
          <a:lstStyle/>
          <a:p>
            <a:r>
              <a:rPr lang="en-US" b="1" dirty="0"/>
              <a:t>Table of Content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886B-1E84-2517-AAB4-DED41FF4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2" y="2560321"/>
            <a:ext cx="6704869" cy="2075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/>
              <a:t>Purpose of Finding Risk &amp;  Vulnerability</a:t>
            </a:r>
            <a:endParaRPr lang="en-US" dirty="0"/>
          </a:p>
          <a:p>
            <a:r>
              <a:rPr lang="en-US" dirty="0"/>
              <a:t>Table of Sensors</a:t>
            </a:r>
            <a:endParaRPr lang="en-CA" dirty="0"/>
          </a:p>
          <a:p>
            <a:r>
              <a:rPr lang="en-CA" dirty="0"/>
              <a:t>Discussion</a:t>
            </a:r>
          </a:p>
          <a:p>
            <a:r>
              <a:rPr lang="en-CA" dirty="0"/>
              <a:t>Recommendations</a:t>
            </a:r>
            <a:endParaRPr lang="en-US" dirty="0"/>
          </a:p>
        </p:txBody>
      </p:sp>
      <p:pic>
        <p:nvPicPr>
          <p:cNvPr id="5" name="Picture 4" descr="A close up of a globe&#10;&#10;Description automatically generated">
            <a:extLst>
              <a:ext uri="{FF2B5EF4-FFF2-40B4-BE49-F238E27FC236}">
                <a16:creationId xmlns:a16="http://schemas.microsoft.com/office/drawing/2014/main" id="{EC7339B3-102C-1F60-8A94-200FA6C4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20" y="2560320"/>
            <a:ext cx="4663677" cy="3659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3EAB4F4-9E50-991E-7654-91BF380BE08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5376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7F5-EC6E-48B0-581E-B6314927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85" y="1022461"/>
            <a:ext cx="9404723" cy="1483681"/>
          </a:xfrm>
        </p:spPr>
        <p:txBody>
          <a:bodyPr/>
          <a:lstStyle/>
          <a:p>
            <a:r>
              <a:rPr lang="en-US" b="1" dirty="0"/>
              <a:t>Purpose of Finding </a:t>
            </a:r>
            <a:br>
              <a:rPr lang="en-US" b="1" dirty="0"/>
            </a:br>
            <a:r>
              <a:rPr lang="en-US" b="1" dirty="0"/>
              <a:t>Risk &amp;  Vulnerability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EAEE-7B12-A972-B5E8-9FB36CEA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85" y="2688304"/>
            <a:ext cx="5090754" cy="3147235"/>
          </a:xfrm>
        </p:spPr>
        <p:txBody>
          <a:bodyPr/>
          <a:lstStyle/>
          <a:p>
            <a:r>
              <a:rPr lang="en-CA" dirty="0"/>
              <a:t>Threat Mitigation</a:t>
            </a:r>
          </a:p>
          <a:p>
            <a:r>
              <a:rPr lang="en-CA" dirty="0"/>
              <a:t>Incident Response Planning</a:t>
            </a:r>
          </a:p>
          <a:p>
            <a:r>
              <a:rPr lang="en-CA" dirty="0"/>
              <a:t>Asset Protection</a:t>
            </a:r>
          </a:p>
          <a:p>
            <a:r>
              <a:rPr lang="en-CA" dirty="0"/>
              <a:t>Regulatory Compliance</a:t>
            </a:r>
          </a:p>
          <a:p>
            <a:r>
              <a:rPr lang="en-CA" dirty="0"/>
              <a:t>Trust and Reputation</a:t>
            </a:r>
          </a:p>
          <a:p>
            <a:r>
              <a:rPr lang="en-CA" dirty="0"/>
              <a:t>Cost Reduction</a:t>
            </a:r>
          </a:p>
        </p:txBody>
      </p:sp>
      <p:pic>
        <p:nvPicPr>
          <p:cNvPr id="5" name="Picture 4" descr="A triangle with a exclamation mark&#10;&#10;Description automatically generated">
            <a:extLst>
              <a:ext uri="{FF2B5EF4-FFF2-40B4-BE49-F238E27FC236}">
                <a16:creationId xmlns:a16="http://schemas.microsoft.com/office/drawing/2014/main" id="{1EFFC483-6412-D9B4-06D9-56378C80A5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36" y="2777341"/>
            <a:ext cx="4090821" cy="2302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9937B9-5828-398D-6256-26897B142E2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790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C0AB-4289-C3DB-4F72-8ADC9543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136530"/>
            <a:ext cx="9404723" cy="795637"/>
          </a:xfrm>
        </p:spPr>
        <p:txBody>
          <a:bodyPr/>
          <a:lstStyle/>
          <a:p>
            <a:r>
              <a:rPr lang="en-US" b="1" dirty="0"/>
              <a:t>Sensors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891D-4932-0647-9071-A98233CD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Load Sensor</a:t>
            </a:r>
          </a:p>
          <a:p>
            <a:r>
              <a:rPr lang="en-US" dirty="0"/>
              <a:t>MySQL Database Query Sensor</a:t>
            </a:r>
          </a:p>
          <a:p>
            <a:r>
              <a:rPr lang="en-US" dirty="0"/>
              <a:t>MSSQL Database Query Sensor</a:t>
            </a:r>
          </a:p>
          <a:p>
            <a:r>
              <a:rPr lang="en-US" dirty="0"/>
              <a:t>SSH Sensor</a:t>
            </a:r>
          </a:p>
          <a:p>
            <a:r>
              <a:rPr lang="en-US" dirty="0"/>
              <a:t>File Sensor</a:t>
            </a:r>
          </a:p>
          <a:p>
            <a:r>
              <a:rPr lang="en-US" dirty="0"/>
              <a:t>Windows</a:t>
            </a:r>
            <a:r>
              <a:rPr lang="en-CA" dirty="0"/>
              <a:t> Event Log Sensor</a:t>
            </a:r>
          </a:p>
          <a:p>
            <a:r>
              <a:rPr lang="en-CA" dirty="0"/>
              <a:t>Bandwidth Usage Sensor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7F35DC-CF10-FEAB-FA10-E3607A73598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4284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3564-026A-4729-CFEB-DB83FD0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Load Sensor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798C-DECB-5EE7-7005-BCDD9EEE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Description: Monitors the time taken to load HTTP requests. It measures the latency or response time of web servers when handling. Helps to mitigate potential security threats. </a:t>
            </a:r>
          </a:p>
          <a:p>
            <a:r>
              <a:rPr lang="en-CA" dirty="0" err="1"/>
              <a:t>IoCs</a:t>
            </a:r>
            <a:r>
              <a:rPr lang="en-CA" dirty="0"/>
              <a:t>: </a:t>
            </a:r>
            <a:r>
              <a:rPr lang="en-US" dirty="0"/>
              <a:t>It could be increasing outgoing network traffic.</a:t>
            </a:r>
            <a:endParaRPr lang="en-CA" dirty="0"/>
          </a:p>
          <a:p>
            <a:r>
              <a:rPr lang="en-CA" dirty="0"/>
              <a:t>Rationale: Essential for optimizing website performance. Helps identify performance issues or malicious attacks such as </a:t>
            </a:r>
            <a:r>
              <a:rPr lang="en-CA" dirty="0" err="1"/>
              <a:t>DDos</a:t>
            </a:r>
            <a:r>
              <a:rPr lang="en-CA" dirty="0"/>
              <a:t> attacks.</a:t>
            </a:r>
          </a:p>
          <a:p>
            <a:r>
              <a:rPr lang="en-CA" dirty="0"/>
              <a:t>Priority: Medium</a:t>
            </a:r>
          </a:p>
          <a:p>
            <a:r>
              <a:rPr lang="en-CA" dirty="0"/>
              <a:t>Thresholds: Should be based on average load times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Assumptions: Anomalies in website performance metrics may suggest potential HTTP based attack, HTTP flooding.</a:t>
            </a:r>
          </a:p>
        </p:txBody>
      </p:sp>
    </p:spTree>
    <p:extLst>
      <p:ext uri="{BB962C8B-B14F-4D97-AF65-F5344CB8AC3E}">
        <p14:creationId xmlns:p14="http://schemas.microsoft.com/office/powerpoint/2010/main" val="69394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3564-026A-4729-CFEB-DB83FD0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MSSQL Database Query Sensor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798C-DECB-5EE7-7005-BCDD9EEE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Brief Description: Monitors execution time of MSSQL database queries. </a:t>
            </a:r>
          </a:p>
          <a:p>
            <a:r>
              <a:rPr lang="en-CA" dirty="0" err="1"/>
              <a:t>IoCs</a:t>
            </a:r>
            <a:r>
              <a:rPr lang="en-CA" dirty="0"/>
              <a:t>: Long query execution times or performance </a:t>
            </a:r>
            <a:r>
              <a:rPr lang="en-US" dirty="0"/>
              <a:t>degradation, abnormal spikes in database resource consumption such as memory usage, unusual query patterns, changes to permission or configurations without proper</a:t>
            </a:r>
            <a:r>
              <a:rPr lang="en-CA" dirty="0"/>
              <a:t> authorization. </a:t>
            </a:r>
          </a:p>
          <a:p>
            <a:r>
              <a:rPr lang="en-CA" dirty="0"/>
              <a:t>Rationale: Essential for optimizing database performance, detecting potential security threats, monitoring query execution times and database resource usage. </a:t>
            </a:r>
          </a:p>
          <a:p>
            <a:r>
              <a:rPr lang="en-CA" dirty="0"/>
              <a:t>Priority: High</a:t>
            </a:r>
          </a:p>
          <a:p>
            <a:r>
              <a:rPr lang="en-CA" dirty="0"/>
              <a:t>Thresholds: High </a:t>
            </a:r>
            <a:r>
              <a:rPr lang="en-US" dirty="0"/>
              <a:t>thresholds may detect deviations from normal query execution times, and </a:t>
            </a:r>
            <a:r>
              <a:rPr lang="en-CA" dirty="0"/>
              <a:t>database resource consumption.</a:t>
            </a:r>
          </a:p>
          <a:p>
            <a:r>
              <a:rPr lang="en-CA" dirty="0"/>
              <a:t>Assumptions: Long query execution times may indicate inefficient queries, poor database schemas or database manipulation by malicious actors.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11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3564-026A-4729-CFEB-DB83FD0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Sensor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798C-DECB-5EE7-7005-BCDD9EEE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Brief Description: Detect SSH (Secure Shell) access attempts and activity. Monitors the authentication events, command execution, </a:t>
            </a:r>
          </a:p>
          <a:p>
            <a:r>
              <a:rPr lang="en-CA" dirty="0" err="1"/>
              <a:t>IoCs</a:t>
            </a:r>
            <a:r>
              <a:rPr lang="en-CA" dirty="0"/>
              <a:t>: Anomalies on SSH patterns, such as multiple failed logins from the same IP address, unusual session durations or commands executed by remote users.</a:t>
            </a:r>
          </a:p>
          <a:p>
            <a:r>
              <a:rPr lang="en-CA" dirty="0"/>
              <a:t>Rationale: Essential for monitoring and securing remote access to systems, preventing unauthorized access and potential security breaches such as brute force attacks </a:t>
            </a:r>
          </a:p>
          <a:p>
            <a:r>
              <a:rPr lang="en-CA" dirty="0"/>
              <a:t>Priority: High</a:t>
            </a:r>
          </a:p>
          <a:p>
            <a:r>
              <a:rPr lang="en-CA" dirty="0"/>
              <a:t>Thresholds: Suspicious command executed during SSH sessions, indicating potential brute- force attacks or malicious activity. </a:t>
            </a:r>
          </a:p>
          <a:p>
            <a:r>
              <a:rPr lang="en-CA" dirty="0"/>
              <a:t>Assumptions: Increased login failures may indicate unauthorized access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393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3564-026A-4729-CFEB-DB83FD0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Sensor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798C-DECB-5EE7-7005-BCDD9EEE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Brief Description: Monitors changes and access to files within a system. Tracks file modifications, access events, and permission changes.</a:t>
            </a:r>
          </a:p>
          <a:p>
            <a:r>
              <a:rPr lang="en-CA" dirty="0" err="1"/>
              <a:t>IoCs</a:t>
            </a:r>
            <a:r>
              <a:rPr lang="en-CA" dirty="0"/>
              <a:t>: Unusual file access pattern from unfamiliar user account, suspicious file creation or deletions, sign of ransomware encryption activity.</a:t>
            </a:r>
          </a:p>
          <a:p>
            <a:r>
              <a:rPr lang="en-CA" dirty="0"/>
              <a:t>Rationale: Helps to identify unauthorized file modifications, data breaches, insider </a:t>
            </a:r>
            <a:r>
              <a:rPr lang="en-US" dirty="0"/>
              <a:t>threats or malware infections by detecting suspicious file access patterns</a:t>
            </a:r>
            <a:r>
              <a:rPr lang="en-CA" dirty="0"/>
              <a:t>.</a:t>
            </a:r>
          </a:p>
          <a:p>
            <a:r>
              <a:rPr lang="en-CA" dirty="0"/>
              <a:t>Priority: Medium		</a:t>
            </a:r>
          </a:p>
          <a:p>
            <a:r>
              <a:rPr lang="en-CA" dirty="0"/>
              <a:t>Thresholds: Alert should be set to detect suspicious file access pattern or changes to critical system files. </a:t>
            </a:r>
          </a:p>
          <a:p>
            <a:r>
              <a:rPr lang="en-CA" dirty="0"/>
              <a:t>Assumptions: Can effectively detect security threats on data integrity, confidentiality and availability.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9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3564-026A-4729-CFEB-DB83FD0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en-CA" dirty="0"/>
              <a:t> Event Log Sensor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798C-DECB-5EE7-7005-BCDD9EEE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Description: Captures Windows event log entries for analysis. Monitors various types of events by the operating system, applications and security subsystems. </a:t>
            </a:r>
          </a:p>
          <a:p>
            <a:r>
              <a:rPr lang="en-CA" dirty="0" err="1"/>
              <a:t>IoCs</a:t>
            </a:r>
            <a:r>
              <a:rPr lang="en-CA" dirty="0"/>
              <a:t>: </a:t>
            </a:r>
            <a:r>
              <a:rPr lang="en-US" dirty="0"/>
              <a:t>Access control changes, such as modifications to file permissions or registry settings</a:t>
            </a:r>
            <a:endParaRPr lang="en-CA" dirty="0"/>
          </a:p>
          <a:p>
            <a:r>
              <a:rPr lang="en-CA" dirty="0"/>
              <a:t>Rationale: Essential for troubleshooting system issues, monitoring user activities, and detecting security incidents. </a:t>
            </a:r>
          </a:p>
          <a:p>
            <a:r>
              <a:rPr lang="en-CA" dirty="0"/>
              <a:t>Priority: High</a:t>
            </a:r>
          </a:p>
          <a:p>
            <a:r>
              <a:rPr lang="en-CA" dirty="0"/>
              <a:t>Thresholds: Potential security breaches, such as failed authentication attempts, and suspicious process execution.</a:t>
            </a:r>
          </a:p>
          <a:p>
            <a:r>
              <a:rPr lang="en-CA" dirty="0"/>
              <a:t>Assumptions: Anomalies in access control events may suggest compromised credentials or threats.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535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1152</TotalTime>
  <Words>775</Words>
  <Application>Microsoft Office PowerPoint</Application>
  <PresentationFormat>Widescreen</PresentationFormat>
  <Paragraphs>74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Risk &amp; Vulnerability Report</vt:lpstr>
      <vt:lpstr>Table of Content</vt:lpstr>
      <vt:lpstr>Purpose of Finding  Risk &amp;  Vulnerability</vt:lpstr>
      <vt:lpstr>Sensors </vt:lpstr>
      <vt:lpstr>HTTP Load Sensor </vt:lpstr>
      <vt:lpstr>MSSQL Database Query Sensor </vt:lpstr>
      <vt:lpstr>SSH Sensor </vt:lpstr>
      <vt:lpstr>File Sensor </vt:lpstr>
      <vt:lpstr>Windows Event Log Sensor </vt:lpstr>
      <vt:lpstr>Bandwidth Usage Sensor </vt:lpstr>
      <vt:lpstr>Table of Sensors</vt:lpstr>
      <vt:lpstr>PowerPoint Presentation</vt:lpstr>
      <vt:lpstr>Discussion 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&amp; Vulnerability Report</dc:title>
  <dc:creator>Zehra Ozer</dc:creator>
  <cp:lastModifiedBy>Zehra Ozer</cp:lastModifiedBy>
  <cp:revision>5</cp:revision>
  <dcterms:created xsi:type="dcterms:W3CDTF">2024-05-14T21:40:07Z</dcterms:created>
  <dcterms:modified xsi:type="dcterms:W3CDTF">2024-05-20T20:33:08Z</dcterms:modified>
</cp:coreProperties>
</file>