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FE4DA-3E1C-398A-5942-78459825803F}" v="511" dt="2024-07-18T19:00:57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11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Başlık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kdörtgen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9" name="Tarih Yer Tutucusu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10" name="Alt Bilgi Yer Tutucusu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 err="1">
                <a:ea typeface="+mj-lt"/>
                <a:cs typeface="+mj-lt"/>
              </a:rPr>
              <a:t>Müşteri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Segmentasyonu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Satış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Tahmini</a:t>
            </a:r>
            <a:endParaRPr lang="tr-TR" dirty="0" err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Veri Seti: Online Retail II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C89FF5-B975-FD03-39C0-47822E18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  <a:ea typeface="+mj-lt"/>
                <a:cs typeface="+mj-lt"/>
              </a:rPr>
              <a:t>Veri kümesi hakkında: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EC2B19-3913-7C07-318C-D7962839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cap="all">
                <a:solidFill>
                  <a:schemeClr val="bg1"/>
                </a:solidFill>
              </a:rPr>
              <a:t>ONLİNE RETAıL II VERİ SETİ, İNGİLTERE MERKEZLİ BİR ONLİNE PERAKENDE MAĞAZASININ 2009-2011 YILLARI ARASINDAKİ SATIŞLARINI İÇERMEKTEDİR. BU FİRMANIN ÜRÜN KATALOĞUNDA HEDİYELİK EŞYALAR YER ALMAKTADIR. ŞİRKETİN MÜŞTERİLERİNİN BÜYÜK ÇOĞUNLUĞU KURUMSAL MÜŞTERİLERDİR</a:t>
            </a:r>
            <a:endParaRPr lang="tr-TR">
              <a:solidFill>
                <a:schemeClr val="bg1"/>
              </a:solidFill>
            </a:endParaRPr>
          </a:p>
        </p:txBody>
      </p:sp>
      <p:pic>
        <p:nvPicPr>
          <p:cNvPr id="4" name="Resim 3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59BF2112-F2C2-F39B-6E6D-EB246D91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20908"/>
            <a:ext cx="6604829" cy="38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FC00D9-F088-3E3B-8AD0-3911941C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22" y="370472"/>
            <a:ext cx="5894832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tr-TR" sz="1600" dirty="0">
                <a:latin typeface="Times New Roman"/>
                <a:cs typeface="Times New Roman"/>
              </a:rPr>
              <a:t>Veri Setinde </a:t>
            </a:r>
            <a:r>
              <a:rPr lang="tr-TR" sz="1600" err="1">
                <a:latin typeface="Times New Roman"/>
                <a:cs typeface="Times New Roman"/>
              </a:rPr>
              <a:t>HAngi</a:t>
            </a:r>
            <a:r>
              <a:rPr lang="tr-TR" sz="1600" dirty="0">
                <a:latin typeface="Times New Roman"/>
                <a:cs typeface="Times New Roman"/>
              </a:rPr>
              <a:t> bilgilere sahibiz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BB82E3-B83A-C14F-5392-E305A5D2B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29" y="1883036"/>
            <a:ext cx="6040216" cy="42978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tr-TR" sz="1300" dirty="0">
              <a:latin typeface="Courier New"/>
              <a:ea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tr-TR" sz="2000" err="1">
                <a:latin typeface="Times New Roman"/>
                <a:ea typeface="Courier New"/>
                <a:cs typeface="Courier New"/>
              </a:rPr>
              <a:t>CustomerID</a:t>
            </a:r>
            <a:r>
              <a:rPr lang="tr-TR" sz="2000" dirty="0">
                <a:latin typeface="Times New Roman"/>
                <a:ea typeface="Courier New"/>
                <a:cs typeface="Courier New"/>
              </a:rPr>
              <a:t>: Müşteri tanımlayıcısı, segmentasyon için kritik.</a:t>
            </a:r>
          </a:p>
          <a:p>
            <a:pPr>
              <a:lnSpc>
                <a:spcPct val="90000"/>
              </a:lnSpc>
            </a:pPr>
            <a:r>
              <a:rPr lang="tr-TR" sz="2000" err="1">
                <a:latin typeface="Times New Roman"/>
                <a:ea typeface="Courier New"/>
                <a:cs typeface="Courier New"/>
              </a:rPr>
              <a:t>InvoiceNo</a:t>
            </a:r>
            <a:r>
              <a:rPr lang="tr-TR" sz="2000" dirty="0">
                <a:latin typeface="Times New Roman"/>
                <a:ea typeface="Courier New"/>
                <a:cs typeface="Courier New"/>
              </a:rPr>
              <a:t>: Fatura numarası, alışveriş işlemlerini tanımlar.</a:t>
            </a:r>
          </a:p>
          <a:p>
            <a:pPr>
              <a:lnSpc>
                <a:spcPct val="90000"/>
              </a:lnSpc>
            </a:pPr>
            <a:r>
              <a:rPr lang="tr-TR" sz="2000" err="1">
                <a:latin typeface="Times New Roman"/>
                <a:ea typeface="Courier New"/>
                <a:cs typeface="Courier New"/>
              </a:rPr>
              <a:t>Quantity</a:t>
            </a:r>
            <a:r>
              <a:rPr lang="tr-TR" sz="2000" dirty="0">
                <a:latin typeface="Times New Roman"/>
                <a:ea typeface="Courier New"/>
                <a:cs typeface="Courier New"/>
              </a:rPr>
              <a:t>: Satın alınan ürün miktarı, satış analizlerinde kullanılır.</a:t>
            </a:r>
          </a:p>
          <a:p>
            <a:pPr>
              <a:lnSpc>
                <a:spcPct val="90000"/>
              </a:lnSpc>
            </a:pPr>
            <a:r>
              <a:rPr lang="tr-TR" sz="2000" err="1">
                <a:latin typeface="Times New Roman"/>
                <a:ea typeface="Courier New"/>
                <a:cs typeface="Courier New"/>
              </a:rPr>
              <a:t>invoiceDate</a:t>
            </a:r>
            <a:r>
              <a:rPr lang="tr-TR" sz="2000" dirty="0">
                <a:latin typeface="Times New Roman"/>
                <a:ea typeface="Courier New"/>
                <a:cs typeface="Courier New"/>
              </a:rPr>
              <a:t>: Fatura tarihi, zaman bazlı analizler için önemlidir.</a:t>
            </a:r>
          </a:p>
          <a:p>
            <a:pPr>
              <a:lnSpc>
                <a:spcPct val="90000"/>
              </a:lnSpc>
            </a:pPr>
            <a:r>
              <a:rPr lang="tr-TR" sz="2000" err="1">
                <a:latin typeface="Times New Roman"/>
                <a:ea typeface="Courier New"/>
                <a:cs typeface="Courier New"/>
              </a:rPr>
              <a:t>UnitPrice</a:t>
            </a:r>
            <a:r>
              <a:rPr lang="tr-TR" sz="2000">
                <a:latin typeface="Times New Roman"/>
                <a:ea typeface="Courier New"/>
                <a:cs typeface="Courier New"/>
              </a:rPr>
              <a:t>: Ürün birim fiyatı, satış tahminleri için kullanılır.</a:t>
            </a: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/>
                <a:ea typeface="Courier New"/>
                <a:cs typeface="Courier New"/>
              </a:rPr>
              <a:t>Country: Müşterinin ülkesi, segmentasyon için kullanılabilir.</a:t>
            </a:r>
            <a:br>
              <a:rPr lang="tr-TR" sz="2000" dirty="0">
                <a:latin typeface="Times New Roman"/>
                <a:ea typeface="Courier New"/>
                <a:cs typeface="Courier New"/>
              </a:rPr>
            </a:br>
            <a:endParaRPr lang="tr-TR" sz="13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Yazarkasa">
            <a:extLst>
              <a:ext uri="{FF2B5EF4-FFF2-40B4-BE49-F238E27FC236}">
                <a16:creationId xmlns:a16="http://schemas.microsoft.com/office/drawing/2014/main" id="{0E504867-875F-84F6-FAF6-31F03464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0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3510DB-906A-A13D-F690-6232BBE9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75" y="102631"/>
            <a:ext cx="12109301" cy="1204113"/>
          </a:xfrm>
        </p:spPr>
        <p:txBody>
          <a:bodyPr>
            <a:normAutofit fontScale="90000"/>
          </a:bodyPr>
          <a:lstStyle/>
          <a:p>
            <a:r>
              <a:rPr lang="tr-TR" dirty="0"/>
              <a:t>Hangi ülkelerin satış oranı daha fazla ise onlara uygun Kampanyalar ile satış eğilimlerini daha çok arttırabiliriz</a:t>
            </a:r>
          </a:p>
        </p:txBody>
      </p:sp>
      <p:pic>
        <p:nvPicPr>
          <p:cNvPr id="4" name="İçerik Yer Tutucusu 3" descr="metin, ekran görüntüsü, sayı, numara, çizgi içeren bir resim&#10;&#10;Açıklama otomatik olarak oluşturuldu">
            <a:extLst>
              <a:ext uri="{FF2B5EF4-FFF2-40B4-BE49-F238E27FC236}">
                <a16:creationId xmlns:a16="http://schemas.microsoft.com/office/drawing/2014/main" id="{F2F8EC07-9154-0C78-224E-975F39C2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" y="1424318"/>
            <a:ext cx="12078513" cy="5429372"/>
          </a:xfrm>
        </p:spPr>
      </p:pic>
    </p:spTree>
    <p:extLst>
      <p:ext uri="{BB962C8B-B14F-4D97-AF65-F5344CB8AC3E}">
        <p14:creationId xmlns:p14="http://schemas.microsoft.com/office/powerpoint/2010/main" val="226231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E5C64C-2178-AF0B-0B4A-C7108CD5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84" y="2571"/>
            <a:ext cx="12201669" cy="2150841"/>
          </a:xfrm>
        </p:spPr>
        <p:txBody>
          <a:bodyPr>
            <a:normAutofit/>
          </a:bodyPr>
          <a:lstStyle/>
          <a:p>
            <a:r>
              <a:rPr lang="tr-TR" dirty="0"/>
              <a:t>Müşterilere onlardan haberdar olduğumuzu , onlara daha ayrıcalıklı kampanyalar sunduğumuzu hissettirebilir böylelikle  ürün satışlarını ve müşteri memnuniyetini arttırabiliriz.</a:t>
            </a:r>
          </a:p>
        </p:txBody>
      </p:sp>
      <p:pic>
        <p:nvPicPr>
          <p:cNvPr id="4" name="İçerik Yer Tutucusu 3" descr="metin, ekran görüntüsü, diyagram, renklilik içeren bir resim&#10;&#10;Açıklama otomatik olarak oluşturuldu">
            <a:extLst>
              <a:ext uri="{FF2B5EF4-FFF2-40B4-BE49-F238E27FC236}">
                <a16:creationId xmlns:a16="http://schemas.microsoft.com/office/drawing/2014/main" id="{D5D419D4-1754-83A5-894A-082A1D8B6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323" y="2638044"/>
            <a:ext cx="11210870" cy="4348892"/>
          </a:xfrm>
        </p:spPr>
      </p:pic>
    </p:spTree>
    <p:extLst>
      <p:ext uri="{BB962C8B-B14F-4D97-AF65-F5344CB8AC3E}">
        <p14:creationId xmlns:p14="http://schemas.microsoft.com/office/powerpoint/2010/main" val="115571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80E44CBC-F008-C32A-AEF1-A59FAF78F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04" y="828307"/>
            <a:ext cx="11602071" cy="5655506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9E55B35C-8658-6835-E136-ABF769C99D39}"/>
              </a:ext>
            </a:extLst>
          </p:cNvPr>
          <p:cNvSpPr/>
          <p:nvPr/>
        </p:nvSpPr>
        <p:spPr>
          <a:xfrm>
            <a:off x="8789940" y="808181"/>
            <a:ext cx="3532907" cy="5503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A2303AE-A8E1-078E-7139-228EEE08889B}"/>
              </a:ext>
            </a:extLst>
          </p:cNvPr>
          <p:cNvSpPr txBox="1"/>
          <p:nvPr/>
        </p:nvSpPr>
        <p:spPr>
          <a:xfrm>
            <a:off x="8797637" y="1177636"/>
            <a:ext cx="33974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HANGİ AYDA EN ÇOK HANGİ ÜRÜN KULLANILIYORSA ,</a:t>
            </a:r>
          </a:p>
          <a:p>
            <a:r>
              <a:rPr lang="tr-TR" dirty="0"/>
              <a:t>O AY UYGUN İNDİRİMLER</a:t>
            </a:r>
          </a:p>
          <a:p>
            <a:r>
              <a:rPr lang="tr-TR" dirty="0"/>
              <a:t>VE REKLAMLAR YAPILABİLİR</a:t>
            </a:r>
          </a:p>
        </p:txBody>
      </p:sp>
    </p:spTree>
    <p:extLst>
      <p:ext uri="{BB962C8B-B14F-4D97-AF65-F5344CB8AC3E}">
        <p14:creationId xmlns:p14="http://schemas.microsoft.com/office/powerpoint/2010/main" val="329862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üyük bir mağazadan oluşan bulanık soyut arka plan">
            <a:extLst>
              <a:ext uri="{FF2B5EF4-FFF2-40B4-BE49-F238E27FC236}">
                <a16:creationId xmlns:a16="http://schemas.microsoft.com/office/drawing/2014/main" id="{ACC9DA15-5EF8-7051-0F78-B736666B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41" r="26112" b="-3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AF5AFB2-155C-D58D-2B1C-8C9B8515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RFM NEDİR?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Neden Analiz Yaparken RFM kullanıyoruz?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573329-CB8F-EC4F-8C7B-813E2458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tr-TR" sz="1600" b="1" dirty="0">
                <a:latin typeface="Times New Roman"/>
                <a:ea typeface="+mn-lt"/>
                <a:cs typeface="+mn-lt"/>
              </a:rPr>
              <a:t>RFM</a:t>
            </a:r>
            <a:r>
              <a:rPr lang="tr-TR" sz="1600" dirty="0">
                <a:latin typeface="Times New Roman"/>
                <a:ea typeface="+mn-lt"/>
                <a:cs typeface="+mn-lt"/>
              </a:rPr>
              <a:t> (</a:t>
            </a:r>
            <a:r>
              <a:rPr lang="tr-TR" sz="1600" err="1">
                <a:latin typeface="Times New Roman"/>
                <a:ea typeface="+mn-lt"/>
                <a:cs typeface="+mn-lt"/>
              </a:rPr>
              <a:t>Recency</a:t>
            </a:r>
            <a:r>
              <a:rPr lang="tr-TR" sz="16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600" err="1">
                <a:latin typeface="Times New Roman"/>
                <a:ea typeface="+mn-lt"/>
                <a:cs typeface="+mn-lt"/>
              </a:rPr>
              <a:t>Frequency</a:t>
            </a:r>
            <a:r>
              <a:rPr lang="tr-TR" sz="16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600" err="1">
                <a:latin typeface="Times New Roman"/>
                <a:ea typeface="+mn-lt"/>
                <a:cs typeface="+mn-lt"/>
              </a:rPr>
              <a:t>Monetary</a:t>
            </a:r>
            <a:r>
              <a:rPr lang="tr-TR" sz="1600" dirty="0">
                <a:latin typeface="Times New Roman"/>
                <a:ea typeface="+mn-lt"/>
                <a:cs typeface="+mn-lt"/>
              </a:rPr>
              <a:t>) analizi, müşterilerin alışveriş alışkanlıklarını anlamak ve onları segmentlere ayırmak için kullanılan bir tekniktir. Bu üç metrik, müşterilerin davranışlarını anlamada önemli ipuçları verir:</a:t>
            </a:r>
            <a:endParaRPr lang="tr-TR" sz="16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tr-TR" sz="1600" b="1" err="1">
                <a:latin typeface="Times New Roman"/>
                <a:ea typeface="+mn-lt"/>
                <a:cs typeface="+mn-lt"/>
              </a:rPr>
              <a:t>Recency</a:t>
            </a:r>
            <a:r>
              <a:rPr lang="tr-TR" sz="1600" b="1" dirty="0">
                <a:latin typeface="Times New Roman"/>
                <a:ea typeface="+mn-lt"/>
                <a:cs typeface="+mn-lt"/>
              </a:rPr>
              <a:t> (Son Alışveriş):</a:t>
            </a:r>
            <a:r>
              <a:rPr lang="tr-TR" sz="1600" dirty="0">
                <a:latin typeface="Times New Roman"/>
                <a:ea typeface="+mn-lt"/>
                <a:cs typeface="+mn-lt"/>
              </a:rPr>
              <a:t> Bir müşterinin en son ne zaman alışveriş yaptığını gösterir. Müşterilerin yakın zamanda alışveriş yapmaları, markaya olan ilgilerinin devam ettiğini gösterir.</a:t>
            </a:r>
            <a:endParaRPr lang="tr-TR" sz="16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tr-TR" sz="1600" b="1" err="1">
                <a:latin typeface="Times New Roman"/>
                <a:ea typeface="+mn-lt"/>
                <a:cs typeface="+mn-lt"/>
              </a:rPr>
              <a:t>Frequency</a:t>
            </a:r>
            <a:r>
              <a:rPr lang="tr-TR" sz="1600" b="1" dirty="0">
                <a:latin typeface="Times New Roman"/>
                <a:ea typeface="+mn-lt"/>
                <a:cs typeface="+mn-lt"/>
              </a:rPr>
              <a:t> (Alışveriş Sıklığı):</a:t>
            </a:r>
            <a:r>
              <a:rPr lang="tr-TR" sz="1600" dirty="0">
                <a:latin typeface="Times New Roman"/>
                <a:ea typeface="+mn-lt"/>
                <a:cs typeface="+mn-lt"/>
              </a:rPr>
              <a:t> Bir müşterinin belirli bir zaman diliminde kaç kez alışveriş yaptığını gösterir. Daha sık alışveriş yapan müşteriler genellikle daha sadıktır.</a:t>
            </a:r>
            <a:endParaRPr lang="tr-TR" sz="16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tr-TR" sz="1600" b="1" err="1">
                <a:latin typeface="Times New Roman"/>
                <a:ea typeface="+mn-lt"/>
                <a:cs typeface="+mn-lt"/>
              </a:rPr>
              <a:t>Monetary</a:t>
            </a:r>
            <a:r>
              <a:rPr lang="tr-TR" sz="1600" b="1" dirty="0">
                <a:latin typeface="Times New Roman"/>
                <a:ea typeface="+mn-lt"/>
                <a:cs typeface="+mn-lt"/>
              </a:rPr>
              <a:t> (Harcamalar):</a:t>
            </a:r>
            <a:r>
              <a:rPr lang="tr-TR" sz="1600" dirty="0">
                <a:latin typeface="Times New Roman"/>
                <a:ea typeface="+mn-lt"/>
                <a:cs typeface="+mn-lt"/>
              </a:rPr>
              <a:t> Bir müşterinin toplam ne kadar harcama yaptığını gösterir. Yüksek harcama yapan müşteriler genellikle daha değerli olarak kabul edilir.</a:t>
            </a:r>
            <a:endParaRPr lang="tr-TR" sz="16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tr-TR" sz="1600" dirty="0">
                <a:latin typeface="Times New Roman"/>
                <a:ea typeface="+mn-lt"/>
                <a:cs typeface="+mn-lt"/>
              </a:rPr>
              <a:t>RFM analizi, müşteri segmentasyonu yaparak pazarlama stratejilerini optimize etmek, müşteri bağlılığını artırmak ve gelirleri maksimize etmek için kullanılır.</a:t>
            </a:r>
            <a:endParaRPr lang="tr-TR" sz="1600" dirty="0">
              <a:latin typeface="Times New Roman"/>
            </a:endParaRPr>
          </a:p>
          <a:p>
            <a:pPr>
              <a:lnSpc>
                <a:spcPct val="90000"/>
              </a:lnSpc>
            </a:pPr>
            <a:endParaRPr lang="tr-TR" sz="1500"/>
          </a:p>
        </p:txBody>
      </p:sp>
    </p:spTree>
    <p:extLst>
      <p:ext uri="{BB962C8B-B14F-4D97-AF65-F5344CB8AC3E}">
        <p14:creationId xmlns:p14="http://schemas.microsoft.com/office/powerpoint/2010/main" val="225804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ADBBB9-B833-34FF-A7F5-B84968F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tr-TR" sz="2400">
                <a:ea typeface="+mj-lt"/>
                <a:cs typeface="+mj-lt"/>
              </a:rPr>
              <a:t>K-Means Nedir ve Neden Kullanıyoruz?</a:t>
            </a:r>
            <a:endParaRPr lang="tr-TR" sz="24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0E3C8D-9F78-6126-8BB6-BBA219E7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500" b="1" dirty="0"/>
              <a:t>K-</a:t>
            </a:r>
            <a:r>
              <a:rPr lang="tr-TR" sz="1500" b="1" dirty="0" err="1"/>
              <a:t>Means</a:t>
            </a:r>
            <a:r>
              <a:rPr lang="tr-TR" sz="1500" dirty="0"/>
              <a:t> bir kümeleme algoritmasıdır ve veriyi önceden belirlenmiş sayıda (k) kümeye ayırır. Algoritma, veri noktalarını en yakın ortalama değerlerine (merkez noktalarına) göre kümelere atar.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sz="1500" dirty="0"/>
              <a:t> K-</a:t>
            </a:r>
            <a:r>
              <a:rPr lang="tr-TR" sz="1500" err="1"/>
              <a:t>Means</a:t>
            </a:r>
            <a:r>
              <a:rPr lang="tr-TR" sz="1500" dirty="0"/>
              <a:t> </a:t>
            </a:r>
            <a:r>
              <a:rPr lang="tr-TR" sz="1500" err="1"/>
              <a:t>clustering</a:t>
            </a:r>
            <a:r>
              <a:rPr lang="tr-TR" sz="1500" dirty="0"/>
              <a:t> kullanmamızın nedenleri:</a:t>
            </a:r>
            <a:endParaRPr lang="tr-TR" dirty="0"/>
          </a:p>
          <a:p>
            <a:pPr>
              <a:lnSpc>
                <a:spcPct val="90000"/>
              </a:lnSpc>
              <a:buFont typeface=""/>
              <a:buChar char="•"/>
            </a:pPr>
            <a:r>
              <a:rPr lang="tr-TR" sz="1500" b="1" dirty="0"/>
              <a:t>Müşteri Segmentasyonu:</a:t>
            </a:r>
            <a:r>
              <a:rPr lang="tr-TR" sz="1500" dirty="0"/>
              <a:t> Müşterileri benzer özelliklere sahip gruplara ayırmak, pazarlama stratejilerini özelleştirmeyi kolaylaştırır.</a:t>
            </a:r>
          </a:p>
          <a:p>
            <a:pPr>
              <a:lnSpc>
                <a:spcPct val="90000"/>
              </a:lnSpc>
              <a:buFont typeface=""/>
              <a:buChar char="•"/>
            </a:pPr>
            <a:r>
              <a:rPr lang="tr-TR" sz="1500" b="1" dirty="0"/>
              <a:t>Özelleştirilmiş Pazarlama:</a:t>
            </a:r>
            <a:r>
              <a:rPr lang="tr-TR" sz="1500" dirty="0"/>
              <a:t> Her müşteri segmenti için özel kampanyalar ve promosyonlar geliştirilerek müşteri memnuniyeti ve bağlılığı artırılabilir.</a:t>
            </a:r>
          </a:p>
          <a:p>
            <a:pPr>
              <a:lnSpc>
                <a:spcPct val="90000"/>
              </a:lnSpc>
              <a:buFont typeface=""/>
              <a:buChar char="•"/>
            </a:pPr>
            <a:r>
              <a:rPr lang="tr-TR" sz="1500" b="1" dirty="0"/>
              <a:t>Verimlilik:</a:t>
            </a:r>
            <a:r>
              <a:rPr lang="tr-TR" sz="1500" dirty="0"/>
              <a:t> K-</a:t>
            </a:r>
            <a:r>
              <a:rPr lang="tr-TR" sz="1500" dirty="0" err="1"/>
              <a:t>Means</a:t>
            </a:r>
            <a:r>
              <a:rPr lang="tr-TR" sz="1500" dirty="0"/>
              <a:t>, büyük veri setlerinde bile hızlı ve etkili çalışır.</a:t>
            </a:r>
          </a:p>
        </p:txBody>
      </p:sp>
      <p:pic>
        <p:nvPicPr>
          <p:cNvPr id="5" name="Picture 4" descr="Sarı renkli arka plan üzerinde, çizilen ışınlar ve kablosuyla ampul">
            <a:extLst>
              <a:ext uri="{FF2B5EF4-FFF2-40B4-BE49-F238E27FC236}">
                <a16:creationId xmlns:a16="http://schemas.microsoft.com/office/drawing/2014/main" id="{C4AC496D-32C2-5CB4-AAF2-2A6CD260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272" r="7948" b="3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1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CF2542-65EC-8CAD-1703-E4925B6D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69" y="633087"/>
            <a:ext cx="6107981" cy="6216004"/>
          </a:xfrm>
        </p:spPr>
        <p:txBody>
          <a:bodyPr>
            <a:normAutofit/>
          </a:bodyPr>
          <a:lstStyle/>
          <a:p>
            <a:pPr marL="228600" indent="-228600" algn="l">
              <a:buFont typeface="Arial,Sans-Serif"/>
              <a:buChar char="•"/>
            </a:pPr>
            <a:r>
              <a:rPr lang="tr-TR" sz="1600" b="1" baseline="0" err="1">
                <a:latin typeface="Gill Sans MT"/>
                <a:ea typeface="Arial"/>
                <a:cs typeface="Arial"/>
              </a:rPr>
              <a:t>Silhouette</a:t>
            </a:r>
            <a:r>
              <a:rPr lang="tr-TR" sz="1600" b="1" baseline="0" dirty="0">
                <a:latin typeface="Gill Sans MT"/>
                <a:ea typeface="Arial"/>
                <a:cs typeface="Arial"/>
              </a:rPr>
              <a:t> skoru</a:t>
            </a:r>
            <a:r>
              <a:rPr lang="tr-TR" sz="1600" baseline="0" dirty="0">
                <a:latin typeface="Gill Sans MT"/>
                <a:ea typeface="Arial"/>
                <a:cs typeface="Arial"/>
              </a:rPr>
              <a:t>,</a:t>
            </a:r>
            <a:br>
              <a:rPr lang="tr-TR" sz="1600" dirty="0">
                <a:latin typeface="Times New Roman"/>
                <a:ea typeface="Arial"/>
                <a:cs typeface="Arial"/>
              </a:rPr>
            </a:br>
            <a:r>
              <a:rPr lang="tr-TR" sz="1600" baseline="0" dirty="0">
                <a:latin typeface="Times New Roman"/>
                <a:ea typeface="Arial"/>
                <a:cs typeface="Arial"/>
              </a:rPr>
              <a:t>kümeleme algoritmalarının performansını değerlendirmek için kullanılan bir metriktir. Skor, -1 ile 1 arasında bir değer alır:</a:t>
            </a:r>
            <a:r>
              <a:rPr lang="en-US" sz="1600" dirty="0">
                <a:latin typeface="Gill Sans MT"/>
                <a:ea typeface="Arial"/>
                <a:cs typeface="Arial"/>
              </a:rPr>
              <a:t>​</a:t>
            </a:r>
            <a:br>
              <a:rPr lang="en-US" sz="1600" dirty="0">
                <a:latin typeface="Times New Roman"/>
                <a:ea typeface="Arial"/>
                <a:cs typeface="Arial"/>
              </a:rPr>
            </a:br>
            <a:endParaRPr lang="en-US" sz="1600" dirty="0">
              <a:latin typeface="Times New Roman"/>
              <a:ea typeface="Arial"/>
              <a:cs typeface="Arial"/>
            </a:endParaRPr>
          </a:p>
          <a:p>
            <a:pPr algn="l"/>
            <a:r>
              <a:rPr lang="tr-TR" sz="1600" b="1" baseline="0" dirty="0">
                <a:latin typeface="Gill Sans MT"/>
                <a:ea typeface="Arial"/>
                <a:cs typeface="Arial"/>
              </a:rPr>
              <a:t>1:</a:t>
            </a:r>
            <a:r>
              <a:rPr lang="tr-TR" sz="1600" baseline="0" dirty="0">
                <a:latin typeface="Gill Sans MT"/>
                <a:ea typeface="Arial"/>
                <a:cs typeface="Arial"/>
              </a:rPr>
              <a:t> Mükemmel kümelenme (iyi ayrılmış kümeler</a:t>
            </a:r>
            <a:r>
              <a:rPr lang="tr-TR" sz="1600" dirty="0">
                <a:latin typeface="Gill Sans MT"/>
                <a:ea typeface="Arial"/>
                <a:cs typeface="Arial"/>
              </a:rPr>
              <a:t>)</a:t>
            </a:r>
            <a:br>
              <a:rPr lang="tr-TR" sz="1600" dirty="0">
                <a:latin typeface="Times New Roman"/>
                <a:ea typeface="Arial"/>
                <a:cs typeface="Arial"/>
              </a:rPr>
            </a:br>
            <a:br>
              <a:rPr lang="tr-TR" sz="1600" dirty="0">
                <a:latin typeface="Gill Sans MT"/>
                <a:ea typeface="Arial"/>
                <a:cs typeface="Arial"/>
              </a:rPr>
            </a:br>
            <a:r>
              <a:rPr lang="tr-TR" sz="1600" b="1" baseline="0" dirty="0">
                <a:latin typeface="Times New Roman"/>
                <a:ea typeface="Arial"/>
                <a:cs typeface="Arial"/>
              </a:rPr>
              <a:t>0:</a:t>
            </a:r>
            <a:r>
              <a:rPr lang="tr-TR" sz="1600" baseline="0" dirty="0">
                <a:latin typeface="Times New Roman"/>
                <a:ea typeface="Arial"/>
                <a:cs typeface="Arial"/>
              </a:rPr>
              <a:t> Kümeler birbirine karışmış (kümeler arasında belirgin bir ayrım yok).</a:t>
            </a:r>
            <a:r>
              <a:rPr lang="en-US" sz="1600" dirty="0">
                <a:latin typeface="Times New Roman"/>
                <a:ea typeface="Arial"/>
                <a:cs typeface="Arial"/>
              </a:rPr>
              <a:t>​</a:t>
            </a:r>
          </a:p>
          <a:p>
            <a:pPr algn="l"/>
            <a:br>
              <a:rPr lang="tr-TR" sz="1600" b="1" dirty="0">
                <a:latin typeface="Gill Sans MT"/>
                <a:ea typeface="Arial"/>
                <a:cs typeface="Arial"/>
              </a:rPr>
            </a:br>
            <a:r>
              <a:rPr lang="tr-TR" sz="1600" b="1" baseline="0" dirty="0">
                <a:latin typeface="Times New Roman"/>
                <a:ea typeface="Arial"/>
                <a:cs typeface="Arial"/>
              </a:rPr>
              <a:t>1:</a:t>
            </a:r>
            <a:r>
              <a:rPr lang="tr-TR" sz="1600" baseline="0" dirty="0">
                <a:latin typeface="Gill Sans MT"/>
                <a:ea typeface="Arial"/>
                <a:cs typeface="Arial"/>
              </a:rPr>
              <a:t> Yanlış kümelenme (veri noktaları yanlış kümelerde</a:t>
            </a:r>
            <a:r>
              <a:rPr lang="tr-TR" sz="1600" baseline="0" dirty="0">
                <a:latin typeface="Times New Roman"/>
                <a:ea typeface="Arial"/>
                <a:cs typeface="Arial"/>
              </a:rPr>
              <a:t>)</a:t>
            </a:r>
            <a:r>
              <a:rPr lang="tr-TR" sz="1600" baseline="0" dirty="0">
                <a:latin typeface="Gill Sans MT"/>
                <a:ea typeface="Arial"/>
                <a:cs typeface="Arial"/>
              </a:rPr>
              <a:t>.</a:t>
            </a:r>
            <a:endParaRPr lang="tr-TR" sz="1600" dirty="0"/>
          </a:p>
        </p:txBody>
      </p:sp>
      <p:pic>
        <p:nvPicPr>
          <p:cNvPr id="4" name="Resim 3" descr="metin, ekran görüntüsü, diyagra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4DAF2343-78EC-08F1-4FB6-564B49FF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79" y="2254071"/>
            <a:ext cx="5970075" cy="459503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5039F7-BB27-5E53-3CC1-E0EE627A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103" y="633089"/>
            <a:ext cx="5960284" cy="162495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endParaRPr lang="tr-TR" sz="1700"/>
          </a:p>
          <a:p>
            <a:pPr>
              <a:lnSpc>
                <a:spcPct val="90000"/>
              </a:lnSpc>
            </a:pPr>
            <a:r>
              <a:rPr lang="tr-TR" sz="1700"/>
              <a:t>Bu analizde elde edilen </a:t>
            </a:r>
            <a:r>
              <a:rPr lang="tr-TR" sz="1700" err="1"/>
              <a:t>Silhouette</a:t>
            </a:r>
            <a:r>
              <a:rPr lang="tr-TR" sz="1700"/>
              <a:t> skoru </a:t>
            </a:r>
            <a:r>
              <a:rPr lang="tr-TR" sz="1700" b="1"/>
              <a:t>0.580476833362323</a:t>
            </a:r>
            <a:r>
              <a:rPr lang="tr-TR" sz="1700"/>
              <a:t>, kümelerin oldukça iyi ayrıldığını ve müşterilerin doğru segmentlere atandığını gösterir. Bu skor, müşteri segmentasyonunun etkin bir şekilde yapıldığını ve segmentlerin pazarlama stratejileri geliştirmek için kullanılabileceğini işaret eder.</a:t>
            </a:r>
          </a:p>
        </p:txBody>
      </p:sp>
    </p:spTree>
    <p:extLst>
      <p:ext uri="{BB962C8B-B14F-4D97-AF65-F5344CB8AC3E}">
        <p14:creationId xmlns:p14="http://schemas.microsoft.com/office/powerpoint/2010/main" val="394594505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Paket</vt:lpstr>
      <vt:lpstr>Müşteri Segmentasyonu ve Satış Tahmini</vt:lpstr>
      <vt:lpstr>Veri kümesi hakkında:</vt:lpstr>
      <vt:lpstr>Veri Setinde HAngi bilgilere sahibiz ?</vt:lpstr>
      <vt:lpstr>Hangi ülkelerin satış oranı daha fazla ise onlara uygun Kampanyalar ile satış eğilimlerini daha çok arttırabiliriz</vt:lpstr>
      <vt:lpstr>Müşterilere onlardan haberdar olduğumuzu , onlara daha ayrıcalıklı kampanyalar sunduğumuzu hissettirebilir böylelikle  ürün satışlarını ve müşteri memnuniyetini arttırabiliriz.</vt:lpstr>
      <vt:lpstr>PowerPoint Sunusu</vt:lpstr>
      <vt:lpstr>RFM NEDİR? Neden Analiz Yaparken RFM kullanıyoruz?</vt:lpstr>
      <vt:lpstr>K-Means Nedir ve Neden Kullanıyoruz?</vt:lpstr>
      <vt:lpstr>Silhouette skoru, kümeleme algoritmalarının performansını değerlendirmek için kullanılan bir metriktir. Skor, -1 ile 1 arasında bir değer alır:​  1: Mükemmel kümelenme (iyi ayrılmış kümeler)  0: Kümeler birbirine karışmış (kümeler arasında belirgin bir ayrım yok).​  1: Yanlış kümelenme (veri noktaları yanlış kümelerde).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177</cp:revision>
  <dcterms:created xsi:type="dcterms:W3CDTF">2024-07-18T17:56:15Z</dcterms:created>
  <dcterms:modified xsi:type="dcterms:W3CDTF">2024-07-18T19:06:27Z</dcterms:modified>
</cp:coreProperties>
</file>