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87" r:id="rId1"/>
  </p:sldMasterIdLst>
  <p:notesMasterIdLst>
    <p:notesMasterId r:id="rId13"/>
  </p:notesMasterIdLst>
  <p:handoutMasterIdLst>
    <p:handoutMasterId r:id="rId14"/>
  </p:handoutMasterIdLst>
  <p:sldIdLst>
    <p:sldId id="576" r:id="rId2"/>
    <p:sldId id="612" r:id="rId3"/>
    <p:sldId id="619" r:id="rId4"/>
    <p:sldId id="613" r:id="rId5"/>
    <p:sldId id="620" r:id="rId6"/>
    <p:sldId id="621" r:id="rId7"/>
    <p:sldId id="623" r:id="rId8"/>
    <p:sldId id="622" r:id="rId9"/>
    <p:sldId id="616" r:id="rId10"/>
    <p:sldId id="614" r:id="rId11"/>
    <p:sldId id="617" r:id="rId12"/>
  </p:sldIdLst>
  <p:sldSz cx="9144000" cy="5143500" type="screen16x9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D9182D"/>
    <a:srgbClr val="FFF8E5"/>
    <a:srgbClr val="CCCCFF"/>
    <a:srgbClr val="17CFC6"/>
    <a:srgbClr val="FFBA2F"/>
    <a:srgbClr val="5D68CF"/>
    <a:srgbClr val="70267C"/>
    <a:srgbClr val="4A2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6835" autoAdjust="0"/>
  </p:normalViewPr>
  <p:slideViewPr>
    <p:cSldViewPr snapToGrid="0">
      <p:cViewPr>
        <p:scale>
          <a:sx n="150" d="100"/>
          <a:sy n="150" d="100"/>
        </p:scale>
        <p:origin x="-1216" y="-144"/>
      </p:cViewPr>
      <p:guideLst>
        <p:guide orient="horz" pos="162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0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pitchFamily="-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DEF36ECC-CB6E-4825-97DC-8D559410CB28}" type="datetime1">
              <a:rPr lang="en-US"/>
              <a:pPr>
                <a:defRPr/>
              </a:pPr>
              <a:t>5/10/18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pitchFamily="-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DBA17F36-CF7E-47B3-AD8E-D0DB81854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2577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>
            <a:lvl1pPr algn="l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2577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>
            <a:lvl1pPr algn="r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12750" y="698500"/>
            <a:ext cx="6173788" cy="3473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95938" cy="417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831263"/>
            <a:ext cx="3025775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b" anchorCtr="0" compatLnSpc="1">
            <a:prstTxWarp prst="textNoShape">
              <a:avLst/>
            </a:prstTxWarp>
          </a:bodyPr>
          <a:lstStyle>
            <a:lvl1pPr algn="l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31263"/>
            <a:ext cx="3025775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b" anchorCtr="0" compatLnSpc="1">
            <a:prstTxWarp prst="textNoShape">
              <a:avLst/>
            </a:prstTxWarp>
          </a:bodyPr>
          <a:lstStyle>
            <a:lvl1pPr algn="r" defTabSz="465178">
              <a:buSzPct val="45000"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5D27E97F-F24A-4401-B56E-E7D9516E8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Picture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938" y="1284288"/>
            <a:ext cx="409416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327634" y="3762051"/>
            <a:ext cx="4514138" cy="58134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2329428" y="1560803"/>
            <a:ext cx="6531201" cy="59980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r">
              <a:defRPr sz="34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5" b="15325"/>
          <a:stretch/>
        </p:blipFill>
        <p:spPr>
          <a:xfrm>
            <a:off x="8247515" y="91689"/>
            <a:ext cx="842276" cy="32004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942438" y="5028327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>
            <a:grpSpLocks/>
          </p:cNvGrpSpPr>
          <p:nvPr userDrawn="1"/>
        </p:nvGrpSpPr>
        <p:grpSpPr bwMode="auto">
          <a:xfrm>
            <a:off x="182563" y="339725"/>
            <a:ext cx="8778875" cy="19050"/>
            <a:chOff x="103002" y="5638800"/>
            <a:chExt cx="9080500" cy="70893"/>
          </a:xfrm>
        </p:grpSpPr>
        <p:sp>
          <p:nvSpPr>
            <p:cNvPr id="8" name="Rectangle 74"/>
            <p:cNvSpPr>
              <a:spLocks noChangeArrowheads="1"/>
            </p:cNvSpPr>
            <p:nvPr/>
          </p:nvSpPr>
          <p:spPr bwMode="auto">
            <a:xfrm>
              <a:off x="7088255" y="5638800"/>
              <a:ext cx="699510" cy="70893"/>
            </a:xfrm>
            <a:prstGeom prst="rect">
              <a:avLst/>
            </a:prstGeom>
            <a:solidFill>
              <a:schemeClr val="accent5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74"/>
            <p:cNvSpPr>
              <a:spLocks noChangeArrowheads="1"/>
            </p:cNvSpPr>
            <p:nvPr/>
          </p:nvSpPr>
          <p:spPr bwMode="auto">
            <a:xfrm>
              <a:off x="4993007" y="5638800"/>
              <a:ext cx="699510" cy="70893"/>
            </a:xfrm>
            <a:prstGeom prst="rect">
              <a:avLst/>
            </a:prstGeom>
            <a:solidFill>
              <a:srgbClr val="A29E00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74"/>
            <p:cNvSpPr>
              <a:spLocks noChangeArrowheads="1"/>
            </p:cNvSpPr>
            <p:nvPr/>
          </p:nvSpPr>
          <p:spPr bwMode="auto">
            <a:xfrm>
              <a:off x="2897760" y="5638800"/>
              <a:ext cx="696226" cy="70893"/>
            </a:xfrm>
            <a:prstGeom prst="rect">
              <a:avLst/>
            </a:prstGeom>
            <a:solidFill>
              <a:srgbClr val="008080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8483992" y="5638800"/>
              <a:ext cx="699510" cy="708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74"/>
            <p:cNvSpPr>
              <a:spLocks noChangeArrowheads="1"/>
            </p:cNvSpPr>
            <p:nvPr/>
          </p:nvSpPr>
          <p:spPr bwMode="auto">
            <a:xfrm>
              <a:off x="103002" y="5638800"/>
              <a:ext cx="699510" cy="7089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74"/>
            <p:cNvSpPr>
              <a:spLocks noChangeArrowheads="1"/>
            </p:cNvSpPr>
            <p:nvPr/>
          </p:nvSpPr>
          <p:spPr bwMode="auto">
            <a:xfrm>
              <a:off x="802512" y="5638800"/>
              <a:ext cx="696226" cy="7089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1498739" y="5638800"/>
              <a:ext cx="699510" cy="708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2198249" y="5638800"/>
              <a:ext cx="699510" cy="7089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74"/>
            <p:cNvSpPr>
              <a:spLocks noChangeArrowheads="1"/>
            </p:cNvSpPr>
            <p:nvPr/>
          </p:nvSpPr>
          <p:spPr bwMode="auto">
            <a:xfrm>
              <a:off x="3593986" y="5638800"/>
              <a:ext cx="699510" cy="70893"/>
            </a:xfrm>
            <a:prstGeom prst="rect">
              <a:avLst/>
            </a:prstGeom>
            <a:solidFill>
              <a:srgbClr val="00CC66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74"/>
            <p:cNvSpPr>
              <a:spLocks noChangeArrowheads="1"/>
            </p:cNvSpPr>
            <p:nvPr/>
          </p:nvSpPr>
          <p:spPr bwMode="auto">
            <a:xfrm>
              <a:off x="4293497" y="5638800"/>
              <a:ext cx="699510" cy="70893"/>
            </a:xfrm>
            <a:prstGeom prst="rect">
              <a:avLst/>
            </a:prstGeom>
            <a:solidFill>
              <a:srgbClr val="92DF07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74"/>
            <p:cNvSpPr>
              <a:spLocks noChangeArrowheads="1"/>
            </p:cNvSpPr>
            <p:nvPr/>
          </p:nvSpPr>
          <p:spPr bwMode="auto">
            <a:xfrm>
              <a:off x="5692518" y="5638800"/>
              <a:ext cx="696226" cy="70893"/>
            </a:xfrm>
            <a:prstGeom prst="rect">
              <a:avLst/>
            </a:prstGeom>
            <a:solidFill>
              <a:srgbClr val="FEE73C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74"/>
            <p:cNvSpPr>
              <a:spLocks noChangeArrowheads="1"/>
            </p:cNvSpPr>
            <p:nvPr/>
          </p:nvSpPr>
          <p:spPr bwMode="auto">
            <a:xfrm>
              <a:off x="6388744" y="5638800"/>
              <a:ext cx="699510" cy="70893"/>
            </a:xfrm>
            <a:prstGeom prst="rect">
              <a:avLst/>
            </a:prstGeom>
            <a:solidFill>
              <a:srgbClr val="FFBA2F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7787765" y="5638800"/>
              <a:ext cx="696226" cy="70893"/>
            </a:xfrm>
            <a:prstGeom prst="rect">
              <a:avLst/>
            </a:prstGeom>
            <a:solidFill>
              <a:srgbClr val="C63D06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36841"/>
            <a:ext cx="8355724" cy="556388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090072"/>
            <a:ext cx="8355724" cy="3632529"/>
          </a:xfrm>
          <a:prstGeom prst="rect">
            <a:avLst/>
          </a:prstGeom>
        </p:spPr>
        <p:txBody>
          <a:bodyPr/>
          <a:lstStyle>
            <a:lvl1pPr marL="173038" indent="-173038">
              <a:buClr>
                <a:schemeClr val="bg2"/>
              </a:buClr>
              <a:defRPr sz="1800"/>
            </a:lvl1pPr>
            <a:lvl2pPr marL="512763" indent="-168275">
              <a:buClr>
                <a:schemeClr val="bg2"/>
              </a:buClr>
              <a:defRPr sz="1600"/>
            </a:lvl2pPr>
            <a:lvl3pPr>
              <a:buClr>
                <a:schemeClr val="bg2"/>
              </a:buClr>
              <a:defRPr sz="140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13794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88652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nip Diagonal Corner Rectangle 3"/>
          <p:cNvSpPr/>
          <p:nvPr userDrawn="1"/>
        </p:nvSpPr>
        <p:spPr>
          <a:xfrm>
            <a:off x="8288" y="2693133"/>
            <a:ext cx="6448927" cy="88232"/>
          </a:xfrm>
          <a:prstGeom prst="snip2Diag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 userDrawn="1"/>
        </p:nvSpPr>
        <p:spPr>
          <a:xfrm>
            <a:off x="2723014" y="1931133"/>
            <a:ext cx="6448927" cy="88232"/>
          </a:xfrm>
          <a:prstGeom prst="snip2Diag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  <p:extLst>
      <p:ext uri="{BB962C8B-B14F-4D97-AF65-F5344CB8AC3E}">
        <p14:creationId xmlns:p14="http://schemas.microsoft.com/office/powerpoint/2010/main" val="12725425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6" y="448280"/>
            <a:ext cx="8355724" cy="6336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 userDrawn="1"/>
        </p:nvSpPr>
        <p:spPr bwMode="black">
          <a:xfrm>
            <a:off x="334963" y="486727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C139142A-8B53-4C5F-ABD0-BA31E79DB10B}" type="slidenum">
              <a:rPr lang="en-US" sz="800">
                <a:latin typeface="Arial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latin typeface="Arial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 userDrawn="1"/>
        </p:nvSpPr>
        <p:spPr bwMode="black">
          <a:xfrm>
            <a:off x="334963" y="486727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A751E171-C80D-4DE5-945B-F629614F7AAC}" type="slidenum">
              <a:rPr lang="en-US" sz="800">
                <a:latin typeface="Arial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latin typeface="Arial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182563" y="5691188"/>
            <a:ext cx="8596312" cy="19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46038" bIns="46038" anchor="b"/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latin typeface="+mn-lt"/>
                <a:ea typeface="+mn-ea"/>
              </a:rPr>
              <a:t>Source:	If applicable, describe source </a:t>
            </a:r>
            <a:r>
              <a:rPr lang="en-US" sz="800" smtClean="0">
                <a:latin typeface="+mn-lt"/>
                <a:ea typeface="+mn-ea"/>
              </a:rPr>
              <a:t>origin</a:t>
            </a:r>
            <a:endParaRPr lang="en-US" sz="800">
              <a:latin typeface="+mn-lt"/>
              <a:ea typeface="+mn-ea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82563" y="5884863"/>
            <a:ext cx="366712" cy="165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BAC7F652-409E-4B7F-8032-4A23CB657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6" y="448280"/>
            <a:ext cx="8355724" cy="6336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 userDrawn="1"/>
        </p:nvSpPr>
        <p:spPr bwMode="black">
          <a:xfrm>
            <a:off x="93663" y="494982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945B64CE-B458-4C00-A320-28DE94D29EAB}" type="slidenum">
              <a:rPr lang="en-US" sz="800">
                <a:latin typeface="Calibri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 dirty="0">
              <a:latin typeface="Calibri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black">
          <a:xfrm>
            <a:off x="7459663" y="4951413"/>
            <a:ext cx="1371600" cy="1651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800" dirty="0" smtClean="0">
                <a:latin typeface="Calibri" pitchFamily="34" charset="0"/>
                <a:cs typeface="+mn-cs"/>
              </a:rPr>
              <a:t>© 2017 IBM Corporation</a:t>
            </a:r>
            <a:endParaRPr lang="en-US" dirty="0" smtClean="0">
              <a:latin typeface="Calibri" pitchFamily="34" charset="0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04601" y="497161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7" r:id="rId3"/>
    <p:sldLayoutId id="2147484193" r:id="rId4"/>
    <p:sldLayoutId id="2147484192" r:id="rId5"/>
    <p:sldLayoutId id="2147484196" r:id="rId6"/>
    <p:sldLayoutId id="2147484191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33363" indent="-233363" algn="l" defTabSz="457200" rtl="0" eaLnBrk="0" fontAlgn="base" hangingPunct="0">
        <a:spcBef>
          <a:spcPts val="600"/>
        </a:spcBef>
        <a:spcAft>
          <a:spcPts val="300"/>
        </a:spcAft>
        <a:buClr>
          <a:schemeClr val="accent2"/>
        </a:buClr>
        <a:buSzPct val="110000"/>
        <a:buFont typeface="Wingdings" pitchFamily="2" charset="2"/>
        <a:buChar char="§"/>
        <a:defRPr b="1" kern="12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marL="571500" indent="-227013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2pPr>
      <a:lvl3pPr marL="914400" indent="-180975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3pPr>
      <a:lvl4pPr marL="1371600" indent="-233363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–"/>
        <a:defRPr sz="12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4pPr>
      <a:lvl5pPr marL="1719263" indent="-228600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»"/>
        <a:defRPr sz="12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gene_M._Luks" TargetMode="External"/><Relationship Id="rId4" Type="http://schemas.openxmlformats.org/officeDocument/2006/relationships/hyperlink" Target="https://en.wikipedia.org/wiki/Symposium_on_Theory_of_Computing" TargetMode="External"/><Relationship Id="rId5" Type="http://schemas.openxmlformats.org/officeDocument/2006/relationships/hyperlink" Target="http://www.labri.fr/perso/pelegrin/scotch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%C3%A1szl%C3%B3_Baba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98133" y="1289869"/>
            <a:ext cx="6959600" cy="1137799"/>
          </a:xfrm>
        </p:spPr>
        <p:txBody>
          <a:bodyPr/>
          <a:lstStyle/>
          <a:p>
            <a:pPr algn="ctr"/>
            <a:r>
              <a:rPr lang="en-US" sz="2800" dirty="0"/>
              <a:t>Auto-generation of Computer System Configurations Based on Input Constraints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0" dirty="0" smtClean="0"/>
              <a:t>P201707290</a:t>
            </a:r>
            <a:r>
              <a:rPr lang="en-US" sz="3600" b="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Zehra Sura </a:t>
            </a:r>
            <a:br>
              <a:rPr lang="en-US" sz="2400" dirty="0" smtClean="0"/>
            </a:br>
            <a:r>
              <a:rPr lang="en-US" sz="2400" dirty="0" smtClean="0"/>
              <a:t>Anthony </a:t>
            </a:r>
            <a:r>
              <a:rPr lang="en-US" sz="2400" dirty="0" err="1" smtClean="0"/>
              <a:t>Hylick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6001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Claims/</a:t>
            </a:r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02" y="996939"/>
            <a:ext cx="8485632" cy="386292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600" b="0" dirty="0"/>
              <a:t>We introduce a </a:t>
            </a:r>
            <a:r>
              <a:rPr lang="en-US" sz="1600" b="0" dirty="0" smtClean="0"/>
              <a:t>method to </a:t>
            </a:r>
            <a:r>
              <a:rPr lang="en-US" sz="1600" b="0" dirty="0" smtClean="0"/>
              <a:t>systematically enumerate a set of system configurations based on some input constraints, at least one of which has to be a “bounding constraint”</a:t>
            </a:r>
            <a:endParaRPr lang="en-US" sz="1600" b="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 smtClean="0"/>
              <a:t>The </a:t>
            </a:r>
            <a:r>
              <a:rPr lang="en-US" sz="1600" b="0" dirty="0" smtClean="0"/>
              <a:t>method is designed to be extensible </a:t>
            </a:r>
            <a:r>
              <a:rPr lang="en-US" sz="1600" b="0" dirty="0" smtClean="0"/>
              <a:t>and can be configured to tailor the list of system building block components, the rules governing connections between building blocks, and metrics supported</a:t>
            </a:r>
            <a:endParaRPr lang="en-US" sz="1600" b="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 smtClean="0"/>
              <a:t>The </a:t>
            </a:r>
            <a:r>
              <a:rPr lang="en-US" sz="1600" b="0" dirty="0" smtClean="0"/>
              <a:t>method can </a:t>
            </a:r>
            <a:r>
              <a:rPr lang="en-US" sz="1600" b="0" dirty="0" smtClean="0"/>
              <a:t>optionally be configured with internal constraints to limit the cardinality of the output set, or to incorporate experiential knowledge</a:t>
            </a:r>
            <a:endParaRPr lang="en-US" sz="1600" b="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 smtClean="0"/>
              <a:t>The </a:t>
            </a:r>
            <a:r>
              <a:rPr lang="en-US" sz="1600" b="0" dirty="0" smtClean="0"/>
              <a:t>method</a:t>
            </a:r>
            <a:r>
              <a:rPr lang="en-US" sz="1600" b="0" dirty="0" smtClean="0"/>
              <a:t> </a:t>
            </a:r>
            <a:r>
              <a:rPr lang="en-US" sz="1600" b="0" dirty="0" smtClean="0"/>
              <a:t>uses a graph format for representing system configurations, and uses graph enumeration, constraint matching, and graph isomorphism detection in its operation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 smtClean="0"/>
              <a:t>Component properties are used in checking graph isomorphism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b="0" dirty="0" smtClean="0"/>
              <a:t> The </a:t>
            </a:r>
            <a:r>
              <a:rPr lang="en-US" sz="1600" b="0" dirty="0" smtClean="0"/>
              <a:t>method</a:t>
            </a:r>
            <a:r>
              <a:rPr lang="en-US" sz="1600" b="0" dirty="0" smtClean="0"/>
              <a:t> </a:t>
            </a:r>
            <a:r>
              <a:rPr lang="en-US" sz="1600" b="0" dirty="0" smtClean="0"/>
              <a:t>can perform some of its processing in parallel (constraint matching and graph isomorphism </a:t>
            </a:r>
            <a:r>
              <a:rPr lang="en-US" sz="1600" b="0" dirty="0" smtClean="0"/>
              <a:t>detection, and processing of different enumerated instances)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514535131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</a:t>
            </a:r>
            <a:r>
              <a:rPr lang="en-US" smtClean="0"/>
              <a:t>/Background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34" y="889000"/>
            <a:ext cx="8587232" cy="4254499"/>
          </a:xfrm>
        </p:spPr>
        <p:txBody>
          <a:bodyPr/>
          <a:lstStyle/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 smtClean="0"/>
              <a:t>Graph Enumeration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Graph_enumeration</a:t>
            </a:r>
            <a:endParaRPr lang="en-US" sz="1400" dirty="0"/>
          </a:p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 smtClean="0"/>
              <a:t>Graph Isomorphism: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i="1" dirty="0">
                <a:hlinkClick r:id="rId2" tooltip="László Babai"/>
              </a:rPr>
              <a:t>Babai, László</a:t>
            </a:r>
            <a:r>
              <a:rPr lang="en-US" sz="1400" i="1" dirty="0"/>
              <a:t>; </a:t>
            </a:r>
            <a:r>
              <a:rPr lang="en-US" sz="1400" i="1" dirty="0">
                <a:hlinkClick r:id="rId3" tooltip="Eugene M. Luks"/>
              </a:rPr>
              <a:t>Luks, Eugene M.</a:t>
            </a:r>
            <a:r>
              <a:rPr lang="en-US" sz="1400" i="1" dirty="0"/>
              <a:t> (1983), "Canonical labeling of graphs", Proceedings of the Fifteenth Annual ACM </a:t>
            </a:r>
            <a:r>
              <a:rPr lang="en-US" sz="1400" i="1" dirty="0">
                <a:hlinkClick r:id="rId4" tooltip="Symposium on Theory of Computing"/>
              </a:rPr>
              <a:t>Symposium on Theory of Computing</a:t>
            </a:r>
            <a:r>
              <a:rPr lang="en-US" sz="1400" i="1" dirty="0"/>
              <a:t> (STOC '83</a:t>
            </a:r>
            <a:r>
              <a:rPr lang="en-US" sz="1400" i="1" dirty="0" smtClean="0"/>
              <a:t>)</a:t>
            </a:r>
            <a:endParaRPr lang="en-US" sz="1400" dirty="0"/>
          </a:p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 smtClean="0"/>
              <a:t>Scotch </a:t>
            </a:r>
            <a:r>
              <a:rPr lang="en-US" sz="1600" dirty="0"/>
              <a:t>library for graph partitioning: </a:t>
            </a:r>
            <a:endParaRPr lang="en-US" sz="1600" dirty="0" smtClean="0"/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://www.labri.fr/perso/pelegrin/scotch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 smtClean="0"/>
              <a:t>Commodity-off-the-Shelf Components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/>
              <a:t>A Case Study of OSS/COTS-Based System Development: Design and Implementation of an Open Scalable Network Storage Attached System, Pervasive Computing and Applications, </a:t>
            </a:r>
            <a:r>
              <a:rPr lang="en-US" sz="1400" dirty="0" smtClean="0"/>
              <a:t>2008</a:t>
            </a:r>
            <a:r>
              <a:rPr lang="en-US" sz="1400" dirty="0"/>
              <a:t> </a:t>
            </a:r>
            <a:r>
              <a:rPr lang="en-US" sz="1400" dirty="0" smtClean="0"/>
              <a:t>(ICPCA)</a:t>
            </a:r>
          </a:p>
          <a:p>
            <a:pPr>
              <a:lnSpc>
                <a:spcPts val="1720"/>
              </a:lnSpc>
              <a:spcAft>
                <a:spcPts val="0"/>
              </a:spcAft>
            </a:pPr>
            <a:r>
              <a:rPr lang="en-US" sz="1600" dirty="0" err="1" smtClean="0"/>
              <a:t>OpenPOWER</a:t>
            </a:r>
            <a:r>
              <a:rPr lang="en-US" sz="1600" dirty="0" smtClean="0"/>
              <a:t>, ARM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 smtClean="0"/>
              <a:t>https</a:t>
            </a:r>
            <a:r>
              <a:rPr lang="en-US" sz="1400" dirty="0"/>
              <a:t>://</a:t>
            </a:r>
            <a:r>
              <a:rPr lang="en-US" sz="1400" dirty="0" err="1"/>
              <a:t>openpowerfoundation.org</a:t>
            </a:r>
            <a:r>
              <a:rPr lang="en-US" sz="1400" dirty="0"/>
              <a:t>/</a:t>
            </a:r>
          </a:p>
          <a:p>
            <a:pPr lvl="1">
              <a:lnSpc>
                <a:spcPts val="1720"/>
              </a:lnSpc>
              <a:spcAft>
                <a:spcPts val="0"/>
              </a:spcAft>
            </a:pPr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ARM_architecture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235580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disclose a </a:t>
            </a:r>
            <a:r>
              <a:rPr lang="en-US" b="0" dirty="0" smtClean="0"/>
              <a:t>method to take </a:t>
            </a:r>
            <a:r>
              <a:rPr lang="en-US" b="0" dirty="0" smtClean="0"/>
              <a:t>as </a:t>
            </a:r>
            <a:r>
              <a:rPr lang="en-US" dirty="0" smtClean="0">
                <a:solidFill>
                  <a:srgbClr val="3366FF"/>
                </a:solidFill>
              </a:rPr>
              <a:t>input some constraints </a:t>
            </a:r>
            <a:r>
              <a:rPr lang="en-US" b="0" dirty="0" smtClean="0"/>
              <a:t>(in terms of price, performance, power, and/or resource limits), and </a:t>
            </a:r>
            <a:r>
              <a:rPr lang="en-US" b="0" dirty="0" smtClean="0"/>
              <a:t>produce </a:t>
            </a:r>
            <a:r>
              <a:rPr lang="en-US" b="0" dirty="0" smtClean="0"/>
              <a:t>as </a:t>
            </a:r>
            <a:r>
              <a:rPr lang="en-US" dirty="0" smtClean="0">
                <a:solidFill>
                  <a:srgbClr val="3366FF"/>
                </a:solidFill>
              </a:rPr>
              <a:t>output a list of hardware system configurations</a:t>
            </a:r>
            <a:r>
              <a:rPr lang="en-US" b="0" dirty="0" smtClean="0"/>
              <a:t> that satisfy those constraints</a:t>
            </a:r>
          </a:p>
          <a:p>
            <a:endParaRPr lang="en-US" b="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541436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3" y="1098537"/>
            <a:ext cx="8527965" cy="3632529"/>
          </a:xfrm>
        </p:spPr>
        <p:txBody>
          <a:bodyPr/>
          <a:lstStyle/>
          <a:p>
            <a:r>
              <a:rPr lang="en-US" b="0" dirty="0" smtClean="0"/>
              <a:t>Computer system design is a complex process:</a:t>
            </a:r>
          </a:p>
          <a:p>
            <a:pPr lvl="1"/>
            <a:r>
              <a:rPr lang="en-US" dirty="0" smtClean="0"/>
              <a:t>Given some constraints (cost, performance, power, resource limits), design a system that satisfies the constraints and gives the best performance for some metrics in application scenarios of interest</a:t>
            </a:r>
            <a:endParaRPr lang="en-US" b="0" dirty="0" smtClean="0"/>
          </a:p>
          <a:p>
            <a:r>
              <a:rPr lang="en-US" b="0" dirty="0" smtClean="0"/>
              <a:t>Made more complicated by:</a:t>
            </a:r>
          </a:p>
          <a:p>
            <a:pPr lvl="1"/>
            <a:r>
              <a:rPr lang="en-US" dirty="0" smtClean="0"/>
              <a:t>Heterogeneous components </a:t>
            </a:r>
          </a:p>
          <a:p>
            <a:pPr lvl="2"/>
            <a:r>
              <a:rPr lang="en-US" dirty="0" smtClean="0"/>
              <a:t>drastically increase the design space</a:t>
            </a:r>
          </a:p>
          <a:p>
            <a:pPr lvl="1"/>
            <a:r>
              <a:rPr lang="en-US" b="0" dirty="0" smtClean="0"/>
              <a:t>Open-source hardware and commodity components </a:t>
            </a:r>
          </a:p>
          <a:p>
            <a:pPr lvl="2"/>
            <a:r>
              <a:rPr lang="en-US" dirty="0"/>
              <a:t>d</a:t>
            </a:r>
            <a:r>
              <a:rPr lang="en-US" b="0" dirty="0" smtClean="0"/>
              <a:t>ifferent tradeoffs in cost, performance specifications</a:t>
            </a:r>
          </a:p>
          <a:p>
            <a:r>
              <a:rPr lang="en-US" dirty="0" smtClean="0"/>
              <a:t>Limitation</a:t>
            </a:r>
            <a:r>
              <a:rPr lang="en-US" b="0" dirty="0" smtClean="0"/>
              <a:t>: </a:t>
            </a:r>
            <a:r>
              <a:rPr lang="en-US" dirty="0" smtClean="0">
                <a:solidFill>
                  <a:srgbClr val="3366FF"/>
                </a:solidFill>
              </a:rPr>
              <a:t>Design methodology does not incorporate systematic exploration of design space</a:t>
            </a:r>
          </a:p>
          <a:p>
            <a:pPr lvl="1"/>
            <a:r>
              <a:rPr lang="en-US" b="0" dirty="0" smtClean="0"/>
              <a:t>Design choices are typically made by experts</a:t>
            </a:r>
          </a:p>
        </p:txBody>
      </p:sp>
    </p:spTree>
    <p:extLst>
      <p:ext uri="{BB962C8B-B14F-4D97-AF65-F5344CB8AC3E}">
        <p14:creationId xmlns:p14="http://schemas.microsoft.com/office/powerpoint/2010/main" val="3356406085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disclose a </a:t>
            </a:r>
            <a:r>
              <a:rPr lang="en-US" b="0" dirty="0" smtClean="0"/>
              <a:t>method to </a:t>
            </a:r>
            <a:r>
              <a:rPr lang="en-US" b="0" dirty="0" smtClean="0"/>
              <a:t>automatically generate a set of hardware system configurations</a:t>
            </a:r>
          </a:p>
          <a:p>
            <a:r>
              <a:rPr lang="en-US" b="0" dirty="0"/>
              <a:t>The </a:t>
            </a:r>
            <a:r>
              <a:rPr lang="en-US" b="0" dirty="0" smtClean="0"/>
              <a:t>method can </a:t>
            </a:r>
            <a:r>
              <a:rPr lang="en-US" b="0" dirty="0" smtClean="0"/>
              <a:t>be configured with:</a:t>
            </a:r>
          </a:p>
          <a:p>
            <a:pPr lvl="1"/>
            <a:r>
              <a:rPr lang="en-US" dirty="0" smtClean="0"/>
              <a:t>A list of system building blocks</a:t>
            </a:r>
          </a:p>
          <a:p>
            <a:pPr lvl="1"/>
            <a:r>
              <a:rPr lang="en-US" b="0" dirty="0" smtClean="0"/>
              <a:t>Rules for interconnecting system building blocks</a:t>
            </a:r>
          </a:p>
          <a:p>
            <a:r>
              <a:rPr lang="en-US" b="0" dirty="0" smtClean="0"/>
              <a:t>The </a:t>
            </a:r>
            <a:r>
              <a:rPr lang="en-US" b="0" dirty="0" smtClean="0"/>
              <a:t>method takes </a:t>
            </a:r>
            <a:r>
              <a:rPr lang="en-US" b="0" dirty="0" smtClean="0"/>
              <a:t>as input a set of constraints (in terms of cost, performance, power, resource limits)</a:t>
            </a:r>
          </a:p>
          <a:p>
            <a:r>
              <a:rPr lang="en-US" b="0" dirty="0" smtClean="0"/>
              <a:t>The </a:t>
            </a:r>
            <a:r>
              <a:rPr lang="en-US" b="0" dirty="0" smtClean="0"/>
              <a:t>method produces </a:t>
            </a:r>
            <a:r>
              <a:rPr lang="en-US" b="0" dirty="0" smtClean="0"/>
              <a:t>as output a set of system configurations satisfying given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56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4131733"/>
            <a:ext cx="8355724" cy="59086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63600" y="1625600"/>
            <a:ext cx="7221747" cy="1820333"/>
            <a:chOff x="863600" y="1625600"/>
            <a:chExt cx="7221747" cy="1820333"/>
          </a:xfrm>
        </p:grpSpPr>
        <p:sp>
          <p:nvSpPr>
            <p:cNvPr id="4" name="Rectangle 3"/>
            <p:cNvSpPr/>
            <p:nvPr/>
          </p:nvSpPr>
          <p:spPr>
            <a:xfrm>
              <a:off x="2963333" y="1625600"/>
              <a:ext cx="2870200" cy="1820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33372" y="2878666"/>
              <a:ext cx="1376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alibri" pitchFamily="34" charset="0"/>
                </a:rPr>
                <a:t>AutoGen</a:t>
              </a:r>
              <a:r>
                <a:rPr lang="en-US" sz="1600" b="1" dirty="0">
                  <a:latin typeface="Calibri" pitchFamily="34" charset="0"/>
                </a:rPr>
                <a:t> </a:t>
              </a:r>
              <a:r>
                <a:rPr lang="en-US" sz="1600" b="1" dirty="0" smtClean="0">
                  <a:latin typeface="Calibri" pitchFamily="34" charset="0"/>
                </a:rPr>
                <a:t>Tool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83467" y="1710266"/>
              <a:ext cx="23198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Component Configuration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0" y="2048934"/>
              <a:ext cx="23283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Supported Metrics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75000" y="2387601"/>
              <a:ext cx="23283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Internal Constraints</a:t>
              </a:r>
              <a:endParaRPr lang="en-US" sz="1400" dirty="0" smtClean="0"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209800" y="3022600"/>
              <a:ext cx="753533" cy="169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05933" y="2015066"/>
              <a:ext cx="1578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alibri" pitchFamily="34" charset="0"/>
                </a:rPr>
                <a:t>User configuration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3600" y="2861735"/>
              <a:ext cx="1457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alibri" pitchFamily="34" charset="0"/>
                </a:rPr>
                <a:t>Input constraints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50001" y="2277535"/>
              <a:ext cx="1735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alibri" pitchFamily="34" charset="0"/>
                </a:rPr>
                <a:t>Output set of system </a:t>
              </a:r>
            </a:p>
            <a:p>
              <a:r>
                <a:rPr lang="en-US" sz="1400" i="1" dirty="0" smtClean="0">
                  <a:latin typeface="Calibri" pitchFamily="34" charset="0"/>
                </a:rPr>
                <a:t>configurations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833534" y="2548466"/>
              <a:ext cx="5757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7" idx="1"/>
            </p:cNvCxnSpPr>
            <p:nvPr/>
          </p:nvCxnSpPr>
          <p:spPr>
            <a:xfrm>
              <a:off x="2370667" y="2201333"/>
              <a:ext cx="804333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8" idx="1"/>
            </p:cNvCxnSpPr>
            <p:nvPr/>
          </p:nvCxnSpPr>
          <p:spPr>
            <a:xfrm>
              <a:off x="2396067" y="2209800"/>
              <a:ext cx="778933" cy="331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6" idx="1"/>
            </p:cNvCxnSpPr>
            <p:nvPr/>
          </p:nvCxnSpPr>
          <p:spPr>
            <a:xfrm flipV="1">
              <a:off x="2387600" y="1864155"/>
              <a:ext cx="795867" cy="337178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24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35" y="1092200"/>
            <a:ext cx="8355724" cy="3801533"/>
          </a:xfrm>
        </p:spPr>
        <p:txBody>
          <a:bodyPr/>
          <a:lstStyle/>
          <a:p>
            <a:r>
              <a:rPr lang="en-US" sz="1600" dirty="0" smtClean="0"/>
              <a:t>Component Configuration</a:t>
            </a:r>
          </a:p>
          <a:p>
            <a:pPr lvl="1"/>
            <a:r>
              <a:rPr lang="en-US" sz="1400" b="1" dirty="0" smtClean="0">
                <a:solidFill>
                  <a:srgbClr val="3366FF"/>
                </a:solidFill>
              </a:rPr>
              <a:t>Extensible library of system building blocks</a:t>
            </a:r>
          </a:p>
          <a:p>
            <a:pPr lvl="2"/>
            <a:r>
              <a:rPr lang="en-US" sz="1200" dirty="0" smtClean="0"/>
              <a:t>Building blocks include compute, memory, storage, interconnect devices</a:t>
            </a:r>
          </a:p>
          <a:p>
            <a:pPr lvl="2"/>
            <a:r>
              <a:rPr lang="en-US" sz="1200" dirty="0" smtClean="0"/>
              <a:t>Building blocks are associated with interface </a:t>
            </a:r>
            <a:r>
              <a:rPr lang="en-US" sz="1200" b="1" dirty="0" smtClean="0"/>
              <a:t>rules</a:t>
            </a:r>
            <a:r>
              <a:rPr lang="en-US" sz="1200" dirty="0" smtClean="0"/>
              <a:t> and metric </a:t>
            </a:r>
            <a:r>
              <a:rPr lang="en-US" sz="1200" b="1" dirty="0" smtClean="0"/>
              <a:t>properties</a:t>
            </a:r>
          </a:p>
          <a:p>
            <a:pPr lvl="2"/>
            <a:r>
              <a:rPr lang="en-US" sz="1200" b="1" dirty="0" smtClean="0"/>
              <a:t>Categories</a:t>
            </a:r>
            <a:r>
              <a:rPr lang="en-US" sz="1200" dirty="0" smtClean="0"/>
              <a:t> of building blocks are used to group shared rules/metrics</a:t>
            </a:r>
            <a:endParaRPr lang="en-US" sz="1200" b="1" dirty="0" smtClean="0"/>
          </a:p>
          <a:p>
            <a:pPr lvl="1"/>
            <a:r>
              <a:rPr lang="en-US" sz="1400" b="1" dirty="0" smtClean="0">
                <a:solidFill>
                  <a:srgbClr val="3366FF"/>
                </a:solidFill>
              </a:rPr>
              <a:t>Interface rules that govern valid and invalid connections between blocks</a:t>
            </a:r>
          </a:p>
          <a:p>
            <a:pPr lvl="2"/>
            <a:r>
              <a:rPr lang="en-US" sz="1200" dirty="0"/>
              <a:t>D</a:t>
            </a:r>
            <a:r>
              <a:rPr lang="en-US" sz="1200" dirty="0" smtClean="0"/>
              <a:t>efined </a:t>
            </a:r>
            <a:r>
              <a:rPr lang="en-US" sz="1200" dirty="0"/>
              <a:t>using categories of system building blocks, types of individual system building blocks, number of system building blocks, </a:t>
            </a:r>
            <a:r>
              <a:rPr lang="en-US" sz="1200" dirty="0" smtClean="0"/>
              <a:t>and/or </a:t>
            </a:r>
            <a:r>
              <a:rPr lang="en-US" sz="1200" dirty="0"/>
              <a:t>values of any associated metrics </a:t>
            </a:r>
            <a:endParaRPr lang="en-US" sz="1200" dirty="0" smtClean="0"/>
          </a:p>
          <a:p>
            <a:r>
              <a:rPr lang="en-US" sz="1600" dirty="0" smtClean="0"/>
              <a:t>Supported Metrics</a:t>
            </a:r>
          </a:p>
          <a:p>
            <a:pPr lvl="1"/>
            <a:r>
              <a:rPr lang="en-US" sz="1400" dirty="0" smtClean="0"/>
              <a:t>E.g. price, power consumption, peak performance, memory capacity, bandwidth, latency</a:t>
            </a:r>
          </a:p>
          <a:p>
            <a:pPr lvl="1"/>
            <a:r>
              <a:rPr lang="en-US" sz="1400" dirty="0" smtClean="0"/>
              <a:t>Metric values can be specified as ranges </a:t>
            </a:r>
          </a:p>
          <a:p>
            <a:r>
              <a:rPr lang="en-US" sz="1600" dirty="0" smtClean="0"/>
              <a:t>Internal Constraints</a:t>
            </a:r>
          </a:p>
          <a:p>
            <a:pPr lvl="1"/>
            <a:r>
              <a:rPr lang="en-US" sz="1400" dirty="0" smtClean="0"/>
              <a:t>Used to limit the number of output system configurations</a:t>
            </a:r>
          </a:p>
          <a:p>
            <a:pPr lvl="1"/>
            <a:r>
              <a:rPr lang="en-US" sz="1400" dirty="0" smtClean="0"/>
              <a:t>Can be defined based on cardinality, or based on experiential knowledge of system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61" y="516467"/>
            <a:ext cx="4326039" cy="11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35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68" y="1481667"/>
            <a:ext cx="8355724" cy="2971799"/>
          </a:xfrm>
        </p:spPr>
        <p:txBody>
          <a:bodyPr/>
          <a:lstStyle/>
          <a:p>
            <a:r>
              <a:rPr lang="en-US" sz="1600" dirty="0" smtClean="0"/>
              <a:t>User Configuration</a:t>
            </a:r>
          </a:p>
          <a:p>
            <a:pPr lvl="1"/>
            <a:r>
              <a:rPr lang="en-US" sz="1400" dirty="0" smtClean="0"/>
              <a:t>Can extend component configuration, extend list of supported metrics, and modify internal constraints</a:t>
            </a:r>
          </a:p>
          <a:p>
            <a:r>
              <a:rPr lang="en-US" sz="1600" dirty="0" smtClean="0"/>
              <a:t>Input Constraints</a:t>
            </a:r>
          </a:p>
          <a:p>
            <a:pPr lvl="1"/>
            <a:r>
              <a:rPr lang="en-US" sz="1400" dirty="0" smtClean="0"/>
              <a:t>Formulated according to the application scenario</a:t>
            </a:r>
          </a:p>
          <a:p>
            <a:pPr lvl="1"/>
            <a:r>
              <a:rPr lang="en-US" sz="1400" dirty="0" smtClean="0"/>
              <a:t>E.g. maximum price or energy, minimum bandwidth, maximum or minimum storage capacity</a:t>
            </a:r>
          </a:p>
          <a:p>
            <a:r>
              <a:rPr lang="en-US" sz="1600" dirty="0" smtClean="0"/>
              <a:t>At least one constraint is required to be a “bounding constraint”</a:t>
            </a:r>
          </a:p>
          <a:p>
            <a:pPr lvl="1"/>
            <a:r>
              <a:rPr lang="en-US" sz="1400" dirty="0" smtClean="0"/>
              <a:t>It </a:t>
            </a:r>
            <a:r>
              <a:rPr lang="en-US" sz="1400" dirty="0" smtClean="0"/>
              <a:t>places an upper bound on the cardinality of the output </a:t>
            </a:r>
            <a:r>
              <a:rPr lang="en-US" sz="1400" dirty="0" smtClean="0"/>
              <a:t>set</a:t>
            </a:r>
            <a:endParaRPr lang="en-US" sz="1400" dirty="0" smtClean="0"/>
          </a:p>
          <a:p>
            <a:r>
              <a:rPr lang="en-US" sz="1600" dirty="0" smtClean="0"/>
              <a:t>Output set of system configurations</a:t>
            </a:r>
          </a:p>
          <a:p>
            <a:pPr lvl="1"/>
            <a:r>
              <a:rPr lang="en-US" sz="1400" dirty="0" smtClean="0"/>
              <a:t>A graph representation is used to denote each system configuration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61" y="516467"/>
            <a:ext cx="4326039" cy="11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4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4" y="1420272"/>
            <a:ext cx="3346365" cy="3632529"/>
          </a:xfrm>
        </p:spPr>
        <p:txBody>
          <a:bodyPr/>
          <a:lstStyle/>
          <a:p>
            <a:r>
              <a:rPr lang="en-US" sz="1600" dirty="0" smtClean="0"/>
              <a:t>Works on graphical format of system configuration</a:t>
            </a:r>
          </a:p>
          <a:p>
            <a:r>
              <a:rPr lang="en-US" sz="1600" dirty="0" smtClean="0"/>
              <a:t>Uses known techniques for:</a:t>
            </a:r>
          </a:p>
          <a:p>
            <a:pPr lvl="1"/>
            <a:r>
              <a:rPr lang="en-US" sz="1400" dirty="0" smtClean="0"/>
              <a:t>Graph enumeration</a:t>
            </a:r>
          </a:p>
          <a:p>
            <a:pPr lvl="1"/>
            <a:r>
              <a:rPr lang="en-US" sz="1400" dirty="0" smtClean="0"/>
              <a:t>Constraint checking</a:t>
            </a:r>
          </a:p>
          <a:p>
            <a:pPr lvl="1"/>
            <a:r>
              <a:rPr lang="en-US" sz="1400" dirty="0" smtClean="0"/>
              <a:t>Graph Isomorphism</a:t>
            </a:r>
          </a:p>
          <a:p>
            <a:pPr lvl="2"/>
            <a:r>
              <a:rPr lang="en-US" sz="1200" dirty="0">
                <a:solidFill>
                  <a:srgbClr val="3366FF"/>
                </a:solidFill>
              </a:rPr>
              <a:t>C</a:t>
            </a:r>
            <a:r>
              <a:rPr lang="en-US" sz="1200" dirty="0" smtClean="0">
                <a:solidFill>
                  <a:srgbClr val="3366FF"/>
                </a:solidFill>
              </a:rPr>
              <a:t>omponent properties are used to inform graph isomorphism</a:t>
            </a:r>
            <a:endParaRPr lang="en-US" sz="1200" dirty="0">
              <a:solidFill>
                <a:srgbClr val="3366FF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581400" y="405187"/>
            <a:ext cx="5469466" cy="4505480"/>
            <a:chOff x="2709333" y="362854"/>
            <a:chExt cx="5469466" cy="4505480"/>
          </a:xfrm>
        </p:grpSpPr>
        <p:grpSp>
          <p:nvGrpSpPr>
            <p:cNvPr id="10" name="Group 9"/>
            <p:cNvGrpSpPr/>
            <p:nvPr/>
          </p:nvGrpSpPr>
          <p:grpSpPr>
            <a:xfrm>
              <a:off x="4495800" y="795867"/>
              <a:ext cx="1655047" cy="338667"/>
              <a:chOff x="4546600" y="1261533"/>
              <a:chExt cx="1655047" cy="338667"/>
            </a:xfrm>
          </p:grpSpPr>
          <p:sp>
            <p:nvSpPr>
              <p:cNvPr id="4" name="Process 3"/>
              <p:cNvSpPr/>
              <p:nvPr/>
            </p:nvSpPr>
            <p:spPr>
              <a:xfrm>
                <a:off x="4546600" y="1261533"/>
                <a:ext cx="1634067" cy="33866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63533" y="1295400"/>
                <a:ext cx="16381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</a:rPr>
                  <a:t>Enumerate Next </a:t>
                </a:r>
                <a:r>
                  <a:rPr lang="en-US" sz="1200" dirty="0" err="1" smtClean="0">
                    <a:latin typeface="Calibri" pitchFamily="34" charset="0"/>
                  </a:rPr>
                  <a:t>Config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12733" y="4529667"/>
              <a:ext cx="1663538" cy="338667"/>
              <a:chOff x="4546600" y="1261533"/>
              <a:chExt cx="1663538" cy="338667"/>
            </a:xfrm>
          </p:grpSpPr>
          <p:sp>
            <p:nvSpPr>
              <p:cNvPr id="12" name="Process 11"/>
              <p:cNvSpPr/>
              <p:nvPr/>
            </p:nvSpPr>
            <p:spPr>
              <a:xfrm>
                <a:off x="4546600" y="1261533"/>
                <a:ext cx="1659467" cy="33866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63533" y="1295400"/>
                <a:ext cx="1646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</a:rPr>
                  <a:t>Remove O/P Candidate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95800" y="1871134"/>
              <a:ext cx="1634066" cy="338667"/>
              <a:chOff x="4546600" y="1261533"/>
              <a:chExt cx="1634066" cy="338667"/>
            </a:xfrm>
          </p:grpSpPr>
          <p:sp>
            <p:nvSpPr>
              <p:cNvPr id="15" name="Process 14"/>
              <p:cNvSpPr/>
              <p:nvPr/>
            </p:nvSpPr>
            <p:spPr>
              <a:xfrm>
                <a:off x="4546600" y="1261533"/>
                <a:ext cx="1634066" cy="33866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63533" y="1295400"/>
                <a:ext cx="1549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</a:rPr>
                  <a:t>Check Constraints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529667" y="2912532"/>
              <a:ext cx="1651000" cy="338667"/>
              <a:chOff x="4546600" y="1261533"/>
              <a:chExt cx="1651000" cy="338667"/>
            </a:xfrm>
          </p:grpSpPr>
          <p:sp>
            <p:nvSpPr>
              <p:cNvPr id="18" name="Process 17"/>
              <p:cNvSpPr/>
              <p:nvPr/>
            </p:nvSpPr>
            <p:spPr>
              <a:xfrm>
                <a:off x="4546600" y="1261533"/>
                <a:ext cx="1634067" cy="33866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63533" y="1295400"/>
                <a:ext cx="16340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</a:rPr>
                  <a:t>Add O/P Candidate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21200" y="3479800"/>
              <a:ext cx="1651000" cy="338667"/>
              <a:chOff x="4546600" y="1261533"/>
              <a:chExt cx="1676400" cy="338667"/>
            </a:xfrm>
          </p:grpSpPr>
          <p:sp>
            <p:nvSpPr>
              <p:cNvPr id="21" name="Process 20"/>
              <p:cNvSpPr/>
              <p:nvPr/>
            </p:nvSpPr>
            <p:spPr>
              <a:xfrm>
                <a:off x="4546600" y="1261533"/>
                <a:ext cx="1676400" cy="33866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63532" y="1295400"/>
                <a:ext cx="16086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</a:rPr>
                  <a:t>Check Isomorphism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919133" y="1346200"/>
              <a:ext cx="778933" cy="364067"/>
              <a:chOff x="7323666" y="1778000"/>
              <a:chExt cx="778933" cy="364067"/>
            </a:xfrm>
          </p:grpSpPr>
          <p:sp>
            <p:nvSpPr>
              <p:cNvPr id="23" name="Decision 22"/>
              <p:cNvSpPr/>
              <p:nvPr/>
            </p:nvSpPr>
            <p:spPr>
              <a:xfrm>
                <a:off x="7323666" y="1778000"/>
                <a:ext cx="778933" cy="364067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50667" y="1820333"/>
                <a:ext cx="5437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</a:rPr>
                  <a:t>Exists?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952999" y="2387600"/>
              <a:ext cx="778933" cy="364067"/>
              <a:chOff x="7323666" y="1778000"/>
              <a:chExt cx="778933" cy="364067"/>
            </a:xfrm>
          </p:grpSpPr>
          <p:sp>
            <p:nvSpPr>
              <p:cNvPr id="27" name="Decision 26"/>
              <p:cNvSpPr/>
              <p:nvPr/>
            </p:nvSpPr>
            <p:spPr>
              <a:xfrm>
                <a:off x="7323666" y="1778000"/>
                <a:ext cx="778933" cy="364067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82934" y="1820333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Calibri" pitchFamily="34" charset="0"/>
                  </a:rPr>
                  <a:t>S</a:t>
                </a:r>
                <a:r>
                  <a:rPr lang="en-US" sz="1000" dirty="0" smtClean="0">
                    <a:latin typeface="Calibri" pitchFamily="34" charset="0"/>
                  </a:rPr>
                  <a:t>atisfies?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961465" y="3970867"/>
              <a:ext cx="778933" cy="364067"/>
              <a:chOff x="7323666" y="1778000"/>
              <a:chExt cx="778933" cy="364067"/>
            </a:xfrm>
          </p:grpSpPr>
          <p:sp>
            <p:nvSpPr>
              <p:cNvPr id="30" name="Decision 29"/>
              <p:cNvSpPr/>
              <p:nvPr/>
            </p:nvSpPr>
            <p:spPr>
              <a:xfrm>
                <a:off x="7323666" y="1778000"/>
                <a:ext cx="778933" cy="364067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08334" y="1820333"/>
                <a:ext cx="6217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</a:rPr>
                  <a:t>Unique?</a:t>
                </a:r>
              </a:p>
            </p:txBody>
          </p:sp>
        </p:grpSp>
        <p:cxnSp>
          <p:nvCxnSpPr>
            <p:cNvPr id="33" name="Straight Arrow Connector 32"/>
            <p:cNvCxnSpPr>
              <a:stCxn id="4" idx="2"/>
              <a:endCxn id="23" idx="0"/>
            </p:cNvCxnSpPr>
            <p:nvPr/>
          </p:nvCxnSpPr>
          <p:spPr>
            <a:xfrm flipH="1">
              <a:off x="5308600" y="1134534"/>
              <a:ext cx="4234" cy="211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2"/>
              <a:endCxn id="15" idx="0"/>
            </p:cNvCxnSpPr>
            <p:nvPr/>
          </p:nvCxnSpPr>
          <p:spPr>
            <a:xfrm>
              <a:off x="5308600" y="1710267"/>
              <a:ext cx="4233" cy="160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7" idx="2"/>
              <a:endCxn id="18" idx="0"/>
            </p:cNvCxnSpPr>
            <p:nvPr/>
          </p:nvCxnSpPr>
          <p:spPr>
            <a:xfrm>
              <a:off x="5342466" y="2751667"/>
              <a:ext cx="4235" cy="1608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2"/>
              <a:endCxn id="27" idx="0"/>
            </p:cNvCxnSpPr>
            <p:nvPr/>
          </p:nvCxnSpPr>
          <p:spPr>
            <a:xfrm>
              <a:off x="5312833" y="2209801"/>
              <a:ext cx="29633" cy="1777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2"/>
              <a:endCxn id="21" idx="0"/>
            </p:cNvCxnSpPr>
            <p:nvPr/>
          </p:nvCxnSpPr>
          <p:spPr>
            <a:xfrm flipH="1">
              <a:off x="5346700" y="3251199"/>
              <a:ext cx="1" cy="228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0" idx="2"/>
              <a:endCxn id="12" idx="0"/>
            </p:cNvCxnSpPr>
            <p:nvPr/>
          </p:nvCxnSpPr>
          <p:spPr>
            <a:xfrm flipH="1">
              <a:off x="5342467" y="4334934"/>
              <a:ext cx="8465" cy="194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30" idx="0"/>
            </p:cNvCxnSpPr>
            <p:nvPr/>
          </p:nvCxnSpPr>
          <p:spPr>
            <a:xfrm>
              <a:off x="5346700" y="3818467"/>
              <a:ext cx="4232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6798733" y="2912534"/>
              <a:ext cx="1168400" cy="461665"/>
              <a:chOff x="6798733" y="2912534"/>
              <a:chExt cx="1168400" cy="461665"/>
            </a:xfrm>
          </p:grpSpPr>
          <p:sp>
            <p:nvSpPr>
              <p:cNvPr id="52" name="Data 51"/>
              <p:cNvSpPr/>
              <p:nvPr/>
            </p:nvSpPr>
            <p:spPr>
              <a:xfrm>
                <a:off x="6798733" y="2921000"/>
                <a:ext cx="1168400" cy="4487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959599" y="2912534"/>
                <a:ext cx="889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</a:rPr>
                  <a:t>Output Set</a:t>
                </a:r>
              </a:p>
              <a:p>
                <a:r>
                  <a:rPr lang="en-US" sz="1200" dirty="0" smtClean="0">
                    <a:latin typeface="Calibri" pitchFamily="34" charset="0"/>
                  </a:rPr>
                  <a:t>Candidates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519334" y="1354667"/>
              <a:ext cx="1659465" cy="338667"/>
              <a:chOff x="4546600" y="1261533"/>
              <a:chExt cx="1659465" cy="338667"/>
            </a:xfrm>
          </p:grpSpPr>
          <p:sp>
            <p:nvSpPr>
              <p:cNvPr id="56" name="Process 55"/>
              <p:cNvSpPr/>
              <p:nvPr/>
            </p:nvSpPr>
            <p:spPr>
              <a:xfrm>
                <a:off x="4546600" y="1261533"/>
                <a:ext cx="1634066" cy="33866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563532" y="1295400"/>
                <a:ext cx="1642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</a:rPr>
                  <a:t>Output Results &amp; Stop</a:t>
                </a:r>
              </a:p>
            </p:txBody>
          </p:sp>
        </p:grpSp>
        <p:cxnSp>
          <p:nvCxnSpPr>
            <p:cNvPr id="59" name="Straight Arrow Connector 58"/>
            <p:cNvCxnSpPr>
              <a:stCxn id="23" idx="3"/>
              <a:endCxn id="57" idx="1"/>
            </p:cNvCxnSpPr>
            <p:nvPr/>
          </p:nvCxnSpPr>
          <p:spPr>
            <a:xfrm flipV="1">
              <a:off x="5698066" y="1527034"/>
              <a:ext cx="838200" cy="1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2" idx="0"/>
            </p:cNvCxnSpPr>
            <p:nvPr/>
          </p:nvCxnSpPr>
          <p:spPr>
            <a:xfrm flipV="1">
              <a:off x="7499773" y="1684867"/>
              <a:ext cx="1694" cy="123613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9" idx="3"/>
              <a:endCxn id="52" idx="2"/>
            </p:cNvCxnSpPr>
            <p:nvPr/>
          </p:nvCxnSpPr>
          <p:spPr>
            <a:xfrm>
              <a:off x="6180667" y="3084899"/>
              <a:ext cx="734906" cy="604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2" idx="3"/>
              <a:endCxn id="52" idx="3"/>
            </p:cNvCxnSpPr>
            <p:nvPr/>
          </p:nvCxnSpPr>
          <p:spPr>
            <a:xfrm flipV="1">
              <a:off x="6172200" y="3369733"/>
              <a:ext cx="1093893" cy="1329268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endCxn id="21" idx="3"/>
            </p:cNvCxnSpPr>
            <p:nvPr/>
          </p:nvCxnSpPr>
          <p:spPr>
            <a:xfrm rot="10800000" flipV="1">
              <a:off x="6172201" y="3310466"/>
              <a:ext cx="643467" cy="338667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endCxn id="4" idx="0"/>
            </p:cNvCxnSpPr>
            <p:nvPr/>
          </p:nvCxnSpPr>
          <p:spPr>
            <a:xfrm rot="5400000" flipH="1" flipV="1">
              <a:off x="2783417" y="2186517"/>
              <a:ext cx="3920066" cy="1138767"/>
            </a:xfrm>
            <a:prstGeom prst="bentConnector3">
              <a:avLst>
                <a:gd name="adj1" fmla="val 105832"/>
              </a:avLst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7" idx="1"/>
            </p:cNvCxnSpPr>
            <p:nvPr/>
          </p:nvCxnSpPr>
          <p:spPr>
            <a:xfrm flipH="1" flipV="1">
              <a:off x="4148667" y="2565400"/>
              <a:ext cx="804332" cy="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30" idx="1"/>
            </p:cNvCxnSpPr>
            <p:nvPr/>
          </p:nvCxnSpPr>
          <p:spPr>
            <a:xfrm flipH="1" flipV="1">
              <a:off x="4157133" y="4148667"/>
              <a:ext cx="804332" cy="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2" idx="1"/>
            </p:cNvCxnSpPr>
            <p:nvPr/>
          </p:nvCxnSpPr>
          <p:spPr>
            <a:xfrm flipH="1">
              <a:off x="4148667" y="4699001"/>
              <a:ext cx="364066" cy="16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664201" y="1303867"/>
              <a:ext cx="335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itchFamily="34" charset="0"/>
                </a:rPr>
                <a:t>N</a:t>
              </a:r>
              <a:r>
                <a:rPr lang="en-US" sz="1000" dirty="0" smtClean="0">
                  <a:latin typeface="Calibri" pitchFamily="34" charset="0"/>
                </a:rPr>
                <a:t>o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1667" y="1642534"/>
              <a:ext cx="361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</a:rPr>
                <a:t>Yes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65134" y="2353734"/>
              <a:ext cx="335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itchFamily="34" charset="0"/>
                </a:rPr>
                <a:t>N</a:t>
              </a:r>
              <a:r>
                <a:rPr lang="en-US" sz="1000" dirty="0" smtClean="0">
                  <a:latin typeface="Calibri" pitchFamily="34" charset="0"/>
                </a:rPr>
                <a:t>o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17068" y="4284134"/>
              <a:ext cx="335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itchFamily="34" charset="0"/>
                </a:rPr>
                <a:t>N</a:t>
              </a:r>
              <a:r>
                <a:rPr lang="en-US" sz="1000" dirty="0" smtClean="0">
                  <a:latin typeface="Calibri" pitchFamily="34" charset="0"/>
                </a:rPr>
                <a:t>o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31268" y="3928534"/>
              <a:ext cx="361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</a:rPr>
                <a:t>Yes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42467" y="2692401"/>
              <a:ext cx="361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</a:rPr>
                <a:t>Yes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709333" y="736601"/>
              <a:ext cx="1168400" cy="461665"/>
              <a:chOff x="6798733" y="2912534"/>
              <a:chExt cx="1168400" cy="461665"/>
            </a:xfrm>
          </p:grpSpPr>
          <p:sp>
            <p:nvSpPr>
              <p:cNvPr id="94" name="Data 93"/>
              <p:cNvSpPr/>
              <p:nvPr/>
            </p:nvSpPr>
            <p:spPr>
              <a:xfrm>
                <a:off x="6798733" y="2921000"/>
                <a:ext cx="1168400" cy="4487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59599" y="2912534"/>
                <a:ext cx="902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</a:rPr>
                  <a:t>Bounding</a:t>
                </a:r>
              </a:p>
              <a:p>
                <a:r>
                  <a:rPr lang="en-US" sz="1200" dirty="0" smtClean="0">
                    <a:latin typeface="Calibri" pitchFamily="34" charset="0"/>
                  </a:rPr>
                  <a:t>Constraints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709333" y="1811868"/>
              <a:ext cx="1168400" cy="461665"/>
              <a:chOff x="6798733" y="2912534"/>
              <a:chExt cx="1168400" cy="461665"/>
            </a:xfrm>
          </p:grpSpPr>
          <p:sp>
            <p:nvSpPr>
              <p:cNvPr id="97" name="Data 96"/>
              <p:cNvSpPr/>
              <p:nvPr/>
            </p:nvSpPr>
            <p:spPr>
              <a:xfrm>
                <a:off x="6798733" y="2921000"/>
                <a:ext cx="1168400" cy="4487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900332" y="2912534"/>
                <a:ext cx="902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</a:rPr>
                  <a:t>All Other</a:t>
                </a:r>
              </a:p>
              <a:p>
                <a:pPr algn="ctr"/>
                <a:r>
                  <a:rPr lang="en-US" sz="1200" dirty="0" smtClean="0">
                    <a:latin typeface="Calibri" pitchFamily="34" charset="0"/>
                  </a:rPr>
                  <a:t>Constraints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709333" y="3429001"/>
              <a:ext cx="1168400" cy="448733"/>
              <a:chOff x="6798733" y="2921000"/>
              <a:chExt cx="1168400" cy="448733"/>
            </a:xfrm>
          </p:grpSpPr>
          <p:sp>
            <p:nvSpPr>
              <p:cNvPr id="100" name="Data 99"/>
              <p:cNvSpPr/>
              <p:nvPr/>
            </p:nvSpPr>
            <p:spPr>
              <a:xfrm>
                <a:off x="6798733" y="2921000"/>
                <a:ext cx="1168400" cy="4487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891865" y="2937934"/>
                <a:ext cx="963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</a:rPr>
                  <a:t>Components &amp;</a:t>
                </a:r>
              </a:p>
              <a:p>
                <a:r>
                  <a:rPr lang="en-US" sz="1000" dirty="0" smtClean="0">
                    <a:latin typeface="Calibri" pitchFamily="34" charset="0"/>
                  </a:rPr>
                  <a:t>Interface Rules</a:t>
                </a: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>
              <a:off x="3826933" y="872067"/>
              <a:ext cx="685800" cy="1996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7" idx="5"/>
              <a:endCxn id="16" idx="1"/>
            </p:cNvCxnSpPr>
            <p:nvPr/>
          </p:nvCxnSpPr>
          <p:spPr>
            <a:xfrm flipV="1">
              <a:off x="3760893" y="2043501"/>
              <a:ext cx="751840" cy="12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0" idx="5"/>
              <a:endCxn id="21" idx="1"/>
            </p:cNvCxnSpPr>
            <p:nvPr/>
          </p:nvCxnSpPr>
          <p:spPr>
            <a:xfrm flipV="1">
              <a:off x="3760893" y="3649134"/>
              <a:ext cx="760307" cy="42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endCxn id="4" idx="1"/>
            </p:cNvCxnSpPr>
            <p:nvPr/>
          </p:nvCxnSpPr>
          <p:spPr>
            <a:xfrm rot="5400000" flipH="1" flipV="1">
              <a:off x="2929467" y="2074334"/>
              <a:ext cx="2675466" cy="457200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5434791" y="362854"/>
              <a:ext cx="394110" cy="263679"/>
              <a:chOff x="8407400" y="1939691"/>
              <a:chExt cx="435636" cy="270109"/>
            </a:xfrm>
          </p:grpSpPr>
          <p:sp>
            <p:nvSpPr>
              <p:cNvPr id="124" name="Connector 123"/>
              <p:cNvSpPr/>
              <p:nvPr/>
            </p:nvSpPr>
            <p:spPr>
              <a:xfrm>
                <a:off x="8483162" y="1940935"/>
                <a:ext cx="347571" cy="26886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407400" y="1939691"/>
                <a:ext cx="4356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</a:rPr>
                  <a:t>Start</a:t>
                </a:r>
              </a:p>
            </p:txBody>
          </p:sp>
        </p:grpSp>
        <p:cxnSp>
          <p:nvCxnSpPr>
            <p:cNvPr id="133" name="Straight Arrow Connector 132"/>
            <p:cNvCxnSpPr>
              <a:stCxn id="124" idx="4"/>
            </p:cNvCxnSpPr>
            <p:nvPr/>
          </p:nvCxnSpPr>
          <p:spPr>
            <a:xfrm flipH="1">
              <a:off x="5655733" y="626533"/>
              <a:ext cx="4818" cy="186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88727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appropriately specifying constraints, the </a:t>
            </a:r>
            <a:r>
              <a:rPr lang="en-US" dirty="0" smtClean="0"/>
              <a:t>method can </a:t>
            </a:r>
            <a:r>
              <a:rPr lang="en-US" dirty="0" smtClean="0"/>
              <a:t>be used by: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system designers to systematically explore the interesting portion of the system design space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ustomers </a:t>
            </a:r>
            <a:r>
              <a:rPr lang="en-US" dirty="0"/>
              <a:t>to help determine the right system to buy for their specific needs 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sers </a:t>
            </a:r>
            <a:r>
              <a:rPr lang="en-US" dirty="0"/>
              <a:t>deploying their applications in a cloud environment </a:t>
            </a:r>
            <a:r>
              <a:rPr lang="en-US" dirty="0" smtClean="0"/>
              <a:t>to choose a subset of available hardware resources</a:t>
            </a:r>
          </a:p>
        </p:txBody>
      </p:sp>
    </p:spTree>
    <p:extLst>
      <p:ext uri="{BB962C8B-B14F-4D97-AF65-F5344CB8AC3E}">
        <p14:creationId xmlns:p14="http://schemas.microsoft.com/office/powerpoint/2010/main" val="1438433018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Theme">
  <a:themeElements>
    <a:clrScheme name="New Liz">
      <a:dk1>
        <a:srgbClr val="000000"/>
      </a:dk1>
      <a:lt1>
        <a:srgbClr val="FFFFFF"/>
      </a:lt1>
      <a:dk2>
        <a:srgbClr val="003F69"/>
      </a:dk2>
      <a:lt2>
        <a:srgbClr val="0080B1"/>
      </a:lt2>
      <a:accent1>
        <a:srgbClr val="0D7671"/>
      </a:accent1>
      <a:accent2>
        <a:srgbClr val="DD7313"/>
      </a:accent2>
      <a:accent3>
        <a:srgbClr val="FFC000"/>
      </a:accent3>
      <a:accent4>
        <a:srgbClr val="22B148"/>
      </a:accent4>
      <a:accent5>
        <a:srgbClr val="8DC73F"/>
      </a:accent5>
      <a:accent6>
        <a:srgbClr val="00B2EF"/>
      </a:accent6>
      <a:hlink>
        <a:srgbClr val="0000CC"/>
      </a:hlink>
      <a:folHlink>
        <a:srgbClr val="BA006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45989</TotalTime>
  <Words>853</Words>
  <Application>Microsoft Macintosh PowerPoint</Application>
  <PresentationFormat>On-screen Show (16:9)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Auto-generation of Computer System Configurations Based on Input Constraints  P201707290   Zehra Sura  Anthony Hylick</vt:lpstr>
      <vt:lpstr>Summary</vt:lpstr>
      <vt:lpstr>Background</vt:lpstr>
      <vt:lpstr>Our Invention</vt:lpstr>
      <vt:lpstr>Tool Interface</vt:lpstr>
      <vt:lpstr>Description</vt:lpstr>
      <vt:lpstr>Description - 2</vt:lpstr>
      <vt:lpstr>Operation</vt:lpstr>
      <vt:lpstr>Advantages</vt:lpstr>
      <vt:lpstr>Claims/Novelty</vt:lpstr>
      <vt:lpstr>Related/Background Work</vt:lpstr>
    </vt:vector>
  </TitlesOfParts>
  <Company>IBM Research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Technology Outlook (GTO) 2018 Template</dc:title>
  <dc:subject>GTO 2018 Template</dc:subject>
  <dc:creator>Kaoutar El maghraoui</dc:creator>
  <cp:keywords>GTO Global Technology Outlook 2018</cp:keywords>
  <dc:description>this template should only be used for GTO 2018 project</dc:description>
  <cp:lastModifiedBy>Zehra Sura</cp:lastModifiedBy>
  <cp:revision>1416</cp:revision>
  <cp:lastPrinted>1601-01-01T00:00:00Z</cp:lastPrinted>
  <dcterms:created xsi:type="dcterms:W3CDTF">2013-06-05T12:06:34Z</dcterms:created>
  <dcterms:modified xsi:type="dcterms:W3CDTF">2018-05-10T16:37:53Z</dcterms:modified>
  <cp:category>GTO 2018 - Doc. Ctl num: AEL!247$dvq-8718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000800342e0000000000010243100207f6000400038000</vt:lpwstr>
  </property>
</Properties>
</file>