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87" r:id="rId1"/>
  </p:sldMasterIdLst>
  <p:notesMasterIdLst>
    <p:notesMasterId r:id="rId15"/>
  </p:notesMasterIdLst>
  <p:handoutMasterIdLst>
    <p:handoutMasterId r:id="rId16"/>
  </p:handoutMasterIdLst>
  <p:sldIdLst>
    <p:sldId id="576" r:id="rId2"/>
    <p:sldId id="619" r:id="rId3"/>
    <p:sldId id="613" r:id="rId4"/>
    <p:sldId id="623" r:id="rId5"/>
    <p:sldId id="627" r:id="rId6"/>
    <p:sldId id="628" r:id="rId7"/>
    <p:sldId id="629" r:id="rId8"/>
    <p:sldId id="620" r:id="rId9"/>
    <p:sldId id="626" r:id="rId10"/>
    <p:sldId id="616" r:id="rId11"/>
    <p:sldId id="625" r:id="rId12"/>
    <p:sldId id="614" r:id="rId13"/>
    <p:sldId id="617" r:id="rId14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D9182D"/>
    <a:srgbClr val="FFF8E5"/>
    <a:srgbClr val="CCCCFF"/>
    <a:srgbClr val="17CFC6"/>
    <a:srgbClr val="FFBA2F"/>
    <a:srgbClr val="5D68CF"/>
    <a:srgbClr val="70267C"/>
    <a:srgbClr val="4A2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6835" autoAdjust="0"/>
  </p:normalViewPr>
  <p:slideViewPr>
    <p:cSldViewPr snapToGrid="0">
      <p:cViewPr>
        <p:scale>
          <a:sx n="150" d="100"/>
          <a:sy n="150" d="100"/>
        </p:scale>
        <p:origin x="-720" y="-264"/>
      </p:cViewPr>
      <p:guideLst>
        <p:guide orient="horz" pos="162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0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EF36ECC-CB6E-4825-97DC-8D559410CB28}" type="datetime1">
              <a:rPr lang="en-US"/>
              <a:pPr>
                <a:defRPr/>
              </a:pPr>
              <a:t>8/13/18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pitchFamily="-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3300"/>
              </a:buClr>
              <a:buFontTx/>
              <a:buChar char="•"/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DBA17F36-CF7E-47B3-AD8E-D0DB81854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2577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>
            <a:lvl1pPr algn="r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2750" y="698500"/>
            <a:ext cx="6173788" cy="3473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95938" cy="417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l" defTabSz="465178">
              <a:spcBef>
                <a:spcPct val="0"/>
              </a:spcBef>
              <a:buClrTx/>
              <a:buSzPct val="45000"/>
              <a:buFontTx/>
              <a:buNone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charset="0"/>
                <a:ea typeface="ヒラギノ角ゴ Pro W3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31263"/>
            <a:ext cx="3025775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04" tIns="47686" rIns="91704" bIns="47686" numCol="1" anchor="b" anchorCtr="0" compatLnSpc="1">
            <a:prstTxWarp prst="textNoShape">
              <a:avLst/>
            </a:prstTxWarp>
          </a:bodyPr>
          <a:lstStyle>
            <a:lvl1pPr algn="r" defTabSz="465178">
              <a:buSzPct val="45000"/>
              <a:tabLst>
                <a:tab pos="737552" algn="l"/>
                <a:tab pos="1475104" algn="l"/>
                <a:tab pos="2212657" algn="l"/>
                <a:tab pos="2950209" algn="l"/>
              </a:tabLst>
              <a:defRPr sz="1300">
                <a:solidFill>
                  <a:srgbClr val="000000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5D27E97F-F24A-4401-B56E-E7D9516E8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Picture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938" y="1284288"/>
            <a:ext cx="40941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327634" y="3762051"/>
            <a:ext cx="4514138" cy="58134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2329428" y="1560803"/>
            <a:ext cx="6531201" cy="59980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r">
              <a:defRPr sz="3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5" b="15325"/>
          <a:stretch/>
        </p:blipFill>
        <p:spPr>
          <a:xfrm>
            <a:off x="8247515" y="91689"/>
            <a:ext cx="842276" cy="3200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942438" y="5028327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>
            <a:grpSpLocks/>
          </p:cNvGrpSpPr>
          <p:nvPr userDrawn="1"/>
        </p:nvGrpSpPr>
        <p:grpSpPr bwMode="auto">
          <a:xfrm>
            <a:off x="182563" y="339725"/>
            <a:ext cx="8778875" cy="19050"/>
            <a:chOff x="103002" y="5638800"/>
            <a:chExt cx="9080500" cy="70893"/>
          </a:xfrm>
        </p:grpSpPr>
        <p:sp>
          <p:nvSpPr>
            <p:cNvPr id="8" name="Rectangle 74"/>
            <p:cNvSpPr>
              <a:spLocks noChangeArrowheads="1"/>
            </p:cNvSpPr>
            <p:nvPr/>
          </p:nvSpPr>
          <p:spPr bwMode="auto">
            <a:xfrm>
              <a:off x="7088255" y="5638800"/>
              <a:ext cx="699510" cy="70893"/>
            </a:xfrm>
            <a:prstGeom prst="rect">
              <a:avLst/>
            </a:prstGeom>
            <a:solidFill>
              <a:schemeClr val="accent5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74"/>
            <p:cNvSpPr>
              <a:spLocks noChangeArrowheads="1"/>
            </p:cNvSpPr>
            <p:nvPr/>
          </p:nvSpPr>
          <p:spPr bwMode="auto">
            <a:xfrm>
              <a:off x="4993007" y="5638800"/>
              <a:ext cx="699510" cy="70893"/>
            </a:xfrm>
            <a:prstGeom prst="rect">
              <a:avLst/>
            </a:prstGeom>
            <a:solidFill>
              <a:srgbClr val="A29E0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2897760" y="5638800"/>
              <a:ext cx="696226" cy="70893"/>
            </a:xfrm>
            <a:prstGeom prst="rect">
              <a:avLst/>
            </a:prstGeom>
            <a:solidFill>
              <a:srgbClr val="008080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8483992" y="5638800"/>
              <a:ext cx="699510" cy="708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74"/>
            <p:cNvSpPr>
              <a:spLocks noChangeArrowheads="1"/>
            </p:cNvSpPr>
            <p:nvPr/>
          </p:nvSpPr>
          <p:spPr bwMode="auto">
            <a:xfrm>
              <a:off x="103002" y="5638800"/>
              <a:ext cx="699510" cy="7089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74"/>
            <p:cNvSpPr>
              <a:spLocks noChangeArrowheads="1"/>
            </p:cNvSpPr>
            <p:nvPr/>
          </p:nvSpPr>
          <p:spPr bwMode="auto">
            <a:xfrm>
              <a:off x="802512" y="5638800"/>
              <a:ext cx="696226" cy="7089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1498739" y="5638800"/>
              <a:ext cx="699510" cy="70893"/>
            </a:xfrm>
            <a:prstGeom prst="rect">
              <a:avLst/>
            </a:prstGeom>
            <a:solidFill>
              <a:schemeClr val="accent3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2198249" y="5638800"/>
              <a:ext cx="699510" cy="708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3593986" y="5638800"/>
              <a:ext cx="699510" cy="70893"/>
            </a:xfrm>
            <a:prstGeom prst="rect">
              <a:avLst/>
            </a:prstGeom>
            <a:solidFill>
              <a:srgbClr val="00CC6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74"/>
            <p:cNvSpPr>
              <a:spLocks noChangeArrowheads="1"/>
            </p:cNvSpPr>
            <p:nvPr/>
          </p:nvSpPr>
          <p:spPr bwMode="auto">
            <a:xfrm>
              <a:off x="4293497" y="5638800"/>
              <a:ext cx="699510" cy="70893"/>
            </a:xfrm>
            <a:prstGeom prst="rect">
              <a:avLst/>
            </a:prstGeom>
            <a:solidFill>
              <a:srgbClr val="92DF07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5692518" y="5638800"/>
              <a:ext cx="696226" cy="70893"/>
            </a:xfrm>
            <a:prstGeom prst="rect">
              <a:avLst/>
            </a:prstGeom>
            <a:solidFill>
              <a:srgbClr val="FEE73C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74"/>
            <p:cNvSpPr>
              <a:spLocks noChangeArrowheads="1"/>
            </p:cNvSpPr>
            <p:nvPr/>
          </p:nvSpPr>
          <p:spPr bwMode="auto">
            <a:xfrm>
              <a:off x="6388744" y="5638800"/>
              <a:ext cx="699510" cy="70893"/>
            </a:xfrm>
            <a:prstGeom prst="rect">
              <a:avLst/>
            </a:prstGeom>
            <a:solidFill>
              <a:srgbClr val="FFBA2F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7787765" y="5638800"/>
              <a:ext cx="696226" cy="70893"/>
            </a:xfrm>
            <a:prstGeom prst="rect">
              <a:avLst/>
            </a:prstGeom>
            <a:solidFill>
              <a:srgbClr val="C63D06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 algn="r">
                <a:defRPr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36841"/>
            <a:ext cx="8355724" cy="556388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090072"/>
            <a:ext cx="8355724" cy="3632529"/>
          </a:xfrm>
          <a:prstGeom prst="rect">
            <a:avLst/>
          </a:prstGeom>
        </p:spPr>
        <p:txBody>
          <a:bodyPr/>
          <a:lstStyle>
            <a:lvl1pPr marL="173038" indent="-173038">
              <a:buClr>
                <a:schemeClr val="bg2"/>
              </a:buClr>
              <a:defRPr sz="1800"/>
            </a:lvl1pPr>
            <a:lvl2pPr marL="512763" indent="-168275">
              <a:buClr>
                <a:schemeClr val="bg2"/>
              </a:buClr>
              <a:defRPr sz="1600"/>
            </a:lvl2pPr>
            <a:lvl3pPr>
              <a:buClr>
                <a:schemeClr val="bg2"/>
              </a:buClr>
              <a:defRPr sz="140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13794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88652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nip Diagonal Corner Rectangle 3"/>
          <p:cNvSpPr/>
          <p:nvPr userDrawn="1"/>
        </p:nvSpPr>
        <p:spPr>
          <a:xfrm>
            <a:off x="8288" y="2693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 userDrawn="1"/>
        </p:nvSpPr>
        <p:spPr>
          <a:xfrm>
            <a:off x="2723014" y="1931133"/>
            <a:ext cx="6448927" cy="88232"/>
          </a:xfrm>
          <a:prstGeom prst="snip2Diag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  <p:extLst>
      <p:ext uri="{BB962C8B-B14F-4D97-AF65-F5344CB8AC3E}">
        <p14:creationId xmlns:p14="http://schemas.microsoft.com/office/powerpoint/2010/main" val="12725425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C139142A-8B53-4C5F-ABD0-BA31E79DB10B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 userDrawn="1"/>
        </p:nvSpPr>
        <p:spPr bwMode="black">
          <a:xfrm>
            <a:off x="334963" y="486727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A751E171-C80D-4DE5-945B-F629614F7AAC}" type="slidenum">
              <a:rPr lang="en-US" sz="800">
                <a:latin typeface="Arial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latin typeface="Arial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82563" y="5691188"/>
            <a:ext cx="8596312" cy="19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46038" bIns="46038" anchor="b"/>
          <a:lstStyle/>
          <a:p>
            <a:pPr marL="400050" indent="-4000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latin typeface="+mn-lt"/>
                <a:ea typeface="+mn-ea"/>
              </a:rPr>
              <a:t>Source:	If applicable, describe source </a:t>
            </a:r>
            <a:r>
              <a:rPr lang="en-US" sz="800" smtClean="0">
                <a:latin typeface="+mn-lt"/>
                <a:ea typeface="+mn-ea"/>
              </a:rPr>
              <a:t>origin</a:t>
            </a:r>
            <a:endParaRPr lang="en-US" sz="800">
              <a:latin typeface="+mn-lt"/>
              <a:ea typeface="+mn-ea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82563" y="5884863"/>
            <a:ext cx="366712" cy="165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BAC7F652-409E-4B7F-8032-4A23CB657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6" y="448280"/>
            <a:ext cx="8355724" cy="6336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390729" y="502206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 userDrawn="1"/>
        </p:nvSpPr>
        <p:spPr bwMode="black">
          <a:xfrm>
            <a:off x="93663" y="4949825"/>
            <a:ext cx="366712" cy="166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>
              <a:defRPr/>
            </a:pPr>
            <a:fld id="{945B64CE-B458-4C00-A320-28DE94D29EAB}" type="slidenum">
              <a:rPr lang="en-US" sz="800">
                <a:latin typeface="Calibri" pitchFamily="34" charset="0"/>
                <a:ea typeface="ヒラギノ角ゴ Pro W3" charset="-128"/>
                <a:cs typeface="Arial" pitchFamily="34" charset="0"/>
              </a:rPr>
              <a:pPr>
                <a:defRPr/>
              </a:pPr>
              <a:t>‹#›</a:t>
            </a:fld>
            <a:endParaRPr lang="en-US" sz="800" dirty="0">
              <a:latin typeface="Calibri" pitchFamily="34" charset="0"/>
              <a:ea typeface="ヒラギノ角ゴ Pro W3" charset="-128"/>
              <a:cs typeface="Arial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black">
          <a:xfrm>
            <a:off x="7459663" y="4951413"/>
            <a:ext cx="1371600" cy="1651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800" dirty="0" smtClean="0">
                <a:latin typeface="Calibri" pitchFamily="34" charset="0"/>
                <a:cs typeface="+mn-cs"/>
              </a:rPr>
              <a:t>© 2018 IBM Corporation</a:t>
            </a:r>
            <a:endParaRPr lang="en-US" dirty="0" smtClean="0">
              <a:latin typeface="Calibri" pitchFamily="34" charset="0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804601" y="4971613"/>
            <a:ext cx="655062" cy="12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AEL!247$dvq-8718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7" r:id="rId3"/>
    <p:sldLayoutId id="2147484193" r:id="rId4"/>
    <p:sldLayoutId id="2147484192" r:id="rId5"/>
    <p:sldLayoutId id="2147484196" r:id="rId6"/>
    <p:sldLayoutId id="2147484191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Calibri" pitchFamily="34" charset="0"/>
          <a:ea typeface="MS PGothic" pitchFamily="34" charset="-128"/>
          <a:cs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33363" indent="-233363" algn="l" defTabSz="457200" rtl="0" eaLnBrk="0" fontAlgn="base" hangingPunct="0">
        <a:spcBef>
          <a:spcPts val="600"/>
        </a:spcBef>
        <a:spcAft>
          <a:spcPts val="300"/>
        </a:spcAft>
        <a:buClr>
          <a:schemeClr val="accent2"/>
        </a:buClr>
        <a:buSzPct val="110000"/>
        <a:buFont typeface="Wingdings" pitchFamily="2" charset="2"/>
        <a:buChar char="§"/>
        <a:defRPr b="1" kern="1200">
          <a:solidFill>
            <a:schemeClr val="tx1"/>
          </a:solidFill>
          <a:latin typeface="Calibri" pitchFamily="34" charset="0"/>
          <a:ea typeface="MS PGothic" pitchFamily="34" charset="-128"/>
          <a:cs typeface="Calibri" pitchFamily="34" charset="0"/>
        </a:defRPr>
      </a:lvl1pPr>
      <a:lvl2pPr marL="571500" indent="-22701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2pPr>
      <a:lvl3pPr marL="914400" indent="-180975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3pPr>
      <a:lvl4pPr marL="1371600" indent="-233363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–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4pPr>
      <a:lvl5pPr marL="1719263" indent="-228600" algn="l" defTabSz="457200" rtl="0" eaLnBrk="0" fontAlgn="base" hangingPunct="0">
        <a:spcBef>
          <a:spcPct val="0"/>
        </a:spcBef>
        <a:spcAft>
          <a:spcPts val="300"/>
        </a:spcAft>
        <a:buClr>
          <a:schemeClr val="accent2"/>
        </a:buClr>
        <a:buFont typeface="Arial" charset="0"/>
        <a:buChar char="»"/>
        <a:defRPr sz="1200" kern="1200">
          <a:solidFill>
            <a:schemeClr val="tx1"/>
          </a:solidFill>
          <a:latin typeface="Calibri" pitchFamily="34" charset="0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612.0052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9666" y="790336"/>
            <a:ext cx="6959600" cy="1334798"/>
          </a:xfrm>
        </p:spPr>
        <p:txBody>
          <a:bodyPr/>
          <a:lstStyle/>
          <a:p>
            <a:pPr algn="ctr"/>
            <a:r>
              <a:rPr lang="en-US" sz="2800" dirty="0" smtClean="0"/>
              <a:t>Workload Modeling and Resource Estimation for Systems with Heterogeneous Components by using Meta Models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P201805641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 smtClean="0"/>
              <a:t>Zehra Sura </a:t>
            </a:r>
            <a:br>
              <a:rPr lang="en-US" sz="2400" dirty="0" smtClean="0"/>
            </a:br>
            <a:r>
              <a:rPr lang="en-US" sz="2400" dirty="0" err="1" smtClean="0"/>
              <a:t>Parijat</a:t>
            </a:r>
            <a:r>
              <a:rPr lang="en-US" sz="2400" dirty="0" smtClean="0"/>
              <a:t> </a:t>
            </a:r>
            <a:r>
              <a:rPr lang="en-US" sz="2400" dirty="0" err="1" smtClean="0"/>
              <a:t>Dube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Cheng Li</a:t>
            </a:r>
            <a:br>
              <a:rPr lang="en-US" sz="2400" dirty="0" smtClean="0"/>
            </a:br>
            <a:r>
              <a:rPr lang="en-US" sz="2400" dirty="0" err="1"/>
              <a:t>S</a:t>
            </a:r>
            <a:r>
              <a:rPr lang="en-US" sz="2400" dirty="0" err="1" smtClean="0"/>
              <a:t>tefania</a:t>
            </a:r>
            <a:r>
              <a:rPr lang="en-US" sz="2400" dirty="0" smtClean="0"/>
              <a:t> </a:t>
            </a:r>
            <a:r>
              <a:rPr lang="en-US" sz="2400" dirty="0" err="1" smtClean="0"/>
              <a:t>Costache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600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Use information within and across component classes to improve accuracy of modeling complex systems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38433018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in our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053" y="1265767"/>
            <a:ext cx="75714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449" y="1325037"/>
            <a:ext cx="893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Application </a:t>
            </a:r>
          </a:p>
          <a:p>
            <a:pPr algn="ctr"/>
            <a:r>
              <a:rPr lang="en-US" sz="1200" dirty="0" smtClean="0">
                <a:latin typeface="Calibri" pitchFamily="34" charset="0"/>
              </a:rPr>
              <a:t>Impact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0870" y="1265767"/>
            <a:ext cx="812798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7869" y="1248837"/>
            <a:ext cx="89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Framework</a:t>
            </a:r>
          </a:p>
          <a:p>
            <a:pPr algn="ctr"/>
            <a:r>
              <a:rPr lang="en-US" sz="1200" dirty="0" smtClean="0">
                <a:latin typeface="Calibri" pitchFamily="34" charset="0"/>
              </a:rPr>
              <a:t>Library</a:t>
            </a:r>
          </a:p>
          <a:p>
            <a:pPr algn="ctr"/>
            <a:r>
              <a:rPr lang="en-US" sz="1200" dirty="0" smtClean="0">
                <a:latin typeface="Calibri" pitchFamily="34" charset="0"/>
              </a:rPr>
              <a:t>Impact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1784" y="1274235"/>
            <a:ext cx="1532467" cy="25738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11989" y="3534837"/>
            <a:ext cx="143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Architecture Impact</a:t>
            </a:r>
          </a:p>
        </p:txBody>
      </p:sp>
      <p:cxnSp>
        <p:nvCxnSpPr>
          <p:cNvPr id="17" name="Elbow Connector 16"/>
          <p:cNvCxnSpPr/>
          <p:nvPr/>
        </p:nvCxnSpPr>
        <p:spPr>
          <a:xfrm>
            <a:off x="1244601" y="1591733"/>
            <a:ext cx="1317183" cy="893235"/>
          </a:xfrm>
          <a:prstGeom prst="bentConnector3">
            <a:avLst>
              <a:gd name="adj1" fmla="val -137"/>
            </a:avLst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>
            <a:off x="1092200" y="1574801"/>
            <a:ext cx="347134" cy="4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35200" y="1583268"/>
            <a:ext cx="326585" cy="4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667" y="1557870"/>
            <a:ext cx="267318" cy="4231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77319" y="1570568"/>
            <a:ext cx="410014" cy="4233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7800" y="905932"/>
            <a:ext cx="4089400" cy="3141135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048001" y="1722968"/>
            <a:ext cx="601134" cy="325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048001" y="2408768"/>
            <a:ext cx="601134" cy="325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048001" y="3196167"/>
            <a:ext cx="601134" cy="325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1960032" y="2349499"/>
            <a:ext cx="1862671" cy="330201"/>
          </a:xfrm>
          <a:prstGeom prst="bentConnector3">
            <a:avLst>
              <a:gd name="adj1" fmla="val 100000"/>
            </a:avLst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726268" y="2650066"/>
            <a:ext cx="321733" cy="63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717801" y="1964266"/>
            <a:ext cx="330200" cy="63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48468" y="1583267"/>
            <a:ext cx="1778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5" idx="3"/>
          </p:cNvCxnSpPr>
          <p:nvPr/>
        </p:nvCxnSpPr>
        <p:spPr>
          <a:xfrm>
            <a:off x="3649135" y="1885951"/>
            <a:ext cx="254000" cy="21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7" idx="3"/>
          </p:cNvCxnSpPr>
          <p:nvPr/>
        </p:nvCxnSpPr>
        <p:spPr>
          <a:xfrm>
            <a:off x="3649135" y="2571751"/>
            <a:ext cx="245533" cy="105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5400000">
            <a:off x="3111501" y="2366433"/>
            <a:ext cx="1769534" cy="169334"/>
          </a:xfrm>
          <a:prstGeom prst="bentConnector3">
            <a:avLst>
              <a:gd name="adj1" fmla="val 239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649135" y="3333750"/>
            <a:ext cx="270933" cy="21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16200000" flipH="1">
            <a:off x="2155826" y="2416175"/>
            <a:ext cx="1572684" cy="21166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836335" y="1744133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561784" y="2493434"/>
            <a:ext cx="486217" cy="10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2815676" y="2473960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700868" y="1934464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700868" y="2629408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ontent Placeholder 2"/>
          <p:cNvSpPr txBox="1">
            <a:spLocks/>
          </p:cNvSpPr>
          <p:nvPr/>
        </p:nvSpPr>
        <p:spPr>
          <a:xfrm>
            <a:off x="158833" y="4129605"/>
            <a:ext cx="8739633" cy="679461"/>
          </a:xfrm>
          <a:prstGeom prst="rect">
            <a:avLst/>
          </a:prstGeom>
        </p:spPr>
        <p:txBody>
          <a:bodyPr/>
          <a:lstStyle>
            <a:lvl1pPr marL="1730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defRPr>
            </a:lvl1pPr>
            <a:lvl2pPr marL="512763" indent="-1682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indent="-180975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indent="-233363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719263" indent="-228600" algn="l" defTabSz="457200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Arial" charset="0"/>
              <a:buChar char="»"/>
              <a:defRPr sz="1200"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smtClean="0"/>
              <a:t>Illustrated using modeling of compute units as an example:</a:t>
            </a:r>
            <a:endParaRPr lang="en-US" sz="1600" b="0" dirty="0"/>
          </a:p>
        </p:txBody>
      </p:sp>
      <p:sp>
        <p:nvSpPr>
          <p:cNvPr id="231" name="TextBox 230"/>
          <p:cNvSpPr txBox="1"/>
          <p:nvPr/>
        </p:nvSpPr>
        <p:spPr>
          <a:xfrm>
            <a:off x="7277720" y="4165598"/>
            <a:ext cx="14720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Compute units, e.g.: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Volta GPU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Pascal GPU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CPU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72664" y="3251203"/>
            <a:ext cx="1118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Calibri" pitchFamily="34" charset="0"/>
              </a:rPr>
              <a:t>CURRENT </a:t>
            </a:r>
          </a:p>
          <a:p>
            <a:r>
              <a:rPr lang="en-US" sz="1600" dirty="0" smtClean="0">
                <a:solidFill>
                  <a:srgbClr val="3366FF"/>
                </a:solidFill>
                <a:latin typeface="Calibri" pitchFamily="34" charset="0"/>
              </a:rPr>
              <a:t>APPROACH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53506" y="1680637"/>
            <a:ext cx="590125" cy="414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1200" dirty="0" smtClean="0">
                <a:latin typeface="Calibri" pitchFamily="34" charset="0"/>
              </a:rPr>
              <a:t>Volta</a:t>
            </a:r>
          </a:p>
          <a:p>
            <a:pPr algn="ctr">
              <a:lnSpc>
                <a:spcPts val="1240"/>
              </a:lnSpc>
            </a:pPr>
            <a:r>
              <a:rPr lang="en-US" sz="1200" dirty="0" smtClean="0">
                <a:latin typeface="Calibri" pitchFamily="34" charset="0"/>
              </a:rPr>
              <a:t>Model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3507" y="2366437"/>
            <a:ext cx="590125" cy="414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1200" dirty="0" smtClean="0">
                <a:latin typeface="Calibri" pitchFamily="34" charset="0"/>
              </a:rPr>
              <a:t>Pascal</a:t>
            </a:r>
          </a:p>
          <a:p>
            <a:pPr algn="ctr">
              <a:lnSpc>
                <a:spcPts val="1240"/>
              </a:lnSpc>
            </a:pPr>
            <a:r>
              <a:rPr lang="en-US" sz="1200" dirty="0" smtClean="0">
                <a:latin typeface="Calibri" pitchFamily="34" charset="0"/>
              </a:rPr>
              <a:t>Model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53507" y="3170770"/>
            <a:ext cx="590125" cy="414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1200" dirty="0" smtClean="0">
                <a:latin typeface="Calibri" pitchFamily="34" charset="0"/>
              </a:rPr>
              <a:t>CPU</a:t>
            </a:r>
          </a:p>
          <a:p>
            <a:pPr algn="ctr">
              <a:lnSpc>
                <a:spcPts val="1240"/>
              </a:lnSpc>
            </a:pPr>
            <a:r>
              <a:rPr lang="en-US" sz="1200" dirty="0" smtClean="0">
                <a:latin typeface="Calibri" pitchFamily="34" charset="0"/>
              </a:rPr>
              <a:t>Model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614334" y="905932"/>
            <a:ext cx="4402666" cy="3141135"/>
            <a:chOff x="4614334" y="905932"/>
            <a:chExt cx="4402666" cy="3141135"/>
          </a:xfrm>
        </p:grpSpPr>
        <p:sp>
          <p:nvSpPr>
            <p:cNvPr id="51" name="Rectangle 50"/>
            <p:cNvSpPr/>
            <p:nvPr/>
          </p:nvSpPr>
          <p:spPr>
            <a:xfrm>
              <a:off x="4864720" y="1265767"/>
              <a:ext cx="757147" cy="618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3116" y="1325037"/>
              <a:ext cx="893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</a:rPr>
                <a:t>Application </a:t>
              </a:r>
            </a:p>
            <a:p>
              <a:pPr algn="ctr"/>
              <a:r>
                <a:rPr lang="en-US" sz="1200" dirty="0" smtClean="0">
                  <a:latin typeface="Calibri" pitchFamily="34" charset="0"/>
                </a:rPr>
                <a:t>Impact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60537" y="1265767"/>
              <a:ext cx="812798" cy="618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27536" y="1248837"/>
              <a:ext cx="897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</a:rPr>
                <a:t>Framework</a:t>
              </a:r>
            </a:p>
            <a:p>
              <a:pPr algn="ctr"/>
              <a:r>
                <a:rPr lang="en-US" sz="1200" dirty="0" smtClean="0">
                  <a:latin typeface="Calibri" pitchFamily="34" charset="0"/>
                </a:rPr>
                <a:t>Library</a:t>
              </a:r>
            </a:p>
            <a:p>
              <a:pPr algn="ctr"/>
              <a:r>
                <a:rPr lang="en-US" sz="1200" dirty="0" smtClean="0">
                  <a:latin typeface="Calibri" pitchFamily="34" charset="0"/>
                </a:rPr>
                <a:t>Impact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91451" y="1274235"/>
              <a:ext cx="1532467" cy="25780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33190" y="3534838"/>
              <a:ext cx="1432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</a:rPr>
                <a:t>Architecture Impact</a:t>
              </a:r>
            </a:p>
          </p:txBody>
        </p:sp>
        <p:cxnSp>
          <p:nvCxnSpPr>
            <p:cNvPr id="57" name="Elbow Connector 56"/>
            <p:cNvCxnSpPr/>
            <p:nvPr/>
          </p:nvCxnSpPr>
          <p:spPr>
            <a:xfrm flipV="1">
              <a:off x="5918200" y="1265768"/>
              <a:ext cx="2100350" cy="300566"/>
            </a:xfrm>
            <a:prstGeom prst="bentConnector4">
              <a:avLst>
                <a:gd name="adj1" fmla="val -6536"/>
                <a:gd name="adj2" fmla="val 161972"/>
              </a:avLst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3"/>
            </p:cNvCxnSpPr>
            <p:nvPr/>
          </p:nvCxnSpPr>
          <p:spPr>
            <a:xfrm>
              <a:off x="5621867" y="1574801"/>
              <a:ext cx="347134" cy="42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64867" y="1587503"/>
              <a:ext cx="338668" cy="4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614334" y="1557870"/>
              <a:ext cx="267318" cy="4231"/>
            </a:xfrm>
            <a:prstGeom prst="straightConnector1">
              <a:avLst/>
            </a:prstGeom>
            <a:ln w="25400"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8606986" y="1570568"/>
              <a:ext cx="410014" cy="4233"/>
            </a:xfrm>
            <a:prstGeom prst="straightConnector1">
              <a:avLst/>
            </a:prstGeom>
            <a:ln w="25400"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707467" y="905932"/>
              <a:ext cx="4089400" cy="3141135"/>
            </a:xfrm>
            <a:prstGeom prst="rect">
              <a:avLst/>
            </a:prstGeom>
            <a:noFill/>
            <a:ln w="1905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459134" y="2214035"/>
              <a:ext cx="601134" cy="325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459134" y="2713568"/>
              <a:ext cx="601134" cy="325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459134" y="3221567"/>
              <a:ext cx="601134" cy="325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/>
            <p:cNvCxnSpPr>
              <a:stCxn id="169" idx="3"/>
            </p:cNvCxnSpPr>
            <p:nvPr/>
          </p:nvCxnSpPr>
          <p:spPr>
            <a:xfrm>
              <a:off x="8060268" y="2377018"/>
              <a:ext cx="254000" cy="2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71" idx="3"/>
            </p:cNvCxnSpPr>
            <p:nvPr/>
          </p:nvCxnSpPr>
          <p:spPr>
            <a:xfrm>
              <a:off x="8060268" y="2876551"/>
              <a:ext cx="245533" cy="105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8060268" y="3359150"/>
              <a:ext cx="270933" cy="2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7660528" y="1507067"/>
              <a:ext cx="757147" cy="537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649761" y="1494372"/>
              <a:ext cx="761747" cy="5736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Compute</a:t>
              </a:r>
            </a:p>
            <a:p>
              <a:pPr algn="ctr">
                <a:lnSpc>
                  <a:spcPts val="1240"/>
                </a:lnSpc>
              </a:pPr>
              <a:r>
                <a:rPr lang="en-US" sz="1200" dirty="0">
                  <a:latin typeface="Calibri" pitchFamily="34" charset="0"/>
                </a:rPr>
                <a:t>u</a:t>
              </a:r>
              <a:r>
                <a:rPr lang="en-US" sz="1200" dirty="0" smtClean="0">
                  <a:latin typeface="Calibri" pitchFamily="34" charset="0"/>
                </a:rPr>
                <a:t>nits</a:t>
              </a:r>
            </a:p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Model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 flipV="1">
              <a:off x="8314268" y="2057401"/>
              <a:ext cx="8467" cy="1312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7095068" y="1591733"/>
              <a:ext cx="592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0" idx="0"/>
            </p:cNvCxnSpPr>
            <p:nvPr/>
          </p:nvCxnSpPr>
          <p:spPr>
            <a:xfrm flipH="1" flipV="1">
              <a:off x="8026401" y="1227667"/>
              <a:ext cx="4234" cy="266705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8420948" y="1568704"/>
              <a:ext cx="2455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4884942" y="3251203"/>
              <a:ext cx="9502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Calibri" pitchFamily="34" charset="0"/>
                </a:rPr>
                <a:t>OUR </a:t>
              </a:r>
            </a:p>
            <a:p>
              <a:r>
                <a:rPr lang="en-US" sz="1600" dirty="0" smtClean="0">
                  <a:solidFill>
                    <a:srgbClr val="3366FF"/>
                  </a:solidFill>
                  <a:latin typeface="Calibri" pitchFamily="34" charset="0"/>
                </a:rPr>
                <a:t>METHOD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73106" y="2163238"/>
              <a:ext cx="590125" cy="41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Volta</a:t>
              </a:r>
            </a:p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Model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73107" y="2645837"/>
              <a:ext cx="590125" cy="41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Pascal</a:t>
              </a:r>
            </a:p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Model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73107" y="3162303"/>
              <a:ext cx="590125" cy="41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CPU</a:t>
              </a:r>
            </a:p>
            <a:p>
              <a:pPr algn="ctr">
                <a:lnSpc>
                  <a:spcPts val="1240"/>
                </a:lnSpc>
              </a:pPr>
              <a:r>
                <a:rPr lang="en-US" sz="1200" dirty="0" smtClean="0">
                  <a:latin typeface="Calibri" pitchFamily="34" charset="0"/>
                </a:rPr>
                <a:t>Model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7205135" y="2377018"/>
              <a:ext cx="254000" cy="2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7205135" y="2876551"/>
              <a:ext cx="245533" cy="105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205135" y="3359150"/>
              <a:ext cx="270933" cy="2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>
              <a:off x="6709833" y="2441448"/>
              <a:ext cx="1413937" cy="440267"/>
            </a:xfrm>
            <a:prstGeom prst="bentConnector3">
              <a:avLst>
                <a:gd name="adj1" fmla="val 300"/>
              </a:avLst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7303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Novelty/Claims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02" y="869939"/>
            <a:ext cx="8485632" cy="39983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A </a:t>
            </a:r>
            <a:r>
              <a:rPr lang="en-US" sz="1400" b="0" dirty="0" smtClean="0"/>
              <a:t>method </a:t>
            </a:r>
            <a:r>
              <a:rPr lang="en-US" sz="1400" b="0" dirty="0"/>
              <a:t>for </a:t>
            </a:r>
            <a:r>
              <a:rPr lang="en-US" sz="1400" b="0" dirty="0" smtClean="0"/>
              <a:t>workload modeling and resource </a:t>
            </a:r>
            <a:r>
              <a:rPr lang="en-US" sz="1400" b="0" dirty="0"/>
              <a:t>estimation of deep learning workloads that:</a:t>
            </a:r>
          </a:p>
          <a:p>
            <a:pPr marL="687388" lvl="1" indent="-342900">
              <a:buFont typeface="+mj-lt"/>
              <a:buAutoNum type="alphaLcParenR"/>
            </a:pPr>
            <a:r>
              <a:rPr lang="en-US" sz="1400" dirty="0"/>
              <a:t>is based on component classes in heterogeneous system configurations, </a:t>
            </a:r>
          </a:p>
          <a:p>
            <a:pPr marL="687388" lvl="1" indent="-342900">
              <a:buFont typeface="+mj-lt"/>
              <a:buAutoNum type="alphaLcParenR"/>
            </a:pPr>
            <a:r>
              <a:rPr lang="en-US" sz="1400" dirty="0" smtClean="0"/>
              <a:t>leverages </a:t>
            </a:r>
            <a:r>
              <a:rPr lang="en-US" sz="1400" dirty="0"/>
              <a:t>models of individual components within a </a:t>
            </a:r>
            <a:r>
              <a:rPr lang="en-US" sz="1400" dirty="0" smtClean="0"/>
              <a:t>class</a:t>
            </a:r>
            <a:r>
              <a:rPr lang="en-US" sz="1400" dirty="0"/>
              <a:t> </a:t>
            </a:r>
            <a:r>
              <a:rPr lang="en-US" sz="1400" dirty="0" smtClean="0"/>
              <a:t>to </a:t>
            </a:r>
            <a:r>
              <a:rPr lang="en-US" sz="1400" dirty="0"/>
              <a:t>improve modeling </a:t>
            </a:r>
            <a:r>
              <a:rPr lang="en-US" sz="1400" dirty="0" smtClean="0"/>
              <a:t>accuracy</a:t>
            </a:r>
          </a:p>
          <a:p>
            <a:pPr marL="687388" lvl="1" indent="-342900">
              <a:buFont typeface="+mj-lt"/>
              <a:buAutoNum type="alphaLcParenR"/>
            </a:pPr>
            <a:r>
              <a:rPr lang="en-US" sz="1400" dirty="0" smtClean="0"/>
              <a:t>leverages </a:t>
            </a:r>
            <a:r>
              <a:rPr lang="en-US" sz="1400" dirty="0"/>
              <a:t>models of </a:t>
            </a:r>
            <a:r>
              <a:rPr lang="en-US" sz="1400" dirty="0" smtClean="0"/>
              <a:t>components across classes </a:t>
            </a:r>
            <a:r>
              <a:rPr lang="en-US" sz="1400" dirty="0"/>
              <a:t>to improve modeling accuracy</a:t>
            </a:r>
          </a:p>
          <a:p>
            <a:pPr marL="347663" indent="-342900">
              <a:buFont typeface="+mj-lt"/>
              <a:buAutoNum type="arabicPeriod"/>
            </a:pPr>
            <a:r>
              <a:rPr lang="en-US" sz="1400" b="0" dirty="0" smtClean="0"/>
              <a:t>Component classes include types of processing units, network topologies, interconnect links, ML frameworks and libraries, ML </a:t>
            </a:r>
            <a:r>
              <a:rPr lang="en-US" sz="1400" b="0" dirty="0" err="1" smtClean="0"/>
              <a:t>hyperparameters</a:t>
            </a:r>
            <a:r>
              <a:rPr lang="en-US" sz="1400" b="0" dirty="0" smtClean="0"/>
              <a:t>, computational algorithms</a:t>
            </a:r>
          </a:p>
          <a:p>
            <a:pPr marL="347663" indent="-342900">
              <a:buFont typeface="+mj-lt"/>
              <a:buAutoNum type="arabicPeriod"/>
            </a:pPr>
            <a:r>
              <a:rPr lang="en-US" sz="1400" b="0" dirty="0" smtClean="0"/>
              <a:t>Models of individual components can be vendor-supplied, or derived analytically or empirically using a set of characterization benchmarks</a:t>
            </a:r>
          </a:p>
          <a:p>
            <a:pPr marL="347663" indent="-342900">
              <a:buFont typeface="+mj-lt"/>
              <a:buAutoNum type="arabicPeriod"/>
            </a:pPr>
            <a:r>
              <a:rPr lang="en-US" sz="1400" b="0" dirty="0" smtClean="0"/>
              <a:t>Estimates/contributions of models of individual components can be refined using all other models in the same component class</a:t>
            </a:r>
          </a:p>
          <a:p>
            <a:pPr marL="347663" indent="-342900">
              <a:buFont typeface="+mj-lt"/>
              <a:buAutoNum type="arabicPeriod"/>
            </a:pPr>
            <a:r>
              <a:rPr lang="en-US" sz="1400" b="0" dirty="0" smtClean="0"/>
              <a:t>An aggregate model can be built for a component class A with respect to another component class B based on the relative functionality and dependencies between A and B</a:t>
            </a:r>
          </a:p>
          <a:p>
            <a:pPr marL="347663" indent="-342900">
              <a:buFont typeface="+mj-lt"/>
              <a:buAutoNum type="arabicPeriod"/>
            </a:pPr>
            <a:r>
              <a:rPr lang="en-US" sz="1400" b="0" dirty="0" smtClean="0"/>
              <a:t>Estimates/contributions of models of individual components can be refined using aggregate models of other component classes</a:t>
            </a:r>
          </a:p>
          <a:p>
            <a:pPr marL="347663" indent="-342900">
              <a:buFont typeface="+mj-lt"/>
              <a:buAutoNum type="arabicPeriod"/>
            </a:pPr>
            <a:r>
              <a:rPr lang="en-US" sz="1400" b="0" dirty="0" smtClean="0"/>
              <a:t>Individual models can be assigned weights, confidence factors, and prediction range intervals based on relative metrics computed across models</a:t>
            </a:r>
          </a:p>
          <a:p>
            <a:pPr marL="347663" indent="-342900">
              <a:buFont typeface="+mj-lt"/>
              <a:buAutoNum type="arabicPeriod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14535131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Related/Background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34" y="889000"/>
            <a:ext cx="8587232" cy="42544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NVIDIA </a:t>
            </a:r>
            <a:r>
              <a:rPr lang="en-US" sz="1400" b="0" dirty="0" err="1" smtClean="0"/>
              <a:t>cuDNN</a:t>
            </a:r>
            <a:r>
              <a:rPr lang="en-US" sz="1400" b="0" dirty="0" smtClean="0"/>
              <a:t>: GPU Accelerated </a:t>
            </a:r>
            <a:r>
              <a:rPr lang="en-US" sz="1400" b="0" dirty="0"/>
              <a:t>Deep Learning, https://</a:t>
            </a:r>
            <a:r>
              <a:rPr lang="en-US" sz="1400" b="0" dirty="0" err="1"/>
              <a:t>developer.nvidia.com</a:t>
            </a:r>
            <a:r>
              <a:rPr lang="en-US" sz="1400" b="0" dirty="0"/>
              <a:t>/</a:t>
            </a:r>
            <a:r>
              <a:rPr lang="en-US" sz="1400" b="0" dirty="0" err="1"/>
              <a:t>cudnn</a:t>
            </a:r>
            <a:endParaRPr lang="en-US" sz="14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Paleo</a:t>
            </a:r>
            <a:r>
              <a:rPr lang="en-US" sz="1400" b="0" dirty="0"/>
              <a:t>: A Performance Model for Deep Neural </a:t>
            </a:r>
            <a:r>
              <a:rPr lang="en-US" sz="1400" b="0" dirty="0" smtClean="0"/>
              <a:t>Networks, </a:t>
            </a:r>
            <a:r>
              <a:rPr lang="en-US" sz="1400" b="0" i="1" dirty="0" smtClean="0"/>
              <a:t>Hang </a:t>
            </a:r>
            <a:r>
              <a:rPr lang="en-US" sz="1400" b="0" i="1" dirty="0"/>
              <a:t>Qi, Evan R. Sparks, and </a:t>
            </a:r>
            <a:r>
              <a:rPr lang="en-US" sz="1400" b="0" i="1" dirty="0" err="1"/>
              <a:t>Ameet</a:t>
            </a:r>
            <a:r>
              <a:rPr lang="en-US" sz="1400" b="0" i="1" dirty="0"/>
              <a:t> </a:t>
            </a:r>
            <a:r>
              <a:rPr lang="en-US" sz="1400" b="0" i="1" dirty="0" err="1" smtClean="0"/>
              <a:t>Talwalkar</a:t>
            </a:r>
            <a:r>
              <a:rPr lang="en-US" sz="1400" b="0" dirty="0" smtClean="0"/>
              <a:t>, ICLR 2017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Optimus</a:t>
            </a:r>
            <a:r>
              <a:rPr lang="en-US" sz="1400" b="0" dirty="0" smtClean="0"/>
              <a:t>: </a:t>
            </a:r>
            <a:r>
              <a:rPr lang="en-US" sz="1400" b="0" dirty="0"/>
              <a:t>An Efficient Dynamic Resource Scheduler for </a:t>
            </a:r>
            <a:r>
              <a:rPr lang="en-US" sz="1400" b="0" dirty="0" smtClean="0"/>
              <a:t>Deep Learning Clusters, </a:t>
            </a:r>
            <a:r>
              <a:rPr lang="en-US" sz="1400" b="0" i="1" dirty="0" err="1" smtClean="0"/>
              <a:t>Yanghua</a:t>
            </a:r>
            <a:r>
              <a:rPr lang="en-US" sz="1400" b="0" i="1" dirty="0" smtClean="0"/>
              <a:t> </a:t>
            </a:r>
            <a:r>
              <a:rPr lang="en-US" sz="1400" b="0" i="1" dirty="0" err="1"/>
              <a:t>Peng</a:t>
            </a:r>
            <a:r>
              <a:rPr lang="en-US" sz="1400" b="0" i="1" dirty="0"/>
              <a:t>, </a:t>
            </a:r>
            <a:r>
              <a:rPr lang="en-US" sz="1400" b="0" i="1" dirty="0" err="1"/>
              <a:t>Yixin</a:t>
            </a:r>
            <a:r>
              <a:rPr lang="en-US" sz="1400" b="0" i="1" dirty="0"/>
              <a:t> </a:t>
            </a:r>
            <a:r>
              <a:rPr lang="en-US" sz="1400" b="0" i="1" dirty="0" err="1"/>
              <a:t>Bao</a:t>
            </a:r>
            <a:r>
              <a:rPr lang="en-US" sz="1400" b="0" i="1" dirty="0"/>
              <a:t>, </a:t>
            </a:r>
            <a:r>
              <a:rPr lang="en-US" sz="1400" b="0" i="1" dirty="0" err="1"/>
              <a:t>Yangrui</a:t>
            </a:r>
            <a:r>
              <a:rPr lang="en-US" sz="1400" b="0" i="1" dirty="0"/>
              <a:t> Chen, </a:t>
            </a:r>
            <a:r>
              <a:rPr lang="en-US" sz="1400" b="0" i="1" dirty="0" err="1"/>
              <a:t>Chuan</a:t>
            </a:r>
            <a:r>
              <a:rPr lang="en-US" sz="1400" b="0" i="1" dirty="0"/>
              <a:t> Wu, </a:t>
            </a:r>
            <a:r>
              <a:rPr lang="en-US" sz="1400" b="0" i="1" dirty="0" err="1"/>
              <a:t>Chuanxiong</a:t>
            </a:r>
            <a:r>
              <a:rPr lang="en-US" sz="1400" b="0" i="1" dirty="0"/>
              <a:t> </a:t>
            </a:r>
            <a:r>
              <a:rPr lang="en-US" sz="1400" b="0" i="1" dirty="0" err="1" smtClean="0"/>
              <a:t>Guo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EuroSys</a:t>
            </a:r>
            <a:r>
              <a:rPr lang="en-US" sz="1400" b="0" dirty="0" smtClean="0"/>
              <a:t> 2018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SLAQ</a:t>
            </a:r>
            <a:r>
              <a:rPr lang="en-US" sz="1400" b="0" dirty="0"/>
              <a:t>: Quality-Driven Scheduling for Distributed Machine </a:t>
            </a:r>
            <a:r>
              <a:rPr lang="en-US" sz="1400" b="0" dirty="0" smtClean="0"/>
              <a:t>Learning, </a:t>
            </a:r>
            <a:r>
              <a:rPr lang="en-US" sz="1400" b="0" i="1" dirty="0" err="1"/>
              <a:t>Haoyu</a:t>
            </a:r>
            <a:r>
              <a:rPr lang="en-US" sz="1400" b="0" i="1" dirty="0"/>
              <a:t> Zhang, Logan </a:t>
            </a:r>
            <a:r>
              <a:rPr lang="en-US" sz="1400" b="0" i="1" dirty="0" err="1"/>
              <a:t>Stafman</a:t>
            </a:r>
            <a:r>
              <a:rPr lang="en-US" sz="1400" b="0" i="1" dirty="0"/>
              <a:t>, Andrew Or, Michael J. </a:t>
            </a:r>
            <a:r>
              <a:rPr lang="en-US" sz="1400" b="0" i="1" dirty="0" smtClean="0"/>
              <a:t>Freedman</a:t>
            </a:r>
            <a:r>
              <a:rPr lang="en-US" sz="1400" b="0" dirty="0" smtClean="0"/>
              <a:t>, Princeton University, </a:t>
            </a:r>
            <a:r>
              <a:rPr lang="en-US" sz="1400" b="0" dirty="0" err="1" smtClean="0"/>
              <a:t>SoCC</a:t>
            </a:r>
            <a:r>
              <a:rPr lang="en-US" sz="1400" b="0" dirty="0" smtClean="0"/>
              <a:t> 2017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0" dirty="0" smtClean="0"/>
              <a:t>Performance </a:t>
            </a:r>
            <a:r>
              <a:rPr lang="de-DE" sz="1400" b="0" dirty="0"/>
              <a:t>Modeling </a:t>
            </a:r>
            <a:r>
              <a:rPr lang="de-DE" sz="1400" b="0" dirty="0" err="1"/>
              <a:t>of</a:t>
            </a:r>
            <a:r>
              <a:rPr lang="de-DE" sz="1400" b="0" dirty="0"/>
              <a:t> Distributed </a:t>
            </a:r>
            <a:r>
              <a:rPr lang="de-DE" sz="1400" b="0" dirty="0" err="1"/>
              <a:t>Deep</a:t>
            </a:r>
            <a:r>
              <a:rPr lang="de-DE" sz="1400" b="0" dirty="0"/>
              <a:t> </a:t>
            </a:r>
            <a:r>
              <a:rPr lang="de-DE" sz="1400" b="0" dirty="0" err="1"/>
              <a:t>Neural</a:t>
            </a:r>
            <a:r>
              <a:rPr lang="de-DE" sz="1400" b="0" dirty="0"/>
              <a:t> </a:t>
            </a:r>
            <a:r>
              <a:rPr lang="de-DE" sz="1400" b="0" dirty="0" smtClean="0"/>
              <a:t>Networks, </a:t>
            </a:r>
            <a:r>
              <a:rPr lang="en-US" sz="1400" b="0" i="1" dirty="0" err="1"/>
              <a:t>Sayed</a:t>
            </a:r>
            <a:r>
              <a:rPr lang="en-US" sz="1400" b="0" i="1" dirty="0"/>
              <a:t> </a:t>
            </a:r>
            <a:r>
              <a:rPr lang="en-US" sz="1400" b="0" i="1" dirty="0" err="1"/>
              <a:t>Hadi</a:t>
            </a:r>
            <a:r>
              <a:rPr lang="en-US" sz="1400" b="0" i="1" dirty="0"/>
              <a:t> </a:t>
            </a:r>
            <a:r>
              <a:rPr lang="en-US" sz="1400" b="0" i="1" dirty="0" err="1"/>
              <a:t>Hashemi</a:t>
            </a:r>
            <a:r>
              <a:rPr lang="en-US" sz="1400" b="0" i="1" dirty="0"/>
              <a:t>, </a:t>
            </a:r>
            <a:r>
              <a:rPr lang="en-US" sz="1400" b="0" i="1" dirty="0" err="1"/>
              <a:t>Shadi</a:t>
            </a:r>
            <a:r>
              <a:rPr lang="en-US" sz="1400" b="0" i="1" dirty="0"/>
              <a:t> A. </a:t>
            </a:r>
            <a:r>
              <a:rPr lang="en-US" sz="1400" b="0" i="1" dirty="0" err="1"/>
              <a:t>Noghabi</a:t>
            </a:r>
            <a:r>
              <a:rPr lang="en-US" sz="1400" b="0" i="1" dirty="0"/>
              <a:t>, William </a:t>
            </a:r>
            <a:r>
              <a:rPr lang="en-US" sz="1400" b="0" i="1" dirty="0" err="1"/>
              <a:t>Gropp</a:t>
            </a:r>
            <a:r>
              <a:rPr lang="en-US" sz="1400" b="0" i="1" dirty="0"/>
              <a:t>, Roy H </a:t>
            </a:r>
            <a:r>
              <a:rPr lang="en-US" sz="1400" b="0" i="1" dirty="0" smtClean="0"/>
              <a:t>Campbell, </a:t>
            </a:r>
            <a:r>
              <a:rPr lang="en-US" sz="1400" b="0" dirty="0" smtClean="0"/>
              <a:t>University </a:t>
            </a:r>
            <a:r>
              <a:rPr lang="en-US" sz="1400" b="0" dirty="0"/>
              <a:t>of Illinois at Urbana-Champaign, </a:t>
            </a:r>
            <a:r>
              <a:rPr lang="en-US" sz="1400" b="0" dirty="0">
                <a:hlinkClick r:id="rId2"/>
              </a:rPr>
              <a:t>https://arxiv.org/pdf/1612.00521.</a:t>
            </a:r>
            <a:r>
              <a:rPr lang="en-US" sz="1400" b="0" dirty="0" smtClean="0">
                <a:hlinkClick r:id="rId2"/>
              </a:rPr>
              <a:t>pdf</a:t>
            </a:r>
            <a:endParaRPr lang="en-US" sz="14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Hemingway: Modeling Distributed Optimization Algorithms, </a:t>
            </a:r>
            <a:r>
              <a:rPr lang="en-US" sz="1400" b="0" i="1" dirty="0" err="1"/>
              <a:t>Xinghao</a:t>
            </a:r>
            <a:r>
              <a:rPr lang="en-US" sz="1400" b="0" i="1" dirty="0"/>
              <a:t> </a:t>
            </a:r>
            <a:r>
              <a:rPr lang="en-US" sz="1400" b="0" i="1" dirty="0" smtClean="0"/>
              <a:t>Pan, </a:t>
            </a:r>
            <a:r>
              <a:rPr lang="en-US" sz="1400" b="0" i="1" dirty="0" err="1"/>
              <a:t>Shivaram</a:t>
            </a:r>
            <a:r>
              <a:rPr lang="en-US" sz="1400" b="0" i="1" dirty="0"/>
              <a:t> </a:t>
            </a:r>
            <a:r>
              <a:rPr lang="en-US" sz="1400" b="0" i="1" dirty="0" err="1" smtClean="0"/>
              <a:t>Venkataraman</a:t>
            </a:r>
            <a:r>
              <a:rPr lang="en-US" sz="1400" b="0" i="1" dirty="0" smtClean="0"/>
              <a:t>, </a:t>
            </a:r>
            <a:r>
              <a:rPr lang="en-US" sz="1400" b="0" i="1" dirty="0" err="1"/>
              <a:t>Zizheng</a:t>
            </a:r>
            <a:r>
              <a:rPr lang="en-US" sz="1400" b="0" i="1" dirty="0"/>
              <a:t> Tai, Joseph </a:t>
            </a:r>
            <a:r>
              <a:rPr lang="en-US" sz="1400" b="0" i="1" dirty="0" smtClean="0"/>
              <a:t>Gonzalez</a:t>
            </a:r>
            <a:r>
              <a:rPr lang="en-US" sz="1400" b="0" dirty="0" smtClean="0"/>
              <a:t>, UC Berkeley,</a:t>
            </a:r>
            <a:r>
              <a:rPr lang="en-US" sz="1400" dirty="0" smtClean="0"/>
              <a:t> </a:t>
            </a:r>
            <a:r>
              <a:rPr lang="en-US" sz="1400" b="0" dirty="0" smtClean="0"/>
              <a:t>https</a:t>
            </a:r>
            <a:r>
              <a:rPr lang="en-US" sz="1400" b="0" dirty="0"/>
              <a:t>://</a:t>
            </a:r>
            <a:r>
              <a:rPr lang="en-US" sz="1400" b="0" dirty="0" err="1"/>
              <a:t>arxiv.org</a:t>
            </a:r>
            <a:r>
              <a:rPr lang="en-US" sz="1400" b="0" dirty="0"/>
              <a:t>/</a:t>
            </a:r>
            <a:r>
              <a:rPr lang="en-US" sz="1400" b="0" dirty="0" err="1"/>
              <a:t>pdf</a:t>
            </a:r>
            <a:r>
              <a:rPr lang="en-US" sz="1400" b="0" dirty="0"/>
              <a:t>/1702.05865.pdf</a:t>
            </a:r>
            <a:endParaRPr lang="en-US" sz="14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Performance Modeling and Evaluation of Distributed Deep Learning Frameworks on GPUs, </a:t>
            </a:r>
            <a:r>
              <a:rPr lang="en-US" sz="1400" b="0" i="1" dirty="0" err="1"/>
              <a:t>Shaohuai</a:t>
            </a:r>
            <a:r>
              <a:rPr lang="en-US" sz="1400" b="0" i="1" dirty="0"/>
              <a:t> Shi, </a:t>
            </a:r>
            <a:r>
              <a:rPr lang="en-US" sz="1400" b="0" i="1" dirty="0" err="1"/>
              <a:t>Xiaowen</a:t>
            </a:r>
            <a:r>
              <a:rPr lang="en-US" sz="1400" b="0" i="1" dirty="0"/>
              <a:t> Chu</a:t>
            </a:r>
            <a:r>
              <a:rPr lang="en-US" sz="1400" b="0" dirty="0"/>
              <a:t>, Hong Kong Baptist University, a</a:t>
            </a:r>
            <a:r>
              <a:rPr lang="de-DE" sz="1400" b="0" dirty="0"/>
              <a:t>rXiv:1711.05979v2  [</a:t>
            </a:r>
            <a:r>
              <a:rPr lang="de-DE" sz="1400" b="0" dirty="0" err="1"/>
              <a:t>cs.DC</a:t>
            </a:r>
            <a:r>
              <a:rPr lang="de-DE" sz="1400" b="0" dirty="0"/>
              <a:t>]  8 </a:t>
            </a:r>
            <a:r>
              <a:rPr lang="de-DE" sz="1400" b="0" dirty="0" err="1"/>
              <a:t>Dec</a:t>
            </a:r>
            <a:r>
              <a:rPr lang="de-DE" sz="1400" b="0" dirty="0"/>
              <a:t> </a:t>
            </a:r>
            <a:r>
              <a:rPr lang="de-DE" sz="1400" b="0" dirty="0" smtClean="0"/>
              <a:t>2017</a:t>
            </a:r>
          </a:p>
          <a:p>
            <a:pPr marL="342900" indent="-342900">
              <a:buFont typeface="+mj-lt"/>
              <a:buAutoNum type="arabicPeriod"/>
            </a:pPr>
            <a:endParaRPr lang="de-DE" sz="1600" b="0" dirty="0"/>
          </a:p>
          <a:p>
            <a:pPr marL="342900" indent="-342900">
              <a:buFont typeface="+mj-lt"/>
              <a:buAutoNum type="arabicPeriod"/>
            </a:pPr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4923558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33" y="836071"/>
            <a:ext cx="8739634" cy="3786730"/>
          </a:xfrm>
        </p:spPr>
        <p:txBody>
          <a:bodyPr/>
          <a:lstStyle/>
          <a:p>
            <a:r>
              <a:rPr lang="en-US" b="0" dirty="0" smtClean="0"/>
              <a:t>When executing deep learning workloads in a cloud environment, </a:t>
            </a:r>
            <a:r>
              <a:rPr lang="en-US" dirty="0" smtClean="0"/>
              <a:t>need to accurately estimate resources</a:t>
            </a:r>
            <a:r>
              <a:rPr lang="en-US" b="0" dirty="0" smtClean="0"/>
              <a:t> in order to:</a:t>
            </a:r>
            <a:endParaRPr lang="en-US" dirty="0" smtClean="0"/>
          </a:p>
          <a:p>
            <a:pPr lvl="1"/>
            <a:r>
              <a:rPr lang="en-US" dirty="0"/>
              <a:t>Manage resources in the cloud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Balance </a:t>
            </a:r>
            <a:r>
              <a:rPr lang="en-US" dirty="0"/>
              <a:t>price-performance from a user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execution performance (and user experience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Multiple system configurations </a:t>
            </a:r>
            <a:r>
              <a:rPr lang="en-US" b="0" dirty="0" smtClean="0"/>
              <a:t>are available to develop/execute a deep learning application:</a:t>
            </a:r>
          </a:p>
          <a:p>
            <a:pPr lvl="1"/>
            <a:r>
              <a:rPr lang="en-US" dirty="0" smtClean="0"/>
              <a:t>Choose from different algorithms/frameworks/processing units  providing the same functionality but different performance/cost metrics.</a:t>
            </a:r>
          </a:p>
          <a:p>
            <a:r>
              <a:rPr lang="en-US" b="0" dirty="0"/>
              <a:t>D</a:t>
            </a:r>
            <a:r>
              <a:rPr lang="en-US" b="0" dirty="0" smtClean="0"/>
              <a:t>ifficult to build an accurate resource estimation model that works across </a:t>
            </a:r>
            <a:r>
              <a:rPr lang="en-US" dirty="0" smtClean="0">
                <a:solidFill>
                  <a:srgbClr val="000000"/>
                </a:solidFill>
              </a:rPr>
              <a:t>complex and disparate </a:t>
            </a:r>
            <a:r>
              <a:rPr lang="en-US" b="0" dirty="0" smtClean="0"/>
              <a:t>system configurations that are </a:t>
            </a:r>
            <a:r>
              <a:rPr lang="en-US" dirty="0" smtClean="0"/>
              <a:t>continuously evolving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odels for individual components or subsets of components are noisy</a:t>
            </a:r>
            <a:endParaRPr lang="en-US" b="0" dirty="0" smtClean="0"/>
          </a:p>
          <a:p>
            <a:r>
              <a:rPr lang="en-US" b="0" dirty="0" smtClean="0"/>
              <a:t>Prior </a:t>
            </a:r>
            <a:r>
              <a:rPr lang="en-US" b="0" dirty="0"/>
              <a:t>work </a:t>
            </a:r>
            <a:r>
              <a:rPr lang="en-US" b="0" dirty="0" smtClean="0"/>
              <a:t>on </a:t>
            </a:r>
            <a:r>
              <a:rPr lang="en-US" b="0" i="1" dirty="0" smtClean="0"/>
              <a:t>modeling across heterogeneous components</a:t>
            </a:r>
            <a:r>
              <a:rPr lang="en-US" b="0" dirty="0" smtClean="0"/>
              <a:t> factors in the impact of components in the configuration in isolation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64060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</a:t>
            </a:r>
            <a:r>
              <a:rPr lang="en-US" b="0" dirty="0" smtClean="0"/>
              <a:t>novel method </a:t>
            </a:r>
            <a:r>
              <a:rPr lang="en-US" b="0" dirty="0"/>
              <a:t>for </a:t>
            </a:r>
            <a:r>
              <a:rPr lang="en-US" b="0" dirty="0" smtClean="0"/>
              <a:t>workload modeling and resource estimation of deep learning workloads that:</a:t>
            </a:r>
            <a:endParaRPr lang="en-US" b="0" dirty="0"/>
          </a:p>
          <a:p>
            <a:pPr marL="687388" lvl="1" indent="-342900">
              <a:buFont typeface="+mj-lt"/>
              <a:buAutoNum type="arabicParenR"/>
            </a:pPr>
            <a:r>
              <a:rPr lang="en-US" dirty="0"/>
              <a:t>i</a:t>
            </a:r>
            <a:r>
              <a:rPr lang="en-US" dirty="0" smtClean="0"/>
              <a:t>s based on </a:t>
            </a:r>
            <a:r>
              <a:rPr lang="en-US" dirty="0" smtClean="0">
                <a:solidFill>
                  <a:srgbClr val="3366FF"/>
                </a:solidFill>
              </a:rPr>
              <a:t>component classes </a:t>
            </a:r>
            <a:r>
              <a:rPr lang="en-US" dirty="0" smtClean="0"/>
              <a:t>in heterogeneous system configurations, </a:t>
            </a:r>
          </a:p>
          <a:p>
            <a:pPr marL="1089025" lvl="2" indent="-342900">
              <a:buFont typeface="Wingdings" charset="2"/>
              <a:buChar char="§"/>
            </a:pPr>
            <a:r>
              <a:rPr lang="en-US" dirty="0"/>
              <a:t>e</a:t>
            </a:r>
            <a:r>
              <a:rPr lang="en-US" dirty="0" smtClean="0"/>
              <a:t>.g. different types of processing units, different machine learning frameworks</a:t>
            </a:r>
            <a:endParaRPr lang="en-US" dirty="0"/>
          </a:p>
          <a:p>
            <a:pPr marL="344488" lvl="1" indent="0">
              <a:buNone/>
            </a:pPr>
            <a:r>
              <a:rPr lang="en-US" dirty="0" smtClean="0"/>
              <a:t>		AND</a:t>
            </a:r>
          </a:p>
          <a:p>
            <a:pPr marL="687388" lvl="1" indent="-342900">
              <a:buFont typeface="+mj-lt"/>
              <a:buAutoNum type="arabicParenR" startAt="2"/>
            </a:pPr>
            <a:r>
              <a:rPr lang="en-US" dirty="0"/>
              <a:t>l</a:t>
            </a:r>
            <a:r>
              <a:rPr lang="en-US" dirty="0" smtClean="0"/>
              <a:t>everages models of individual components within a class, or components across a class, to improve modeling accuracy</a:t>
            </a:r>
          </a:p>
          <a:p>
            <a:pPr marL="347663" indent="-342900">
              <a:buFont typeface="Wingdings" charset="2"/>
              <a:buChar char="§"/>
            </a:pPr>
            <a:r>
              <a:rPr lang="en-US" b="0" dirty="0" smtClean="0"/>
              <a:t>The method could also apply to domain-specific workloads for domains other than deep learning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556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33" y="853005"/>
            <a:ext cx="8739633" cy="679461"/>
          </a:xfrm>
        </p:spPr>
        <p:txBody>
          <a:bodyPr/>
          <a:lstStyle/>
          <a:p>
            <a:r>
              <a:rPr lang="en-US" sz="1600" b="0" dirty="0" smtClean="0"/>
              <a:t>Modeling flow schematic showing how multiple disparate sets of components are incorporated:</a:t>
            </a:r>
            <a:endParaRPr lang="en-US" sz="1600" b="0" dirty="0"/>
          </a:p>
        </p:txBody>
      </p:sp>
      <p:sp>
        <p:nvSpPr>
          <p:cNvPr id="4" name="Rectangle 3"/>
          <p:cNvSpPr/>
          <p:nvPr/>
        </p:nvSpPr>
        <p:spPr>
          <a:xfrm>
            <a:off x="1748986" y="1964266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0211" y="1989669"/>
            <a:ext cx="11300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Application </a:t>
            </a:r>
          </a:p>
          <a:p>
            <a:pPr algn="ctr"/>
            <a:r>
              <a:rPr lang="en-US" sz="1600" dirty="0" smtClean="0">
                <a:latin typeface="Calibri" pitchFamily="34" charset="0"/>
              </a:rPr>
              <a:t>Impact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7666" y="1964266"/>
            <a:ext cx="1693334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3499" y="1989669"/>
            <a:ext cx="17890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Framework/Library</a:t>
            </a:r>
          </a:p>
          <a:p>
            <a:pPr algn="ctr"/>
            <a:r>
              <a:rPr lang="en-US" sz="1600" dirty="0" smtClean="0">
                <a:latin typeface="Calibri" pitchFamily="34" charset="0"/>
              </a:rPr>
              <a:t>Impact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3052" y="1955800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77139" y="1981203"/>
            <a:ext cx="12243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Architecture</a:t>
            </a:r>
          </a:p>
          <a:p>
            <a:pPr algn="ctr"/>
            <a:r>
              <a:rPr lang="en-US" sz="1600" dirty="0" smtClean="0">
                <a:latin typeface="Calibri" pitchFamily="34" charset="0"/>
              </a:rPr>
              <a:t>Impact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052" y="1921933"/>
            <a:ext cx="104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Workload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a</a:t>
            </a:r>
            <a:r>
              <a:rPr lang="en-US" sz="1200" dirty="0" smtClean="0">
                <a:latin typeface="Calibri" pitchFamily="34" charset="0"/>
              </a:rPr>
              <a:t>nd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C</a:t>
            </a:r>
            <a:r>
              <a:rPr lang="en-US" sz="1200" dirty="0" smtClean="0">
                <a:latin typeface="Calibri" pitchFamily="34" charset="0"/>
              </a:rPr>
              <a:t>onfiguration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43" y="1913466"/>
            <a:ext cx="76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Output:</a:t>
            </a:r>
          </a:p>
          <a:p>
            <a:r>
              <a:rPr lang="en-US" sz="1200" dirty="0" smtClean="0">
                <a:latin typeface="Calibri" pitchFamily="34" charset="0"/>
              </a:rPr>
              <a:t>Resource</a:t>
            </a:r>
          </a:p>
          <a:p>
            <a:r>
              <a:rPr lang="en-US" sz="1200" dirty="0" smtClean="0">
                <a:latin typeface="Calibri" pitchFamily="34" charset="0"/>
              </a:rPr>
              <a:t>estimate</a:t>
            </a:r>
          </a:p>
        </p:txBody>
      </p:sp>
      <p:cxnSp>
        <p:nvCxnSpPr>
          <p:cNvPr id="17" name="Elbow Connector 16"/>
          <p:cNvCxnSpPr>
            <a:endCxn id="8" idx="0"/>
          </p:cNvCxnSpPr>
          <p:nvPr/>
        </p:nvCxnSpPr>
        <p:spPr>
          <a:xfrm flipV="1">
            <a:off x="3530600" y="1955800"/>
            <a:ext cx="3158686" cy="296333"/>
          </a:xfrm>
          <a:prstGeom prst="bentConnector4">
            <a:avLst>
              <a:gd name="adj1" fmla="val -191"/>
              <a:gd name="adj2" fmla="val 177143"/>
            </a:avLst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3281453" y="2269066"/>
            <a:ext cx="477747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44066" y="2260600"/>
            <a:ext cx="470520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5585" y="2256367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63986" y="2239433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03453" y="1295396"/>
            <a:ext cx="6277414" cy="3683003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44400" y="1303869"/>
            <a:ext cx="2856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366FF"/>
                </a:solidFill>
                <a:latin typeface="Calibri" pitchFamily="34" charset="0"/>
              </a:rPr>
              <a:t>RESOURCE ESTIMATION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0519" y="2683931"/>
            <a:ext cx="1518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Workload, e.g.: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Compute intensity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Data size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Communication</a:t>
            </a:r>
          </a:p>
          <a:p>
            <a:pPr marL="171450" indent="-171450">
              <a:buFont typeface="Wingdings" charset="2"/>
              <a:buChar char="Ø"/>
            </a:pPr>
            <a:endParaRPr lang="en-US" sz="1200" dirty="0" smtClean="0">
              <a:latin typeface="Calibri" pitchFamily="34" charset="0"/>
            </a:endParaRPr>
          </a:p>
          <a:p>
            <a:r>
              <a:rPr lang="en-US" sz="1200" b="1" dirty="0" smtClean="0">
                <a:latin typeface="Calibri" pitchFamily="34" charset="0"/>
              </a:rPr>
              <a:t>Algorithms, e.g.</a:t>
            </a:r>
            <a:r>
              <a:rPr lang="en-US" sz="1200" dirty="0" smtClean="0">
                <a:latin typeface="Calibri" pitchFamily="34" charset="0"/>
              </a:rPr>
              <a:t>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GEMM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err="1" smtClean="0">
                <a:latin typeface="Calibri" pitchFamily="34" charset="0"/>
              </a:rPr>
              <a:t>Winograd</a:t>
            </a:r>
            <a:endParaRPr lang="en-US" sz="1200" dirty="0" smtClean="0">
              <a:latin typeface="Calibri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FFT</a:t>
            </a:r>
          </a:p>
          <a:p>
            <a:endParaRPr lang="en-US" sz="1200" dirty="0" smtClean="0">
              <a:latin typeface="Calibri" pitchFamily="34" charset="0"/>
            </a:endParaRPr>
          </a:p>
          <a:p>
            <a:r>
              <a:rPr lang="en-US" sz="1200" b="1" dirty="0" smtClean="0">
                <a:latin typeface="Calibri" pitchFamily="34" charset="0"/>
              </a:rPr>
              <a:t>Scalability, e.g.: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Batch sizes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89452" y="2700865"/>
            <a:ext cx="12641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Framework, e.g.: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err="1" smtClean="0">
                <a:latin typeface="Calibri" pitchFamily="34" charset="0"/>
              </a:rPr>
              <a:t>Tensorflow</a:t>
            </a:r>
            <a:endParaRPr lang="en-US" sz="1200" dirty="0" smtClean="0">
              <a:latin typeface="Calibri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en-US" sz="1200" dirty="0" err="1" smtClean="0">
                <a:latin typeface="Calibri" pitchFamily="34" charset="0"/>
              </a:rPr>
              <a:t>PyTorch</a:t>
            </a:r>
            <a:endParaRPr lang="en-US" sz="1200" dirty="0" smtClean="0">
              <a:latin typeface="Calibri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en-US" sz="1200" dirty="0" err="1" smtClean="0">
                <a:latin typeface="Calibri" pitchFamily="34" charset="0"/>
              </a:rPr>
              <a:t>MxNET</a:t>
            </a:r>
            <a:endParaRPr lang="en-US" sz="1200" dirty="0" smtClean="0">
              <a:latin typeface="Calibri" pitchFamily="34" charset="0"/>
            </a:endParaRPr>
          </a:p>
          <a:p>
            <a:endParaRPr lang="en-US" sz="1200" dirty="0" smtClean="0">
              <a:latin typeface="Calibri" pitchFamily="34" charset="0"/>
            </a:endParaRPr>
          </a:p>
          <a:p>
            <a:r>
              <a:rPr lang="en-US" sz="1200" b="1" dirty="0" smtClean="0">
                <a:latin typeface="Calibri" pitchFamily="34" charset="0"/>
              </a:rPr>
              <a:t>Libraries, e.g.</a:t>
            </a:r>
            <a:r>
              <a:rPr lang="en-US" sz="1200" dirty="0" smtClean="0">
                <a:latin typeface="Calibri" pitchFamily="34" charset="0"/>
              </a:rPr>
              <a:t>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err="1" smtClean="0">
                <a:latin typeface="Calibri" pitchFamily="34" charset="0"/>
              </a:rPr>
              <a:t>cuBLAS</a:t>
            </a:r>
            <a:endParaRPr lang="en-US" sz="1200" dirty="0" smtClean="0">
              <a:latin typeface="Calibri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en-US" sz="1200" dirty="0" err="1" smtClean="0">
                <a:latin typeface="Calibri" pitchFamily="34" charset="0"/>
              </a:rPr>
              <a:t>OpenBLAS</a:t>
            </a:r>
            <a:endParaRPr lang="en-US" sz="1200" dirty="0" smtClean="0">
              <a:latin typeface="Calibri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MKL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1453" y="2675464"/>
            <a:ext cx="2050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Compute units, e.g.: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Volta GPU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Pascal GPU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CPU</a:t>
            </a:r>
          </a:p>
          <a:p>
            <a:pPr marL="171450" indent="-171450">
              <a:buFont typeface="Wingdings" charset="2"/>
              <a:buChar char="Ø"/>
            </a:pPr>
            <a:endParaRPr lang="en-US" sz="1200" dirty="0" smtClean="0">
              <a:latin typeface="Calibri" pitchFamily="34" charset="0"/>
            </a:endParaRPr>
          </a:p>
          <a:p>
            <a:r>
              <a:rPr lang="en-US" sz="1200" b="1" dirty="0" smtClean="0">
                <a:latin typeface="Calibri" pitchFamily="34" charset="0"/>
              </a:rPr>
              <a:t>Network </a:t>
            </a:r>
            <a:r>
              <a:rPr lang="en-US" sz="1200" b="1" dirty="0">
                <a:latin typeface="Calibri" pitchFamily="34" charset="0"/>
              </a:rPr>
              <a:t>t</a:t>
            </a:r>
            <a:r>
              <a:rPr lang="en-US" sz="1200" b="1" dirty="0" smtClean="0">
                <a:latin typeface="Calibri" pitchFamily="34" charset="0"/>
              </a:rPr>
              <a:t>opology, e.g.</a:t>
            </a:r>
            <a:r>
              <a:rPr lang="en-US" sz="1200" dirty="0" smtClean="0">
                <a:latin typeface="Calibri" pitchFamily="34" charset="0"/>
              </a:rPr>
              <a:t>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Hierarchical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Ring-based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All-to-all</a:t>
            </a:r>
          </a:p>
          <a:p>
            <a:endParaRPr lang="en-US" sz="1200" dirty="0" smtClean="0">
              <a:latin typeface="Calibri" pitchFamily="34" charset="0"/>
            </a:endParaRPr>
          </a:p>
          <a:p>
            <a:r>
              <a:rPr lang="en-US" sz="1200" b="1" dirty="0" smtClean="0">
                <a:latin typeface="Calibri" pitchFamily="34" charset="0"/>
              </a:rPr>
              <a:t>Interconnect properties, e.g.: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>
                <a:latin typeface="Calibri" pitchFamily="34" charset="0"/>
              </a:rPr>
              <a:t>Bandwidth, latency</a:t>
            </a:r>
          </a:p>
        </p:txBody>
      </p:sp>
    </p:spTree>
    <p:extLst>
      <p:ext uri="{BB962C8B-B14F-4D97-AF65-F5344CB8AC3E}">
        <p14:creationId xmlns:p14="http://schemas.microsoft.com/office/powerpoint/2010/main" val="4210971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8986" y="1803399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8986" y="1913469"/>
            <a:ext cx="105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ResNet-50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7666" y="1803399"/>
            <a:ext cx="1693334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9056" y="1921935"/>
            <a:ext cx="1517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Tensorflow</a:t>
            </a:r>
            <a:r>
              <a:rPr lang="en-US" sz="1600" dirty="0" smtClean="0">
                <a:latin typeface="Calibri" pitchFamily="34" charset="0"/>
              </a:rPr>
              <a:t> v1.9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3052" y="1794933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98604" y="1921936"/>
            <a:ext cx="7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Minsky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052" y="1761066"/>
            <a:ext cx="104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Workload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a</a:t>
            </a:r>
            <a:r>
              <a:rPr lang="en-US" sz="1200" dirty="0" smtClean="0">
                <a:latin typeface="Calibri" pitchFamily="34" charset="0"/>
              </a:rPr>
              <a:t>nd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C</a:t>
            </a:r>
            <a:r>
              <a:rPr lang="en-US" sz="1200" dirty="0" smtClean="0">
                <a:latin typeface="Calibri" pitchFamily="34" charset="0"/>
              </a:rPr>
              <a:t>onfiguration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43" y="1752599"/>
            <a:ext cx="76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Output:</a:t>
            </a:r>
          </a:p>
          <a:p>
            <a:r>
              <a:rPr lang="en-US" sz="1200" dirty="0" smtClean="0">
                <a:latin typeface="Calibri" pitchFamily="34" charset="0"/>
              </a:rPr>
              <a:t>Resource</a:t>
            </a:r>
          </a:p>
          <a:p>
            <a:r>
              <a:rPr lang="en-US" sz="1200" dirty="0" smtClean="0">
                <a:latin typeface="Calibri" pitchFamily="34" charset="0"/>
              </a:rPr>
              <a:t>estimate</a:t>
            </a:r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3281453" y="2108199"/>
            <a:ext cx="477747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44066" y="2099733"/>
            <a:ext cx="470520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5585" y="2095500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63986" y="2078566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03453" y="1134529"/>
            <a:ext cx="6277414" cy="1820337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44400" y="1143002"/>
            <a:ext cx="2856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366FF"/>
                </a:solidFill>
                <a:latin typeface="Calibri" pitchFamily="34" charset="0"/>
              </a:rPr>
              <a:t>RESOURCE ESTIMATION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0519" y="2523064"/>
            <a:ext cx="101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M1: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m1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89452" y="2539998"/>
            <a:ext cx="101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M2: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m2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9986" y="2523063"/>
            <a:ext cx="101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M3: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m3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9652" y="2353730"/>
            <a:ext cx="90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= w1*m1</a:t>
            </a:r>
          </a:p>
          <a:p>
            <a:r>
              <a:rPr lang="en-US" sz="1200" b="1" i="1" dirty="0">
                <a:latin typeface="Calibri" pitchFamily="34" charset="0"/>
              </a:rPr>
              <a:t> </a:t>
            </a:r>
            <a:r>
              <a:rPr lang="en-US" sz="1200" b="1" i="1" dirty="0" smtClean="0">
                <a:latin typeface="Calibri" pitchFamily="34" charset="0"/>
              </a:rPr>
              <a:t>  + w2*m2 </a:t>
            </a:r>
          </a:p>
          <a:p>
            <a:r>
              <a:rPr lang="en-US" sz="1200" b="1" i="1" dirty="0" smtClean="0">
                <a:latin typeface="Calibri" pitchFamily="34" charset="0"/>
              </a:rPr>
              <a:t>   + w3*m3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84233" y="3325272"/>
            <a:ext cx="8739633" cy="679461"/>
          </a:xfrm>
        </p:spPr>
        <p:txBody>
          <a:bodyPr/>
          <a:lstStyle/>
          <a:p>
            <a:r>
              <a:rPr lang="en-US" sz="1600" b="0" dirty="0" smtClean="0"/>
              <a:t>End-to-end resource estimation is based on a weighted combination of individual component models</a:t>
            </a:r>
            <a:endParaRPr lang="en-US" sz="1600" b="0" dirty="0"/>
          </a:p>
          <a:p>
            <a:r>
              <a:rPr lang="en-US" sz="1600" b="0" dirty="0" smtClean="0"/>
              <a:t>Models M1, M2, and M3 are individually determined using analytical methods or limited set of empirical data:</a:t>
            </a:r>
          </a:p>
          <a:p>
            <a:pPr lvl="1"/>
            <a:r>
              <a:rPr lang="en-US" sz="1400" dirty="0" smtClean="0"/>
              <a:t>M1: models impact of computation for workload characteristics of ResNet-50</a:t>
            </a:r>
          </a:p>
          <a:p>
            <a:pPr lvl="1"/>
            <a:r>
              <a:rPr lang="en-US" sz="1400" b="0" dirty="0" smtClean="0"/>
              <a:t>M2: models impact of framework overheads/optimizations for </a:t>
            </a:r>
            <a:r>
              <a:rPr lang="en-US" sz="1400" b="0" dirty="0" err="1" smtClean="0"/>
              <a:t>Tensorflow</a:t>
            </a:r>
            <a:r>
              <a:rPr lang="en-US" sz="1400" b="0" dirty="0" smtClean="0"/>
              <a:t> v1.9</a:t>
            </a:r>
          </a:p>
          <a:p>
            <a:pPr lvl="1"/>
            <a:r>
              <a:rPr lang="en-US" sz="1400" dirty="0" smtClean="0"/>
              <a:t>M3: models impact of hardware for </a:t>
            </a:r>
            <a:r>
              <a:rPr lang="en-US" sz="1400" dirty="0" err="1" smtClean="0"/>
              <a:t>Minsky</a:t>
            </a:r>
            <a:r>
              <a:rPr lang="en-US" sz="1400" dirty="0" smtClean="0"/>
              <a:t> architecture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38364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changed software version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748986" y="1803399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8986" y="1913469"/>
            <a:ext cx="105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ResNet-50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7666" y="1803399"/>
            <a:ext cx="1693334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3227" y="1811869"/>
            <a:ext cx="15496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trike="sngStrike" dirty="0" err="1" smtClean="0">
                <a:latin typeface="Calibri" pitchFamily="34" charset="0"/>
              </a:rPr>
              <a:t>Tensorflow</a:t>
            </a:r>
            <a:r>
              <a:rPr lang="en-US" sz="1600" strike="sngStrike" dirty="0" smtClean="0">
                <a:latin typeface="Calibri" pitchFamily="34" charset="0"/>
              </a:rPr>
              <a:t> v1.9</a:t>
            </a:r>
          </a:p>
          <a:p>
            <a:pPr algn="ctr"/>
            <a:r>
              <a:rPr lang="en-US" sz="1600" dirty="0" err="1" smtClean="0">
                <a:latin typeface="Calibri" pitchFamily="34" charset="0"/>
              </a:rPr>
              <a:t>Tensorflow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 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3052" y="1794933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98604" y="1921936"/>
            <a:ext cx="7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Minsky</a:t>
            </a: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052" y="1761066"/>
            <a:ext cx="104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Workload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a</a:t>
            </a:r>
            <a:r>
              <a:rPr lang="en-US" sz="1200" dirty="0" smtClean="0">
                <a:latin typeface="Calibri" pitchFamily="34" charset="0"/>
              </a:rPr>
              <a:t>nd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C</a:t>
            </a:r>
            <a:r>
              <a:rPr lang="en-US" sz="1200" dirty="0" smtClean="0">
                <a:latin typeface="Calibri" pitchFamily="34" charset="0"/>
              </a:rPr>
              <a:t>onfiguration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43" y="1752599"/>
            <a:ext cx="76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Output:</a:t>
            </a:r>
          </a:p>
          <a:p>
            <a:r>
              <a:rPr lang="en-US" sz="1200" dirty="0" smtClean="0">
                <a:latin typeface="Calibri" pitchFamily="34" charset="0"/>
              </a:rPr>
              <a:t>Resource</a:t>
            </a:r>
          </a:p>
          <a:p>
            <a:r>
              <a:rPr lang="en-US" sz="1200" dirty="0" smtClean="0">
                <a:latin typeface="Calibri" pitchFamily="34" charset="0"/>
              </a:rPr>
              <a:t>estimate</a:t>
            </a:r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3281453" y="2108199"/>
            <a:ext cx="477747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44066" y="2099733"/>
            <a:ext cx="470520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5585" y="2095500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63986" y="2078566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03453" y="1134529"/>
            <a:ext cx="6277414" cy="1820337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44400" y="1143002"/>
            <a:ext cx="2856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366FF"/>
                </a:solidFill>
                <a:latin typeface="Calibri" pitchFamily="34" charset="0"/>
              </a:rPr>
              <a:t>RESOURCE ESTIMATION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0519" y="2523064"/>
            <a:ext cx="101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M1: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m1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89452" y="2539998"/>
            <a:ext cx="107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</a:t>
            </a:r>
            <a:r>
              <a:rPr lang="en-US" sz="1200" b="1" dirty="0" smtClean="0">
                <a:solidFill>
                  <a:srgbClr val="FF0000"/>
                </a:solidFill>
                <a:latin typeface="Calibri" pitchFamily="34" charset="0"/>
              </a:rPr>
              <a:t>M2’</a:t>
            </a:r>
            <a:r>
              <a:rPr lang="en-US" sz="1200" b="1" dirty="0" smtClean="0">
                <a:latin typeface="Calibri" pitchFamily="34" charset="0"/>
              </a:rPr>
              <a:t>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</a:t>
            </a:r>
            <a:r>
              <a:rPr lang="en-US" sz="1200" i="1" dirty="0" smtClean="0">
                <a:solidFill>
                  <a:srgbClr val="FF0000"/>
                </a:solidFill>
                <a:latin typeface="Calibri" pitchFamily="34" charset="0"/>
              </a:rPr>
              <a:t>m2’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39986" y="2523063"/>
            <a:ext cx="101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M3: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m3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9652" y="2353730"/>
            <a:ext cx="98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= w1*m1</a:t>
            </a:r>
          </a:p>
          <a:p>
            <a:r>
              <a:rPr lang="en-US" sz="1200" b="1" i="1" dirty="0">
                <a:latin typeface="Calibri" pitchFamily="34" charset="0"/>
              </a:rPr>
              <a:t> </a:t>
            </a:r>
            <a:r>
              <a:rPr lang="en-US" sz="1200" b="1" i="1" dirty="0" smtClean="0">
                <a:latin typeface="Calibri" pitchFamily="34" charset="0"/>
              </a:rPr>
              <a:t>  + </a:t>
            </a:r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</a:rPr>
              <a:t>w2’*m2’ </a:t>
            </a:r>
          </a:p>
          <a:p>
            <a:r>
              <a:rPr lang="en-US" sz="1200" b="1" i="1" dirty="0" smtClean="0">
                <a:latin typeface="Calibri" pitchFamily="34" charset="0"/>
              </a:rPr>
              <a:t>   + w3*m3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84233" y="3325272"/>
            <a:ext cx="8739633" cy="679461"/>
          </a:xfrm>
        </p:spPr>
        <p:txBody>
          <a:bodyPr/>
          <a:lstStyle/>
          <a:p>
            <a:r>
              <a:rPr lang="en-US" sz="1600" b="0" dirty="0" smtClean="0"/>
              <a:t>Too expensive to create an individual model from scratch for each new software version</a:t>
            </a:r>
          </a:p>
          <a:p>
            <a:r>
              <a:rPr lang="en-US" sz="1600" b="0" dirty="0" smtClean="0"/>
              <a:t>Develop new model as a delta of existing base models in the same </a:t>
            </a:r>
            <a:r>
              <a:rPr lang="en-US" sz="1600" b="0" dirty="0" smtClean="0">
                <a:solidFill>
                  <a:srgbClr val="3366FF"/>
                </a:solidFill>
              </a:rPr>
              <a:t>component class</a:t>
            </a:r>
            <a:r>
              <a:rPr lang="en-US" sz="1600" b="0" dirty="0" smtClean="0"/>
              <a:t>:</a:t>
            </a:r>
          </a:p>
          <a:p>
            <a:pPr lvl="1"/>
            <a:r>
              <a:rPr lang="en-US" sz="1400" dirty="0" smtClean="0"/>
              <a:t>Compare the performance of different frameworks on a canonical set of benchmarks</a:t>
            </a:r>
          </a:p>
          <a:p>
            <a:pPr lvl="1"/>
            <a:r>
              <a:rPr lang="en-US" sz="1400" b="0" dirty="0" smtClean="0"/>
              <a:t>Find the closest matching model M2’ (may be different from model M2 for </a:t>
            </a:r>
            <a:r>
              <a:rPr lang="en-US" sz="1400" b="0" dirty="0" err="1" smtClean="0"/>
              <a:t>Tensorflow</a:t>
            </a:r>
            <a:r>
              <a:rPr lang="en-US" sz="1400" b="0" dirty="0" smtClean="0"/>
              <a:t> v1.9)</a:t>
            </a:r>
          </a:p>
          <a:p>
            <a:pPr lvl="1"/>
            <a:r>
              <a:rPr lang="en-US" sz="1400" dirty="0" smtClean="0"/>
              <a:t>Determine a revised weight w2’ = w2+Δ to reflect the accuracy/confidence of the new model M2’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354937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changed hardware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748986" y="1803399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8986" y="1913469"/>
            <a:ext cx="105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ResNet-50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7666" y="1803399"/>
            <a:ext cx="1693334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9056" y="1913470"/>
            <a:ext cx="1517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Tensorflow</a:t>
            </a:r>
            <a:r>
              <a:rPr lang="en-US" sz="1600" dirty="0" smtClean="0">
                <a:latin typeface="Calibri" pitchFamily="34" charset="0"/>
              </a:rPr>
              <a:t> v1.9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3052" y="1794933"/>
            <a:ext cx="1532467" cy="618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747" y="1820335"/>
            <a:ext cx="161910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trike="sngStrike" dirty="0" err="1" smtClean="0">
                <a:latin typeface="Calibri" pitchFamily="34" charset="0"/>
              </a:rPr>
              <a:t>Minsky</a:t>
            </a:r>
            <a:endParaRPr lang="en-US" sz="1600" strike="sngStrike" dirty="0" smtClean="0">
              <a:latin typeface="Calibri" pitchFamily="34" charset="0"/>
            </a:endParaRPr>
          </a:p>
          <a:p>
            <a:pPr algn="ctr"/>
            <a:r>
              <a:rPr lang="en-US" sz="1500" dirty="0" smtClean="0">
                <a:latin typeface="Calibri" pitchFamily="34" charset="0"/>
              </a:rPr>
              <a:t>P9+V100+NVLink2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052" y="1761066"/>
            <a:ext cx="104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Workload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a</a:t>
            </a:r>
            <a:r>
              <a:rPr lang="en-US" sz="1200" dirty="0" smtClean="0">
                <a:latin typeface="Calibri" pitchFamily="34" charset="0"/>
              </a:rPr>
              <a:t>nd</a:t>
            </a:r>
          </a:p>
          <a:p>
            <a:pPr algn="ctr"/>
            <a:r>
              <a:rPr lang="en-US" sz="1200" dirty="0">
                <a:latin typeface="Calibri" pitchFamily="34" charset="0"/>
              </a:rPr>
              <a:t>C</a:t>
            </a:r>
            <a:r>
              <a:rPr lang="en-US" sz="1200" dirty="0" smtClean="0">
                <a:latin typeface="Calibri" pitchFamily="34" charset="0"/>
              </a:rPr>
              <a:t>onfiguration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43" y="1752599"/>
            <a:ext cx="76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Output:</a:t>
            </a:r>
          </a:p>
          <a:p>
            <a:r>
              <a:rPr lang="en-US" sz="1200" dirty="0" smtClean="0">
                <a:latin typeface="Calibri" pitchFamily="34" charset="0"/>
              </a:rPr>
              <a:t>Resource</a:t>
            </a:r>
          </a:p>
          <a:p>
            <a:r>
              <a:rPr lang="en-US" sz="1200" dirty="0" smtClean="0">
                <a:latin typeface="Calibri" pitchFamily="34" charset="0"/>
              </a:rPr>
              <a:t>estimate</a:t>
            </a:r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3281453" y="2108199"/>
            <a:ext cx="477747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44066" y="2099733"/>
            <a:ext cx="470520" cy="4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5585" y="2095500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63986" y="2078566"/>
            <a:ext cx="550333" cy="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03453" y="1134529"/>
            <a:ext cx="6277414" cy="1820337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44400" y="1143002"/>
            <a:ext cx="2856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366FF"/>
                </a:solidFill>
                <a:latin typeface="Calibri" pitchFamily="34" charset="0"/>
              </a:rPr>
              <a:t>RESOURCE ESTIMATION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0519" y="2523064"/>
            <a:ext cx="107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</a:t>
            </a:r>
            <a:r>
              <a:rPr lang="en-US" sz="1200" b="1" dirty="0" smtClean="0">
                <a:solidFill>
                  <a:srgbClr val="FF0000"/>
                </a:solidFill>
                <a:latin typeface="Calibri" pitchFamily="34" charset="0"/>
              </a:rPr>
              <a:t>M1’</a:t>
            </a:r>
            <a:r>
              <a:rPr lang="en-US" sz="1200" b="1" dirty="0" smtClean="0">
                <a:latin typeface="Calibri" pitchFamily="34" charset="0"/>
              </a:rPr>
              <a:t>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</a:t>
            </a:r>
            <a:r>
              <a:rPr lang="en-US" sz="1200" i="1" dirty="0" smtClean="0">
                <a:solidFill>
                  <a:srgbClr val="FF0000"/>
                </a:solidFill>
                <a:latin typeface="Calibri" pitchFamily="34" charset="0"/>
              </a:rPr>
              <a:t>m1’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9452" y="2539998"/>
            <a:ext cx="100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M2</a:t>
            </a:r>
            <a:r>
              <a:rPr lang="en-US" sz="1200" b="1" dirty="0" smtClean="0">
                <a:latin typeface="Calibri" pitchFamily="34" charset="0"/>
              </a:rPr>
              <a:t>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</a:t>
            </a:r>
            <a:r>
              <a:rPr lang="en-US" sz="1200" i="1" dirty="0" smtClean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9986" y="2523063"/>
            <a:ext cx="103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libri" pitchFamily="34" charset="0"/>
              </a:rPr>
              <a:t>Model </a:t>
            </a:r>
            <a:r>
              <a:rPr lang="en-US" sz="1200" b="1" dirty="0" smtClean="0">
                <a:solidFill>
                  <a:srgbClr val="FF0000"/>
                </a:solidFill>
                <a:latin typeface="Calibri" pitchFamily="34" charset="0"/>
              </a:rPr>
              <a:t>M3’</a:t>
            </a:r>
            <a:r>
              <a:rPr lang="en-US" sz="1200" b="1" dirty="0" smtClean="0">
                <a:latin typeface="Calibri" pitchFamily="34" charset="0"/>
              </a:rPr>
              <a:t>: </a:t>
            </a:r>
          </a:p>
          <a:p>
            <a:r>
              <a:rPr lang="en-US" sz="1200" i="1" dirty="0">
                <a:latin typeface="Calibri" pitchFamily="34" charset="0"/>
              </a:rPr>
              <a:t>e</a:t>
            </a:r>
            <a:r>
              <a:rPr lang="en-US" sz="1200" i="1" dirty="0" smtClean="0">
                <a:latin typeface="Calibri" pitchFamily="34" charset="0"/>
              </a:rPr>
              <a:t>stimate </a:t>
            </a:r>
            <a:r>
              <a:rPr lang="en-US" sz="1200" i="1" dirty="0" smtClean="0">
                <a:solidFill>
                  <a:srgbClr val="FF0000"/>
                </a:solidFill>
                <a:latin typeface="Calibri" pitchFamily="34" charset="0"/>
              </a:rPr>
              <a:t>m3’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9652" y="2353730"/>
            <a:ext cx="98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Calibri" pitchFamily="34" charset="0"/>
              </a:rPr>
              <a:t>= w1*</a:t>
            </a:r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</a:rPr>
              <a:t>m1’</a:t>
            </a:r>
          </a:p>
          <a:p>
            <a:r>
              <a:rPr lang="en-US" sz="1200" b="1" i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200" b="1" i="1" dirty="0" smtClean="0">
                <a:solidFill>
                  <a:srgbClr val="000000"/>
                </a:solidFill>
                <a:latin typeface="Calibri" pitchFamily="34" charset="0"/>
              </a:rPr>
              <a:t>  + w2*m2 </a:t>
            </a:r>
          </a:p>
          <a:p>
            <a:r>
              <a:rPr lang="en-US" sz="1200" b="1" i="1" dirty="0" smtClean="0">
                <a:latin typeface="Calibri" pitchFamily="34" charset="0"/>
              </a:rPr>
              <a:t>   + </a:t>
            </a:r>
            <a:r>
              <a:rPr lang="en-US" sz="1200" b="1" i="1" dirty="0" smtClean="0">
                <a:solidFill>
                  <a:srgbClr val="FF0000"/>
                </a:solidFill>
                <a:latin typeface="Calibri" pitchFamily="34" charset="0"/>
              </a:rPr>
              <a:t>w3’*m3’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84233" y="3325272"/>
            <a:ext cx="8739633" cy="679461"/>
          </a:xfrm>
        </p:spPr>
        <p:txBody>
          <a:bodyPr/>
          <a:lstStyle/>
          <a:p>
            <a:r>
              <a:rPr lang="en-US" sz="1600" b="0" dirty="0" smtClean="0"/>
              <a:t>Develop new model M3’ as delta of existing models in the </a:t>
            </a:r>
            <a:r>
              <a:rPr lang="en-US" sz="1600" b="0" dirty="0" smtClean="0">
                <a:solidFill>
                  <a:srgbClr val="3366FF"/>
                </a:solidFill>
              </a:rPr>
              <a:t>same component class</a:t>
            </a:r>
          </a:p>
          <a:p>
            <a:r>
              <a:rPr lang="en-US" sz="1600" b="0" dirty="0" smtClean="0"/>
              <a:t>Refine models for components in </a:t>
            </a:r>
            <a:r>
              <a:rPr lang="en-US" sz="1600" b="0" dirty="0" smtClean="0">
                <a:solidFill>
                  <a:srgbClr val="3366FF"/>
                </a:solidFill>
              </a:rPr>
              <a:t>related component classes</a:t>
            </a:r>
            <a:r>
              <a:rPr lang="en-US" sz="1600" b="0" dirty="0" smtClean="0"/>
              <a:t>:</a:t>
            </a:r>
          </a:p>
          <a:p>
            <a:pPr lvl="1"/>
            <a:r>
              <a:rPr lang="en-US" sz="1400" dirty="0" smtClean="0"/>
              <a:t>M1 may use amount of data transfer, and M3 may use link bandwidths, which are related</a:t>
            </a:r>
          </a:p>
          <a:p>
            <a:pPr lvl="1"/>
            <a:r>
              <a:rPr lang="en-US" sz="1400" b="0" dirty="0" smtClean="0"/>
              <a:t>Find an aggregate model to capture the impact of changing h/w bandwidths </a:t>
            </a:r>
            <a:r>
              <a:rPr lang="en-US" sz="1400" dirty="0" smtClean="0"/>
              <a:t>on a canonical set of benchmarks</a:t>
            </a:r>
            <a:endParaRPr lang="en-US" sz="1400" b="0" dirty="0" smtClean="0"/>
          </a:p>
          <a:p>
            <a:pPr lvl="1"/>
            <a:r>
              <a:rPr lang="en-US" sz="1400" dirty="0" smtClean="0"/>
              <a:t>Use the aggregate model to refine base models in the component class of M1</a:t>
            </a:r>
          </a:p>
          <a:p>
            <a:pPr lvl="2"/>
            <a:r>
              <a:rPr lang="en-US" sz="1200" b="0" dirty="0" smtClean="0"/>
              <a:t>E.g. add factor to account for </a:t>
            </a:r>
            <a:r>
              <a:rPr lang="en-US" sz="1200" dirty="0" smtClean="0"/>
              <a:t>computation/communication ratios or overlaps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386155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7" y="996939"/>
            <a:ext cx="8773500" cy="4006861"/>
          </a:xfrm>
        </p:spPr>
        <p:txBody>
          <a:bodyPr/>
          <a:lstStyle/>
          <a:p>
            <a:r>
              <a:rPr lang="en-US" sz="1600" b="0" dirty="0" smtClean="0">
                <a:solidFill>
                  <a:srgbClr val="3366FF"/>
                </a:solidFill>
              </a:rPr>
              <a:t>Components of a heterogeneous system can be partitioned into sets of components, each set representing a </a:t>
            </a:r>
            <a:r>
              <a:rPr lang="en-US" sz="1600" dirty="0" smtClean="0">
                <a:solidFill>
                  <a:srgbClr val="3366FF"/>
                </a:solidFill>
              </a:rPr>
              <a:t>component class </a:t>
            </a:r>
            <a:r>
              <a:rPr lang="en-US" sz="1600" b="0" dirty="0" smtClean="0">
                <a:solidFill>
                  <a:srgbClr val="3366FF"/>
                </a:solidFill>
              </a:rPr>
              <a:t>(similar functionality, different implementations)</a:t>
            </a:r>
          </a:p>
          <a:p>
            <a:pPr lvl="1"/>
            <a:r>
              <a:rPr lang="en-US" sz="1400" dirty="0" smtClean="0"/>
              <a:t>E.g. class of compute units (Volta GPU, Pascal GPU, CPU)</a:t>
            </a:r>
            <a:endParaRPr lang="en-US" sz="1400" b="0" dirty="0" smtClean="0"/>
          </a:p>
          <a:p>
            <a:r>
              <a:rPr lang="en-US" sz="1600" b="0" dirty="0" smtClean="0">
                <a:solidFill>
                  <a:srgbClr val="3366FF"/>
                </a:solidFill>
              </a:rPr>
              <a:t>When modeling one component in a heterogeneous system, accuracy of the model can be improved by using information about different components in the same class</a:t>
            </a:r>
          </a:p>
          <a:p>
            <a:pPr lvl="1"/>
            <a:r>
              <a:rPr lang="en-US" sz="1400" dirty="0" smtClean="0"/>
              <a:t>E.g. </a:t>
            </a:r>
            <a:r>
              <a:rPr lang="en-US" sz="1400" dirty="0" err="1" smtClean="0"/>
              <a:t>CUDAAdvisor</a:t>
            </a:r>
            <a:r>
              <a:rPr lang="en-US" sz="1400" dirty="0" smtClean="0"/>
              <a:t> tool for </a:t>
            </a:r>
            <a:r>
              <a:rPr lang="en-US" sz="1400" dirty="0" err="1" smtClean="0"/>
              <a:t>cuDNN</a:t>
            </a:r>
            <a:r>
              <a:rPr lang="en-US" sz="1400" dirty="0" smtClean="0"/>
              <a:t> library predicts performance. It is provided by the system vendor (NVIDIA) and it incorporates deep knowledge of system internals. Comparing the variance in prediction accuracy of </a:t>
            </a:r>
            <a:r>
              <a:rPr lang="en-US" sz="1400" dirty="0" err="1" smtClean="0"/>
              <a:t>CUDAAdvisor</a:t>
            </a:r>
            <a:r>
              <a:rPr lang="en-US" sz="1400" dirty="0" smtClean="0"/>
              <a:t> on different types of NVIDIA GPUs can give a measure of the intrinsic complexity and performance predictability of the compute unit. This can translate into a confidence factor/prediction-range when modeling the compute unit.</a:t>
            </a:r>
            <a:endParaRPr lang="en-US" sz="1400" b="0" dirty="0" smtClean="0"/>
          </a:p>
          <a:p>
            <a:r>
              <a:rPr lang="en-US" sz="1600" b="0" dirty="0" smtClean="0">
                <a:solidFill>
                  <a:srgbClr val="3366FF"/>
                </a:solidFill>
              </a:rPr>
              <a:t>When modeling one component in a heterogeneous system, accuracy of the model can be improved by using related information across components in a different class</a:t>
            </a:r>
          </a:p>
          <a:p>
            <a:pPr lvl="1"/>
            <a:r>
              <a:rPr lang="en-US" sz="1400" dirty="0" smtClean="0"/>
              <a:t>E.g. for GEMM, its performance across different h/w compute units may show that the theoretical number of compute operations and peak FLOPS available in the compute unit are highly correlated. In contrast, for a different algorithm, the correlation may hold for a given compute unit, but not across all compute units.</a:t>
            </a:r>
            <a:endParaRPr lang="en-US" sz="1400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440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Method to Develop a Model for a Given System (Cloud Cluster)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5733" y="1033151"/>
            <a:ext cx="819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  <a:latin typeface="Calibri" pitchFamily="34" charset="0"/>
              </a:rPr>
              <a:t>STEP 1</a:t>
            </a:r>
          </a:p>
          <a:p>
            <a:r>
              <a:rPr lang="en-US" sz="1400" dirty="0" smtClean="0">
                <a:latin typeface="Calibri" pitchFamily="34" charset="0"/>
              </a:rPr>
              <a:t>Differentiate component classes and determine the set of components belonging to each class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733" y="1497147"/>
            <a:ext cx="7831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  <a:latin typeface="Calibri" pitchFamily="34" charset="0"/>
              </a:rPr>
              <a:t>STEP 2</a:t>
            </a:r>
          </a:p>
          <a:p>
            <a:r>
              <a:rPr lang="en-US" sz="1400" dirty="0" smtClean="0">
                <a:latin typeface="Calibri" pitchFamily="34" charset="0"/>
              </a:rPr>
              <a:t>Build a model for each individual component based on its functionality and use a default contribution factor/metric for each individual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732" y="2176587"/>
            <a:ext cx="856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  <a:latin typeface="Calibri" pitchFamily="34" charset="0"/>
              </a:rPr>
              <a:t>STEP 3</a:t>
            </a:r>
          </a:p>
          <a:p>
            <a:r>
              <a:rPr lang="en-US" sz="1400" dirty="0" smtClean="0">
                <a:latin typeface="Calibri" pitchFamily="34" charset="0"/>
              </a:rPr>
              <a:t>Refine estimate/contribution of models for individual components using other models in the same component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733" y="2640582"/>
            <a:ext cx="8195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  <a:latin typeface="Calibri" pitchFamily="34" charset="0"/>
              </a:rPr>
              <a:t>STEP 4</a:t>
            </a:r>
          </a:p>
          <a:p>
            <a:r>
              <a:rPr lang="en-US" sz="1400" dirty="0" smtClean="0">
                <a:latin typeface="Calibri" pitchFamily="34" charset="0"/>
              </a:rPr>
              <a:t>Refine estimate/contribution of models for individual components using models in other component classes: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</a:rPr>
              <a:t>For each set Z of related component classes: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</a:rPr>
              <a:t>	For each class C member of set Z: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</a:rPr>
              <a:t>		1) For each class D member of set Z (except class C), 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</a:rPr>
              <a:t>			build an aggregate model across all components of D with respect to C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</a:rPr>
              <a:t>		2) Refine estimate/contribution of models for individual components of C 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dirty="0" smtClean="0">
                <a:latin typeface="Calibri" pitchFamily="34" charset="0"/>
              </a:rPr>
              <a:t>			using the aggregate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733" y="4397239"/>
            <a:ext cx="621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366FF"/>
                </a:solidFill>
                <a:latin typeface="Calibri" pitchFamily="34" charset="0"/>
              </a:rPr>
              <a:t>STEP 5</a:t>
            </a:r>
          </a:p>
          <a:p>
            <a:r>
              <a:rPr lang="en-US" sz="1400" dirty="0" smtClean="0">
                <a:latin typeface="Calibri" pitchFamily="34" charset="0"/>
              </a:rPr>
              <a:t>Combine all individual component models into an overall system model</a:t>
            </a:r>
          </a:p>
        </p:txBody>
      </p:sp>
      <p:sp>
        <p:nvSpPr>
          <p:cNvPr id="15" name="Freeform 14"/>
          <p:cNvSpPr/>
          <p:nvPr/>
        </p:nvSpPr>
        <p:spPr>
          <a:xfrm>
            <a:off x="271662" y="2275811"/>
            <a:ext cx="337939" cy="376714"/>
          </a:xfrm>
          <a:custGeom>
            <a:avLst/>
            <a:gdLst>
              <a:gd name="connsiteX0" fmla="*/ 337939 w 337939"/>
              <a:gd name="connsiteY0" fmla="*/ 255721 h 376714"/>
              <a:gd name="connsiteX1" fmla="*/ 75472 w 337939"/>
              <a:gd name="connsiteY1" fmla="*/ 365788 h 376714"/>
              <a:gd name="connsiteX2" fmla="*/ 16205 w 337939"/>
              <a:gd name="connsiteY2" fmla="*/ 18655 h 376714"/>
              <a:gd name="connsiteX3" fmla="*/ 329472 w 337939"/>
              <a:gd name="connsiteY3" fmla="*/ 44055 h 3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9" h="376714">
                <a:moveTo>
                  <a:pt x="337939" y="255721"/>
                </a:moveTo>
                <a:cubicBezTo>
                  <a:pt x="233516" y="330510"/>
                  <a:pt x="129094" y="405299"/>
                  <a:pt x="75472" y="365788"/>
                </a:cubicBezTo>
                <a:cubicBezTo>
                  <a:pt x="21850" y="326277"/>
                  <a:pt x="-26128" y="72277"/>
                  <a:pt x="16205" y="18655"/>
                </a:cubicBezTo>
                <a:cubicBezTo>
                  <a:pt x="58538" y="-34967"/>
                  <a:pt x="329472" y="44055"/>
                  <a:pt x="329472" y="4405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1662" y="2868478"/>
            <a:ext cx="337939" cy="376714"/>
          </a:xfrm>
          <a:custGeom>
            <a:avLst/>
            <a:gdLst>
              <a:gd name="connsiteX0" fmla="*/ 337939 w 337939"/>
              <a:gd name="connsiteY0" fmla="*/ 255721 h 376714"/>
              <a:gd name="connsiteX1" fmla="*/ 75472 w 337939"/>
              <a:gd name="connsiteY1" fmla="*/ 365788 h 376714"/>
              <a:gd name="connsiteX2" fmla="*/ 16205 w 337939"/>
              <a:gd name="connsiteY2" fmla="*/ 18655 h 376714"/>
              <a:gd name="connsiteX3" fmla="*/ 329472 w 337939"/>
              <a:gd name="connsiteY3" fmla="*/ 44055 h 3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9" h="376714">
                <a:moveTo>
                  <a:pt x="337939" y="255721"/>
                </a:moveTo>
                <a:cubicBezTo>
                  <a:pt x="233516" y="330510"/>
                  <a:pt x="129094" y="405299"/>
                  <a:pt x="75472" y="365788"/>
                </a:cubicBezTo>
                <a:cubicBezTo>
                  <a:pt x="21850" y="326277"/>
                  <a:pt x="-26128" y="72277"/>
                  <a:pt x="16205" y="18655"/>
                </a:cubicBezTo>
                <a:cubicBezTo>
                  <a:pt x="58538" y="-34967"/>
                  <a:pt x="329472" y="44055"/>
                  <a:pt x="329472" y="4405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048933"/>
            <a:ext cx="63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iterate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624666"/>
            <a:ext cx="63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043082201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Theme">
  <a:themeElements>
    <a:clrScheme name="New Liz">
      <a:dk1>
        <a:srgbClr val="000000"/>
      </a:dk1>
      <a:lt1>
        <a:srgbClr val="FFFFFF"/>
      </a:lt1>
      <a:dk2>
        <a:srgbClr val="003F69"/>
      </a:dk2>
      <a:lt2>
        <a:srgbClr val="0080B1"/>
      </a:lt2>
      <a:accent1>
        <a:srgbClr val="0D7671"/>
      </a:accent1>
      <a:accent2>
        <a:srgbClr val="DD7313"/>
      </a:accent2>
      <a:accent3>
        <a:srgbClr val="FFC000"/>
      </a:accent3>
      <a:accent4>
        <a:srgbClr val="22B148"/>
      </a:accent4>
      <a:accent5>
        <a:srgbClr val="8DC73F"/>
      </a:accent5>
      <a:accent6>
        <a:srgbClr val="00B2EF"/>
      </a:accent6>
      <a:hlink>
        <a:srgbClr val="0000CC"/>
      </a:hlink>
      <a:folHlink>
        <a:srgbClr val="BA006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47629</TotalTime>
  <Words>1491</Words>
  <Application>Microsoft Macintosh PowerPoint</Application>
  <PresentationFormat>On-screen Show (16:9)</PresentationFormat>
  <Paragraphs>228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Workload Modeling and Resource Estimation for Systems with Heterogeneous Components by using Meta Models  P201805641  Zehra Sura  Parijat Dube Cheng Li Stefania Costache</vt:lpstr>
      <vt:lpstr>Background</vt:lpstr>
      <vt:lpstr>Our Invention</vt:lpstr>
      <vt:lpstr>Base Method</vt:lpstr>
      <vt:lpstr>Example</vt:lpstr>
      <vt:lpstr>Example – changed software version</vt:lpstr>
      <vt:lpstr>Example – changed hardware</vt:lpstr>
      <vt:lpstr>Key Observations</vt:lpstr>
      <vt:lpstr>Method to Develop a Model for a Given System (Cloud Cluster)</vt:lpstr>
      <vt:lpstr>Advantages</vt:lpstr>
      <vt:lpstr>Novelty in our Method</vt:lpstr>
      <vt:lpstr>Novelty/Claims</vt:lpstr>
      <vt:lpstr>Related/Background Work</vt:lpstr>
    </vt:vector>
  </TitlesOfParts>
  <Company>IBM Research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Outlook (GTO) 2018 Template</dc:title>
  <dc:subject>GTO 2018 Template</dc:subject>
  <dc:creator>Kaoutar El maghraoui</dc:creator>
  <cp:keywords>GTO Global Technology Outlook 2018</cp:keywords>
  <dc:description>this template should only be used for GTO 2018 project</dc:description>
  <cp:lastModifiedBy>Zehra Sura</cp:lastModifiedBy>
  <cp:revision>1488</cp:revision>
  <cp:lastPrinted>1601-01-01T00:00:00Z</cp:lastPrinted>
  <dcterms:created xsi:type="dcterms:W3CDTF">2013-06-05T12:06:34Z</dcterms:created>
  <dcterms:modified xsi:type="dcterms:W3CDTF">2018-08-13T16:31:20Z</dcterms:modified>
  <cp:category>GTO 2018 - Doc. Ctl num: AEL!247$dvq-8718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000800342e0000000000010243100207f6000400038000</vt:lpwstr>
  </property>
</Properties>
</file>