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187" r:id="rId1"/>
  </p:sldMasterIdLst>
  <p:notesMasterIdLst>
    <p:notesMasterId r:id="rId12"/>
  </p:notesMasterIdLst>
  <p:handoutMasterIdLst>
    <p:handoutMasterId r:id="rId13"/>
  </p:handoutMasterIdLst>
  <p:sldIdLst>
    <p:sldId id="576" r:id="rId2"/>
    <p:sldId id="612" r:id="rId3"/>
    <p:sldId id="619" r:id="rId4"/>
    <p:sldId id="613" r:id="rId5"/>
    <p:sldId id="621" r:id="rId6"/>
    <p:sldId id="620" r:id="rId7"/>
    <p:sldId id="622" r:id="rId8"/>
    <p:sldId id="616" r:id="rId9"/>
    <p:sldId id="614" r:id="rId10"/>
    <p:sldId id="617" r:id="rId11"/>
  </p:sldIdLst>
  <p:sldSz cx="9144000" cy="5143500" type="screen16x9"/>
  <p:notesSz cx="7010400" cy="92964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CCCCCC"/>
    <a:srgbClr val="D9182D"/>
    <a:srgbClr val="FFF8E5"/>
    <a:srgbClr val="CCCCFF"/>
    <a:srgbClr val="17CFC6"/>
    <a:srgbClr val="FFBA2F"/>
    <a:srgbClr val="5D68CF"/>
    <a:srgbClr val="70267C"/>
    <a:srgbClr val="4A2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8" autoAdjust="0"/>
    <p:restoredTop sz="96835" autoAdjust="0"/>
  </p:normalViewPr>
  <p:slideViewPr>
    <p:cSldViewPr snapToGrid="0">
      <p:cViewPr>
        <p:scale>
          <a:sx n="150" d="100"/>
          <a:sy n="150" d="100"/>
        </p:scale>
        <p:origin x="-80" y="-80"/>
      </p:cViewPr>
      <p:guideLst>
        <p:guide orient="horz" pos="162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-3006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8139" tIns="44070" rIns="88139" bIns="4407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Clr>
                <a:srgbClr val="FF3300"/>
              </a:buClr>
              <a:buFontTx/>
              <a:buChar char="•"/>
              <a:defRPr sz="1200">
                <a:latin typeface="Arial" pitchFamily="34" charset="0"/>
                <a:ea typeface="ヒラギノ角ゴ Pro W3" pitchFamily="-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8139" tIns="44070" rIns="88139" bIns="4407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Clr>
                <a:srgbClr val="FF3300"/>
              </a:buClr>
              <a:buFontTx/>
              <a:buChar char="•"/>
              <a:defRPr sz="1200">
                <a:latin typeface="Arial" pitchFamily="34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fld id="{DEF36ECC-CB6E-4825-97DC-8D559410CB28}" type="datetime1">
              <a:rPr lang="en-US"/>
              <a:pPr>
                <a:defRPr/>
              </a:pPr>
              <a:t>9/19/18</a:t>
            </a:fld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8139" tIns="44070" rIns="88139" bIns="4407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Clr>
                <a:srgbClr val="FF3300"/>
              </a:buClr>
              <a:buFontTx/>
              <a:buChar char="•"/>
              <a:defRPr sz="1200">
                <a:latin typeface="Arial" pitchFamily="34" charset="0"/>
                <a:ea typeface="ヒラギノ角ゴ Pro W3" pitchFamily="-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8139" tIns="44070" rIns="88139" bIns="4407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Clr>
                <a:srgbClr val="FF3300"/>
              </a:buClr>
              <a:buFontTx/>
              <a:buChar char="•"/>
              <a:defRPr sz="1200">
                <a:latin typeface="Arial" pitchFamily="34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fld id="{DBA17F36-CF7E-47B3-AD8E-D0DB81854F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68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25775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704" tIns="47686" rIns="91704" bIns="47686" numCol="1" anchor="t" anchorCtr="0" compatLnSpc="1">
            <a:prstTxWarp prst="textNoShape">
              <a:avLst/>
            </a:prstTxWarp>
          </a:bodyPr>
          <a:lstStyle>
            <a:lvl1pPr algn="l" defTabSz="465178">
              <a:spcBef>
                <a:spcPct val="0"/>
              </a:spcBef>
              <a:buClrTx/>
              <a:buSzPct val="45000"/>
              <a:buFontTx/>
              <a:buNone/>
              <a:tabLst>
                <a:tab pos="737552" algn="l"/>
                <a:tab pos="1475104" algn="l"/>
                <a:tab pos="2212657" algn="l"/>
                <a:tab pos="2950209" algn="l"/>
              </a:tabLst>
              <a:defRPr sz="1300">
                <a:solidFill>
                  <a:srgbClr val="000000"/>
                </a:solidFill>
                <a:latin typeface="Arial" charset="0"/>
                <a:ea typeface="ヒラギノ角ゴ Pro W3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3970338" y="0"/>
            <a:ext cx="3025775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704" tIns="47686" rIns="91704" bIns="47686" numCol="1" anchor="t" anchorCtr="0" compatLnSpc="1">
            <a:prstTxWarp prst="textNoShape">
              <a:avLst/>
            </a:prstTxWarp>
          </a:bodyPr>
          <a:lstStyle>
            <a:lvl1pPr algn="r" defTabSz="465178">
              <a:spcBef>
                <a:spcPct val="0"/>
              </a:spcBef>
              <a:buClrTx/>
              <a:buSzPct val="45000"/>
              <a:buFontTx/>
              <a:buNone/>
              <a:tabLst>
                <a:tab pos="737552" algn="l"/>
                <a:tab pos="1475104" algn="l"/>
                <a:tab pos="2212657" algn="l"/>
                <a:tab pos="2950209" algn="l"/>
              </a:tabLst>
              <a:defRPr sz="1300">
                <a:solidFill>
                  <a:srgbClr val="000000"/>
                </a:solidFill>
                <a:latin typeface="Arial" charset="0"/>
                <a:ea typeface="ヒラギノ角ゴ Pro W3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412750" y="698500"/>
            <a:ext cx="6173788" cy="3473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6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701675" y="4416425"/>
            <a:ext cx="5595938" cy="4171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704" tIns="47686" rIns="91704" bIns="47686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8831263"/>
            <a:ext cx="3025775" cy="452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704" tIns="47686" rIns="91704" bIns="47686" numCol="1" anchor="b" anchorCtr="0" compatLnSpc="1">
            <a:prstTxWarp prst="textNoShape">
              <a:avLst/>
            </a:prstTxWarp>
          </a:bodyPr>
          <a:lstStyle>
            <a:lvl1pPr algn="l" defTabSz="465178">
              <a:spcBef>
                <a:spcPct val="0"/>
              </a:spcBef>
              <a:buClrTx/>
              <a:buSzPct val="45000"/>
              <a:buFontTx/>
              <a:buNone/>
              <a:tabLst>
                <a:tab pos="737552" algn="l"/>
                <a:tab pos="1475104" algn="l"/>
                <a:tab pos="2212657" algn="l"/>
                <a:tab pos="2950209" algn="l"/>
              </a:tabLst>
              <a:defRPr sz="1300">
                <a:solidFill>
                  <a:srgbClr val="000000"/>
                </a:solidFill>
                <a:latin typeface="Arial" charset="0"/>
                <a:ea typeface="ヒラギノ角ゴ Pro W3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3970338" y="8831263"/>
            <a:ext cx="3025775" cy="452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704" tIns="47686" rIns="91704" bIns="47686" numCol="1" anchor="b" anchorCtr="0" compatLnSpc="1">
            <a:prstTxWarp prst="textNoShape">
              <a:avLst/>
            </a:prstTxWarp>
          </a:bodyPr>
          <a:lstStyle>
            <a:lvl1pPr algn="r" defTabSz="465178">
              <a:buSzPct val="45000"/>
              <a:tabLst>
                <a:tab pos="737552" algn="l"/>
                <a:tab pos="1475104" algn="l"/>
                <a:tab pos="2212657" algn="l"/>
                <a:tab pos="2950209" algn="l"/>
              </a:tabLst>
              <a:defRPr sz="1300">
                <a:solidFill>
                  <a:srgbClr val="000000"/>
                </a:solidFill>
                <a:latin typeface="Arial" pitchFamily="34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fld id="{5D27E97F-F24A-4401-B56E-E7D9516E8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45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ヒラギノ角ゴ Pro W3" charset="0"/>
        <a:cs typeface="ヒラギノ角ゴ Pro W3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ヒラギノ角ゴ Pro W3" charset="0"/>
        <a:cs typeface="ヒラギノ角ゴ Pro W3" charset="0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ヒラギノ角ゴ Pro W3" charset="0"/>
        <a:cs typeface="ヒラギノ角ゴ Pro W3" charset="0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ヒラギノ角ゴ Pro W3" charset="0"/>
        <a:cs typeface="ヒラギノ角ゴ Pro W3" charset="0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Picture1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7938" y="1284288"/>
            <a:ext cx="4094163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327634" y="3762051"/>
            <a:ext cx="4514138" cy="581349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 bwMode="auto">
          <a:xfrm>
            <a:off x="2329428" y="1560803"/>
            <a:ext cx="6531201" cy="59980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algn="r">
              <a:defRPr sz="340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75" b="15325"/>
          <a:stretch/>
        </p:blipFill>
        <p:spPr>
          <a:xfrm>
            <a:off x="8247515" y="91689"/>
            <a:ext cx="842276" cy="32004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6942438" y="5028327"/>
            <a:ext cx="655062" cy="12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" dirty="0">
                <a:solidFill>
                  <a:schemeClr val="bg1"/>
                </a:solidFill>
              </a:rPr>
              <a:t>AEL!247$dvq-8718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4"/>
          <p:cNvGrpSpPr>
            <a:grpSpLocks/>
          </p:cNvGrpSpPr>
          <p:nvPr userDrawn="1"/>
        </p:nvGrpSpPr>
        <p:grpSpPr bwMode="auto">
          <a:xfrm>
            <a:off x="182563" y="339725"/>
            <a:ext cx="8778875" cy="19050"/>
            <a:chOff x="103002" y="5638800"/>
            <a:chExt cx="9080500" cy="70893"/>
          </a:xfrm>
        </p:grpSpPr>
        <p:sp>
          <p:nvSpPr>
            <p:cNvPr id="8" name="Rectangle 74"/>
            <p:cNvSpPr>
              <a:spLocks noChangeArrowheads="1"/>
            </p:cNvSpPr>
            <p:nvPr/>
          </p:nvSpPr>
          <p:spPr bwMode="auto">
            <a:xfrm>
              <a:off x="7088255" y="5638800"/>
              <a:ext cx="699510" cy="70893"/>
            </a:xfrm>
            <a:prstGeom prst="rect">
              <a:avLst/>
            </a:prstGeom>
            <a:solidFill>
              <a:schemeClr val="accent5"/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r"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74"/>
            <p:cNvSpPr>
              <a:spLocks noChangeArrowheads="1"/>
            </p:cNvSpPr>
            <p:nvPr/>
          </p:nvSpPr>
          <p:spPr bwMode="auto">
            <a:xfrm>
              <a:off x="4993007" y="5638800"/>
              <a:ext cx="699510" cy="70893"/>
            </a:xfrm>
            <a:prstGeom prst="rect">
              <a:avLst/>
            </a:prstGeom>
            <a:solidFill>
              <a:srgbClr val="A29E00"/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r"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74"/>
            <p:cNvSpPr>
              <a:spLocks noChangeArrowheads="1"/>
            </p:cNvSpPr>
            <p:nvPr/>
          </p:nvSpPr>
          <p:spPr bwMode="auto">
            <a:xfrm>
              <a:off x="2897760" y="5638800"/>
              <a:ext cx="696226" cy="70893"/>
            </a:xfrm>
            <a:prstGeom prst="rect">
              <a:avLst/>
            </a:prstGeom>
            <a:solidFill>
              <a:srgbClr val="008080"/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r"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74"/>
            <p:cNvSpPr>
              <a:spLocks noChangeArrowheads="1"/>
            </p:cNvSpPr>
            <p:nvPr/>
          </p:nvSpPr>
          <p:spPr bwMode="auto">
            <a:xfrm>
              <a:off x="8483992" y="5638800"/>
              <a:ext cx="699510" cy="7089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r"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74"/>
            <p:cNvSpPr>
              <a:spLocks noChangeArrowheads="1"/>
            </p:cNvSpPr>
            <p:nvPr/>
          </p:nvSpPr>
          <p:spPr bwMode="auto">
            <a:xfrm>
              <a:off x="103002" y="5638800"/>
              <a:ext cx="699510" cy="70893"/>
            </a:xfrm>
            <a:prstGeom prst="rect">
              <a:avLst/>
            </a:prstGeom>
            <a:solidFill>
              <a:schemeClr val="accent1"/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r"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74"/>
            <p:cNvSpPr>
              <a:spLocks noChangeArrowheads="1"/>
            </p:cNvSpPr>
            <p:nvPr/>
          </p:nvSpPr>
          <p:spPr bwMode="auto">
            <a:xfrm>
              <a:off x="802512" y="5638800"/>
              <a:ext cx="696226" cy="70893"/>
            </a:xfrm>
            <a:prstGeom prst="rect">
              <a:avLst/>
            </a:prstGeom>
            <a:solidFill>
              <a:schemeClr val="accent2"/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r"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74"/>
            <p:cNvSpPr>
              <a:spLocks noChangeArrowheads="1"/>
            </p:cNvSpPr>
            <p:nvPr/>
          </p:nvSpPr>
          <p:spPr bwMode="auto">
            <a:xfrm>
              <a:off x="1498739" y="5638800"/>
              <a:ext cx="699510" cy="70893"/>
            </a:xfrm>
            <a:prstGeom prst="rect">
              <a:avLst/>
            </a:prstGeom>
            <a:solidFill>
              <a:schemeClr val="accent3"/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r"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74"/>
            <p:cNvSpPr>
              <a:spLocks noChangeArrowheads="1"/>
            </p:cNvSpPr>
            <p:nvPr/>
          </p:nvSpPr>
          <p:spPr bwMode="auto">
            <a:xfrm>
              <a:off x="2198249" y="5638800"/>
              <a:ext cx="699510" cy="7089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r"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74"/>
            <p:cNvSpPr>
              <a:spLocks noChangeArrowheads="1"/>
            </p:cNvSpPr>
            <p:nvPr/>
          </p:nvSpPr>
          <p:spPr bwMode="auto">
            <a:xfrm>
              <a:off x="3593986" y="5638800"/>
              <a:ext cx="699510" cy="70893"/>
            </a:xfrm>
            <a:prstGeom prst="rect">
              <a:avLst/>
            </a:prstGeom>
            <a:solidFill>
              <a:srgbClr val="00CC66"/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r"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74"/>
            <p:cNvSpPr>
              <a:spLocks noChangeArrowheads="1"/>
            </p:cNvSpPr>
            <p:nvPr/>
          </p:nvSpPr>
          <p:spPr bwMode="auto">
            <a:xfrm>
              <a:off x="4293497" y="5638800"/>
              <a:ext cx="699510" cy="70893"/>
            </a:xfrm>
            <a:prstGeom prst="rect">
              <a:avLst/>
            </a:prstGeom>
            <a:solidFill>
              <a:srgbClr val="92DF07"/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r"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74"/>
            <p:cNvSpPr>
              <a:spLocks noChangeArrowheads="1"/>
            </p:cNvSpPr>
            <p:nvPr/>
          </p:nvSpPr>
          <p:spPr bwMode="auto">
            <a:xfrm>
              <a:off x="5692518" y="5638800"/>
              <a:ext cx="696226" cy="70893"/>
            </a:xfrm>
            <a:prstGeom prst="rect">
              <a:avLst/>
            </a:prstGeom>
            <a:solidFill>
              <a:srgbClr val="FEE73C"/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r"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74"/>
            <p:cNvSpPr>
              <a:spLocks noChangeArrowheads="1"/>
            </p:cNvSpPr>
            <p:nvPr/>
          </p:nvSpPr>
          <p:spPr bwMode="auto">
            <a:xfrm>
              <a:off x="6388744" y="5638800"/>
              <a:ext cx="699510" cy="70893"/>
            </a:xfrm>
            <a:prstGeom prst="rect">
              <a:avLst/>
            </a:prstGeom>
            <a:solidFill>
              <a:srgbClr val="FFBA2F"/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r"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74"/>
            <p:cNvSpPr>
              <a:spLocks noChangeArrowheads="1"/>
            </p:cNvSpPr>
            <p:nvPr/>
          </p:nvSpPr>
          <p:spPr bwMode="auto">
            <a:xfrm>
              <a:off x="7787765" y="5638800"/>
              <a:ext cx="696226" cy="70893"/>
            </a:xfrm>
            <a:prstGeom prst="rect">
              <a:avLst/>
            </a:prstGeom>
            <a:solidFill>
              <a:srgbClr val="C63D06"/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r"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36841"/>
            <a:ext cx="8355724" cy="556388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" y="1090072"/>
            <a:ext cx="8355724" cy="3632529"/>
          </a:xfrm>
          <a:prstGeom prst="rect">
            <a:avLst/>
          </a:prstGeom>
        </p:spPr>
        <p:txBody>
          <a:bodyPr/>
          <a:lstStyle>
            <a:lvl1pPr marL="173038" indent="-173038">
              <a:buClr>
                <a:schemeClr val="bg2"/>
              </a:buClr>
              <a:defRPr sz="1800"/>
            </a:lvl1pPr>
            <a:lvl2pPr marL="512763" indent="-168275">
              <a:buClr>
                <a:schemeClr val="bg2"/>
              </a:buClr>
              <a:defRPr sz="1600"/>
            </a:lvl2pPr>
            <a:lvl3pPr>
              <a:buClr>
                <a:schemeClr val="bg2"/>
              </a:buClr>
              <a:defRPr sz="1400"/>
            </a:lvl3pPr>
            <a:lvl4pPr>
              <a:buClr>
                <a:schemeClr val="bg2"/>
              </a:buClr>
              <a:defRPr sz="1200"/>
            </a:lvl4pPr>
            <a:lvl5pPr>
              <a:buClr>
                <a:schemeClr val="bg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5390729" y="5022063"/>
            <a:ext cx="655062" cy="12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" dirty="0">
                <a:solidFill>
                  <a:schemeClr val="bg1"/>
                </a:solidFill>
              </a:rPr>
              <a:t>AEL!247$dvq-8718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013794"/>
            <a:ext cx="7772400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88652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nip Diagonal Corner Rectangle 3"/>
          <p:cNvSpPr/>
          <p:nvPr userDrawn="1"/>
        </p:nvSpPr>
        <p:spPr>
          <a:xfrm>
            <a:off x="8288" y="2693133"/>
            <a:ext cx="6448927" cy="88232"/>
          </a:xfrm>
          <a:prstGeom prst="snip2Diag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 userDrawn="1"/>
        </p:nvSpPr>
        <p:spPr>
          <a:xfrm>
            <a:off x="2723014" y="1931133"/>
            <a:ext cx="6448927" cy="88232"/>
          </a:xfrm>
          <a:prstGeom prst="snip2Diag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390729" y="5022063"/>
            <a:ext cx="655062" cy="12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" dirty="0">
                <a:solidFill>
                  <a:schemeClr val="bg1"/>
                </a:solidFill>
              </a:rPr>
              <a:t>AEL!247$dvq-8718</a:t>
            </a:r>
          </a:p>
        </p:txBody>
      </p:sp>
    </p:spTree>
    <p:extLst>
      <p:ext uri="{BB962C8B-B14F-4D97-AF65-F5344CB8AC3E}">
        <p14:creationId xmlns:p14="http://schemas.microsoft.com/office/powerpoint/2010/main" val="127254258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5390729" y="5022063"/>
            <a:ext cx="655062" cy="12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" dirty="0">
                <a:solidFill>
                  <a:schemeClr val="bg1"/>
                </a:solidFill>
              </a:rPr>
              <a:t>AEL!247$dvq-8718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66" y="448280"/>
            <a:ext cx="8355724" cy="63368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5390729" y="5022063"/>
            <a:ext cx="655062" cy="12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" dirty="0">
                <a:solidFill>
                  <a:schemeClr val="bg1"/>
                </a:solidFill>
              </a:rPr>
              <a:t>AEL!247$dvq-8718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1">
            <a:spLocks noChangeArrowheads="1"/>
          </p:cNvSpPr>
          <p:nvPr userDrawn="1"/>
        </p:nvSpPr>
        <p:spPr bwMode="black">
          <a:xfrm>
            <a:off x="334963" y="4867275"/>
            <a:ext cx="366712" cy="166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/>
          <a:lstStyle/>
          <a:p>
            <a:pPr>
              <a:defRPr/>
            </a:pPr>
            <a:fld id="{C139142A-8B53-4C5F-ABD0-BA31E79DB10B}" type="slidenum">
              <a:rPr lang="en-US" sz="800">
                <a:latin typeface="Arial" pitchFamily="34" charset="0"/>
                <a:ea typeface="ヒラギノ角ゴ Pro W3" charset="-128"/>
                <a:cs typeface="Arial" pitchFamily="34" charset="0"/>
              </a:rPr>
              <a:pPr>
                <a:defRPr/>
              </a:pPr>
              <a:t>‹#›</a:t>
            </a:fld>
            <a:endParaRPr lang="en-US" sz="800">
              <a:latin typeface="Arial" pitchFamily="34" charset="0"/>
              <a:ea typeface="ヒラギノ角ゴ Pro W3" charset="-128"/>
              <a:cs typeface="Arial" pitchFamily="34" charset="0"/>
            </a:endParaRPr>
          </a:p>
        </p:txBody>
      </p:sp>
      <p:sp>
        <p:nvSpPr>
          <p:cNvPr id="3" name="Rectangle 7"/>
          <p:cNvSpPr txBox="1">
            <a:spLocks noChangeArrowheads="1"/>
          </p:cNvSpPr>
          <p:nvPr userDrawn="1"/>
        </p:nvSpPr>
        <p:spPr bwMode="black">
          <a:xfrm>
            <a:off x="334963" y="4867275"/>
            <a:ext cx="366712" cy="166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/>
          <a:lstStyle/>
          <a:p>
            <a:pPr>
              <a:defRPr/>
            </a:pPr>
            <a:fld id="{A751E171-C80D-4DE5-945B-F629614F7AAC}" type="slidenum">
              <a:rPr lang="en-US" sz="800">
                <a:latin typeface="Arial" pitchFamily="34" charset="0"/>
                <a:ea typeface="ヒラギノ角ゴ Pro W3" charset="-128"/>
                <a:cs typeface="Arial" pitchFamily="34" charset="0"/>
              </a:rPr>
              <a:pPr>
                <a:defRPr/>
              </a:pPr>
              <a:t>‹#›</a:t>
            </a:fld>
            <a:endParaRPr lang="en-US" sz="800">
              <a:latin typeface="Arial" pitchFamily="34" charset="0"/>
              <a:ea typeface="ヒラギノ角ゴ Pro W3" charset="-128"/>
              <a:cs typeface="Arial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182563" y="5691188"/>
            <a:ext cx="8596312" cy="193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46038" bIns="46038" anchor="b"/>
          <a:lstStyle/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latin typeface="+mn-lt"/>
                <a:ea typeface="+mn-ea"/>
              </a:rPr>
              <a:t>Source:	If applicable, describe source </a:t>
            </a:r>
            <a:r>
              <a:rPr lang="en-US" sz="800" smtClean="0">
                <a:latin typeface="+mn-lt"/>
                <a:ea typeface="+mn-ea"/>
              </a:rPr>
              <a:t>origin</a:t>
            </a:r>
            <a:endParaRPr lang="en-US" sz="800">
              <a:latin typeface="+mn-lt"/>
              <a:ea typeface="+mn-ea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82563" y="5884863"/>
            <a:ext cx="366712" cy="1651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pitchFamily="34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fld id="{BAC7F652-409E-4B7F-8032-4A23CB657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390729" y="5022063"/>
            <a:ext cx="655062" cy="12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" dirty="0">
                <a:solidFill>
                  <a:schemeClr val="bg1"/>
                </a:solidFill>
              </a:rPr>
              <a:t>AEL!247$dvq-8718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66" y="448280"/>
            <a:ext cx="8355724" cy="63368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5390729" y="5022063"/>
            <a:ext cx="655062" cy="12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" dirty="0">
                <a:solidFill>
                  <a:schemeClr val="bg1"/>
                </a:solidFill>
              </a:rPr>
              <a:t>AEL!247$dvq-8718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 txBox="1">
            <a:spLocks noChangeArrowheads="1"/>
          </p:cNvSpPr>
          <p:nvPr userDrawn="1"/>
        </p:nvSpPr>
        <p:spPr bwMode="black">
          <a:xfrm>
            <a:off x="93663" y="4949825"/>
            <a:ext cx="366712" cy="166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/>
          <a:lstStyle/>
          <a:p>
            <a:pPr>
              <a:defRPr/>
            </a:pPr>
            <a:fld id="{945B64CE-B458-4C00-A320-28DE94D29EAB}" type="slidenum">
              <a:rPr lang="en-US" sz="800">
                <a:latin typeface="Calibri" pitchFamily="34" charset="0"/>
                <a:ea typeface="ヒラギノ角ゴ Pro W3" charset="-128"/>
                <a:cs typeface="Arial" pitchFamily="34" charset="0"/>
              </a:rPr>
              <a:pPr>
                <a:defRPr/>
              </a:pPr>
              <a:t>‹#›</a:t>
            </a:fld>
            <a:endParaRPr lang="en-US" sz="800" dirty="0">
              <a:latin typeface="Calibri" pitchFamily="34" charset="0"/>
              <a:ea typeface="ヒラギノ角ゴ Pro W3" charset="-128"/>
              <a:cs typeface="Arial" pitchFamily="34" charset="0"/>
            </a:endParaRPr>
          </a:p>
        </p:txBody>
      </p:sp>
      <p:sp>
        <p:nvSpPr>
          <p:cNvPr id="26" name="Rectangle 6"/>
          <p:cNvSpPr>
            <a:spLocks noChangeArrowheads="1"/>
          </p:cNvSpPr>
          <p:nvPr userDrawn="1"/>
        </p:nvSpPr>
        <p:spPr bwMode="black">
          <a:xfrm>
            <a:off x="7459663" y="4951413"/>
            <a:ext cx="1371600" cy="165100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sz="800" dirty="0" smtClean="0">
                <a:latin typeface="Calibri" pitchFamily="34" charset="0"/>
                <a:cs typeface="+mn-cs"/>
              </a:rPr>
              <a:t>© 2018 IBM Corporation</a:t>
            </a:r>
            <a:endParaRPr lang="en-US" dirty="0" smtClean="0">
              <a:latin typeface="Calibri" pitchFamily="34" charset="0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6804601" y="4971613"/>
            <a:ext cx="655062" cy="12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" dirty="0">
                <a:solidFill>
                  <a:schemeClr val="bg1"/>
                </a:solidFill>
              </a:rPr>
              <a:t>AEL!247$dvq-8718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  <p:sldLayoutId id="2147484195" r:id="rId2"/>
    <p:sldLayoutId id="2147484197" r:id="rId3"/>
    <p:sldLayoutId id="2147484193" r:id="rId4"/>
    <p:sldLayoutId id="2147484192" r:id="rId5"/>
    <p:sldLayoutId id="2147484196" r:id="rId6"/>
    <p:sldLayoutId id="2147484191" r:id="rId7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accent1"/>
          </a:solidFill>
          <a:latin typeface="Calibri" pitchFamily="34" charset="0"/>
          <a:ea typeface="MS PGothic" pitchFamily="34" charset="-128"/>
          <a:cs typeface="Calibri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accent1"/>
          </a:solidFill>
          <a:latin typeface="Calibri" pitchFamily="34" charset="0"/>
          <a:ea typeface="MS PGothic" pitchFamily="34" charset="-128"/>
          <a:cs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accent1"/>
          </a:solidFill>
          <a:latin typeface="Calibri" pitchFamily="34" charset="0"/>
          <a:ea typeface="MS PGothic" pitchFamily="34" charset="-128"/>
          <a:cs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accent1"/>
          </a:solidFill>
          <a:latin typeface="Calibri" pitchFamily="34" charset="0"/>
          <a:ea typeface="MS PGothic" pitchFamily="34" charset="-128"/>
          <a:cs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accent1"/>
          </a:solidFill>
          <a:latin typeface="Calibri" pitchFamily="34" charset="0"/>
          <a:ea typeface="MS PGothic" pitchFamily="34" charset="-128"/>
          <a:cs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33363" indent="-233363" algn="l" defTabSz="457200" rtl="0" eaLnBrk="0" fontAlgn="base" hangingPunct="0">
        <a:spcBef>
          <a:spcPts val="600"/>
        </a:spcBef>
        <a:spcAft>
          <a:spcPts val="300"/>
        </a:spcAft>
        <a:buClr>
          <a:schemeClr val="accent2"/>
        </a:buClr>
        <a:buSzPct val="110000"/>
        <a:buFont typeface="Wingdings" pitchFamily="2" charset="2"/>
        <a:buChar char="§"/>
        <a:defRPr b="1" kern="1200">
          <a:solidFill>
            <a:schemeClr val="tx1"/>
          </a:solidFill>
          <a:latin typeface="Calibri" pitchFamily="34" charset="0"/>
          <a:ea typeface="MS PGothic" pitchFamily="34" charset="-128"/>
          <a:cs typeface="Calibri" pitchFamily="34" charset="0"/>
        </a:defRPr>
      </a:lvl1pPr>
      <a:lvl2pPr marL="571500" indent="-227013" algn="l" defTabSz="457200" rtl="0" eaLnBrk="0" fontAlgn="base" hangingPunct="0">
        <a:spcBef>
          <a:spcPct val="0"/>
        </a:spcBef>
        <a:spcAft>
          <a:spcPts val="300"/>
        </a:spcAft>
        <a:buClr>
          <a:schemeClr val="accent2"/>
        </a:buClr>
        <a:buFont typeface="Arial" charset="0"/>
        <a:buChar char="–"/>
        <a:defRPr sz="1600" kern="1200">
          <a:solidFill>
            <a:schemeClr val="tx1"/>
          </a:solidFill>
          <a:latin typeface="Calibri" pitchFamily="34" charset="0"/>
          <a:ea typeface="MS PGothic" pitchFamily="34" charset="-128"/>
          <a:cs typeface="+mn-cs"/>
        </a:defRPr>
      </a:lvl2pPr>
      <a:lvl3pPr marL="914400" indent="-180975" algn="l" defTabSz="457200" rtl="0" eaLnBrk="0" fontAlgn="base" hangingPunct="0">
        <a:spcBef>
          <a:spcPct val="0"/>
        </a:spcBef>
        <a:spcAft>
          <a:spcPts val="30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Calibri" pitchFamily="34" charset="0"/>
          <a:ea typeface="MS PGothic" pitchFamily="34" charset="-128"/>
          <a:cs typeface="+mn-cs"/>
        </a:defRPr>
      </a:lvl3pPr>
      <a:lvl4pPr marL="1371600" indent="-233363" algn="l" defTabSz="457200" rtl="0" eaLnBrk="0" fontAlgn="base" hangingPunct="0">
        <a:spcBef>
          <a:spcPct val="0"/>
        </a:spcBef>
        <a:spcAft>
          <a:spcPts val="300"/>
        </a:spcAft>
        <a:buClr>
          <a:schemeClr val="accent2"/>
        </a:buClr>
        <a:buFont typeface="Arial" charset="0"/>
        <a:buChar char="–"/>
        <a:defRPr sz="1200" kern="1200">
          <a:solidFill>
            <a:schemeClr val="tx1"/>
          </a:solidFill>
          <a:latin typeface="Calibri" pitchFamily="34" charset="0"/>
          <a:ea typeface="MS PGothic" pitchFamily="34" charset="-128"/>
          <a:cs typeface="+mn-cs"/>
        </a:defRPr>
      </a:lvl4pPr>
      <a:lvl5pPr marL="1719263" indent="-228600" algn="l" defTabSz="457200" rtl="0" eaLnBrk="0" fontAlgn="base" hangingPunct="0">
        <a:spcBef>
          <a:spcPct val="0"/>
        </a:spcBef>
        <a:spcAft>
          <a:spcPts val="300"/>
        </a:spcAft>
        <a:buClr>
          <a:schemeClr val="accent2"/>
        </a:buClr>
        <a:buFont typeface="Arial" charset="0"/>
        <a:buChar char="»"/>
        <a:defRPr sz="1200" kern="1200">
          <a:solidFill>
            <a:schemeClr val="tx1"/>
          </a:solidFill>
          <a:latin typeface="Calibri" pitchFamily="34" charset="0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blogs.nvidia.com/tag/tensor-cor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98133" y="1289869"/>
            <a:ext cx="6959600" cy="1137799"/>
          </a:xfrm>
        </p:spPr>
        <p:txBody>
          <a:bodyPr/>
          <a:lstStyle/>
          <a:p>
            <a:pPr algn="ctr"/>
            <a:r>
              <a:rPr lang="en-US" sz="2800" dirty="0" smtClean="0"/>
              <a:t>Data Driven Mixed Precision Learning for Neural Networks</a:t>
            </a:r>
            <a:br>
              <a:rPr lang="en-US" sz="2800" dirty="0" smtClean="0"/>
            </a:br>
            <a:r>
              <a:rPr lang="en-US" sz="2800" b="0" dirty="0" smtClean="0"/>
              <a:t>P201801035</a:t>
            </a:r>
            <a:r>
              <a:rPr lang="en-US" sz="3600" b="0" dirty="0" smtClean="0"/>
              <a:t>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Zehra Sura </a:t>
            </a:r>
            <a:br>
              <a:rPr lang="en-US" sz="2400" dirty="0" smtClean="0"/>
            </a:br>
            <a:r>
              <a:rPr lang="en-US" sz="2400" dirty="0" err="1" smtClean="0"/>
              <a:t>Parijat</a:t>
            </a:r>
            <a:r>
              <a:rPr lang="en-US" sz="2400" dirty="0" smtClean="0"/>
              <a:t> </a:t>
            </a:r>
            <a:r>
              <a:rPr lang="en-US" sz="2400" dirty="0" err="1" smtClean="0"/>
              <a:t>Dube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Tong </a:t>
            </a:r>
            <a:r>
              <a:rPr lang="en-US" sz="2400" dirty="0" smtClean="0"/>
              <a:t>Chen</a:t>
            </a:r>
            <a:br>
              <a:rPr lang="en-US" sz="2400" dirty="0" smtClean="0"/>
            </a:br>
            <a:r>
              <a:rPr lang="en-US" sz="2400" dirty="0" smtClean="0"/>
              <a:t>B </a:t>
            </a:r>
            <a:r>
              <a:rPr lang="en-US" sz="2400" dirty="0" err="1" smtClean="0"/>
              <a:t>Bhattacharjee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860015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Related/Background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634" y="889000"/>
            <a:ext cx="8587232" cy="4254499"/>
          </a:xfrm>
        </p:spPr>
        <p:txBody>
          <a:bodyPr/>
          <a:lstStyle/>
          <a:p>
            <a:pPr marL="342900" lvl="0" indent="-342900">
              <a:buFont typeface="+mj-lt"/>
              <a:buAutoNum type="arabicParenR"/>
            </a:pPr>
            <a:r>
              <a:rPr lang="en-US" sz="1600" b="0" dirty="0" err="1"/>
              <a:t>Flexpoint</a:t>
            </a:r>
            <a:r>
              <a:rPr lang="en-US" sz="1600" b="0" dirty="0"/>
              <a:t>: An Adaptive Numerical Format for Efficient Training of Deep Neural Networks, </a:t>
            </a:r>
            <a:r>
              <a:rPr lang="en-US" sz="1600" b="0" dirty="0" err="1"/>
              <a:t>Urs</a:t>
            </a:r>
            <a:r>
              <a:rPr lang="en-US" sz="1600" b="0" dirty="0"/>
              <a:t> </a:t>
            </a:r>
            <a:r>
              <a:rPr lang="en-US" sz="1600" b="0" dirty="0" err="1"/>
              <a:t>Koster</a:t>
            </a:r>
            <a:r>
              <a:rPr lang="en-US" sz="1600" b="0" dirty="0"/>
              <a:t>, et. al., Advances in Neural Information Processing Systems 30 (NIPS), 2017</a:t>
            </a:r>
          </a:p>
          <a:p>
            <a:pPr marL="342900" lvl="0" indent="-342900">
              <a:buFont typeface="+mj-lt"/>
              <a:buAutoNum type="arabicParenR"/>
            </a:pPr>
            <a:r>
              <a:rPr lang="en-US" sz="1600" b="0" dirty="0"/>
              <a:t>In-Datacenter Performance Analysis of a Tensor Processing Unit, Norman P. </a:t>
            </a:r>
            <a:r>
              <a:rPr lang="en-US" sz="1600" b="0" dirty="0" err="1"/>
              <a:t>Jouppi</a:t>
            </a:r>
            <a:r>
              <a:rPr lang="en-US" sz="1600" b="0" dirty="0"/>
              <a:t>, et. al., International Symposium on Computer Architecture (ISCA), 2017</a:t>
            </a:r>
            <a:endParaRPr lang="en-US" sz="1600" dirty="0"/>
          </a:p>
          <a:p>
            <a:pPr marL="342900" lvl="0" indent="-342900">
              <a:buFont typeface="+mj-lt"/>
              <a:buAutoNum type="arabicParenR"/>
            </a:pPr>
            <a:r>
              <a:rPr lang="en-US" sz="1600" b="0" dirty="0"/>
              <a:t>NVIDIA </a:t>
            </a:r>
            <a:r>
              <a:rPr lang="en-US" sz="1600" b="0" dirty="0" err="1"/>
              <a:t>Tensorcores</a:t>
            </a:r>
            <a:r>
              <a:rPr lang="en-US" sz="1600" b="0" dirty="0"/>
              <a:t>, </a:t>
            </a:r>
            <a:r>
              <a:rPr lang="en-US" sz="1600" b="0" u="sng" dirty="0">
                <a:hlinkClick r:id="rId2"/>
              </a:rPr>
              <a:t>https://devblogs.nvidia.com/tag/tensor-cores/</a:t>
            </a:r>
            <a:endParaRPr lang="en-US" sz="1600" b="0" dirty="0"/>
          </a:p>
          <a:p>
            <a:pPr marL="342900" lvl="0" indent="-342900">
              <a:buFont typeface="+mj-lt"/>
              <a:buAutoNum type="arabicParenR"/>
            </a:pPr>
            <a:r>
              <a:rPr lang="en-US" sz="1600" b="0" dirty="0"/>
              <a:t>Mixed Precision Training of Convolutional Neural Networks using Integer Operations, </a:t>
            </a:r>
            <a:r>
              <a:rPr lang="en-US" sz="1600" b="0" dirty="0" err="1"/>
              <a:t>Dipankar</a:t>
            </a:r>
            <a:r>
              <a:rPr lang="en-US" sz="1600" b="0" dirty="0"/>
              <a:t> Das, et. al., ICLR 2018</a:t>
            </a:r>
          </a:p>
          <a:p>
            <a:pPr marL="342900" lvl="0" indent="-342900">
              <a:buFont typeface="+mj-lt"/>
              <a:buAutoNum type="arabicParenR"/>
            </a:pPr>
            <a:r>
              <a:rPr lang="en-US" sz="1600" b="0" dirty="0"/>
              <a:t>Deep Learning with Dynamic Computation Graphs, Moshe Looks, et. al., ICLR 2017</a:t>
            </a:r>
          </a:p>
          <a:p>
            <a:pPr marL="342900" lvl="0" indent="-342900">
              <a:buFont typeface="+mj-lt"/>
              <a:buAutoNum type="arabicParenR"/>
            </a:pPr>
            <a:r>
              <a:rPr lang="en-US" sz="1600" b="0" dirty="0"/>
              <a:t>Compressive sensing: https://</a:t>
            </a:r>
            <a:r>
              <a:rPr lang="en-US" sz="1600" b="0" dirty="0" err="1"/>
              <a:t>en.wikipedia.org</a:t>
            </a:r>
            <a:r>
              <a:rPr lang="en-US" sz="1600" b="0" dirty="0"/>
              <a:t>/wiki/</a:t>
            </a:r>
            <a:r>
              <a:rPr lang="en-US" sz="1600" b="0" dirty="0" err="1"/>
              <a:t>Compressed_sensing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49235580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A </a:t>
            </a:r>
            <a:r>
              <a:rPr lang="en-US" b="0" dirty="0" smtClean="0"/>
              <a:t>method </a:t>
            </a:r>
            <a:r>
              <a:rPr lang="en-US" b="0" dirty="0"/>
              <a:t>for </a:t>
            </a:r>
            <a:r>
              <a:rPr lang="en-US" b="0" dirty="0" smtClean="0"/>
              <a:t>training and using neural </a:t>
            </a:r>
            <a:r>
              <a:rPr lang="en-US" b="0" dirty="0"/>
              <a:t>networks </a:t>
            </a:r>
            <a:r>
              <a:rPr lang="en-US" b="0" dirty="0" smtClean="0"/>
              <a:t>where </a:t>
            </a:r>
            <a:r>
              <a:rPr lang="en-US" b="0" dirty="0"/>
              <a:t>reduced </a:t>
            </a:r>
            <a:r>
              <a:rPr lang="en-US" b="0" dirty="0" smtClean="0"/>
              <a:t>precision is based on the content of each input data instance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5541436"/>
      </p:ext>
    </p:extLst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433" y="1073137"/>
            <a:ext cx="8739634" cy="3632529"/>
          </a:xfrm>
        </p:spPr>
        <p:txBody>
          <a:bodyPr/>
          <a:lstStyle/>
          <a:p>
            <a:r>
              <a:rPr lang="en-US" b="0" dirty="0"/>
              <a:t>Need faster, more efficient training of neural networks for </a:t>
            </a:r>
            <a:r>
              <a:rPr lang="en-US" b="0" dirty="0" smtClean="0"/>
              <a:t>ML</a:t>
            </a:r>
            <a:endParaRPr lang="en-US" b="0" dirty="0"/>
          </a:p>
          <a:p>
            <a:r>
              <a:rPr lang="en-US" b="0" dirty="0"/>
              <a:t>Reduced precision computing enables training using less resources</a:t>
            </a:r>
          </a:p>
          <a:p>
            <a:pPr lvl="1"/>
            <a:r>
              <a:rPr lang="en-US" dirty="0"/>
              <a:t>Less time, power/energy consumption, memory usage</a:t>
            </a:r>
          </a:p>
          <a:p>
            <a:pPr lvl="1"/>
            <a:r>
              <a:rPr lang="en-US" dirty="0"/>
              <a:t>Hardware and software available</a:t>
            </a:r>
          </a:p>
          <a:p>
            <a:pPr lvl="2"/>
            <a:r>
              <a:rPr lang="en-US" dirty="0"/>
              <a:t>Intel </a:t>
            </a:r>
            <a:r>
              <a:rPr lang="en-US" dirty="0" err="1"/>
              <a:t>Nervana</a:t>
            </a:r>
            <a:r>
              <a:rPr lang="en-US" dirty="0"/>
              <a:t> chips, NVIDIA Volta GPUs with </a:t>
            </a:r>
            <a:r>
              <a:rPr lang="en-US" dirty="0" err="1"/>
              <a:t>Tensorcores</a:t>
            </a:r>
            <a:r>
              <a:rPr lang="en-US" dirty="0"/>
              <a:t>, Google </a:t>
            </a:r>
            <a:r>
              <a:rPr lang="en-US" dirty="0" smtClean="0"/>
              <a:t>TPU</a:t>
            </a:r>
          </a:p>
          <a:p>
            <a:pPr lvl="2"/>
            <a:r>
              <a:rPr lang="en-US" dirty="0"/>
              <a:t>NEON library, CUDA 9 </a:t>
            </a:r>
            <a:r>
              <a:rPr lang="en-US" dirty="0" smtClean="0"/>
              <a:t>APIs</a:t>
            </a:r>
            <a:endParaRPr lang="en-US" dirty="0"/>
          </a:p>
          <a:p>
            <a:r>
              <a:rPr lang="en-US" b="0" dirty="0"/>
              <a:t>Mixed precision to manage loss in accuracy due to reduced </a:t>
            </a:r>
            <a:r>
              <a:rPr lang="en-US" b="0" dirty="0" smtClean="0"/>
              <a:t>precision</a:t>
            </a:r>
          </a:p>
          <a:p>
            <a:pPr lvl="1"/>
            <a:r>
              <a:rPr lang="en-US" dirty="0" smtClean="0"/>
              <a:t>Complex relationship between precision and accuracy</a:t>
            </a:r>
            <a:endParaRPr lang="en-US" b="0" dirty="0" smtClean="0"/>
          </a:p>
          <a:p>
            <a:r>
              <a:rPr lang="en-US" dirty="0" smtClean="0"/>
              <a:t>Limitation</a:t>
            </a:r>
            <a:r>
              <a:rPr lang="en-US" b="0" dirty="0" smtClean="0"/>
              <a:t>: </a:t>
            </a:r>
            <a:r>
              <a:rPr lang="en-US" b="0" dirty="0"/>
              <a:t>All prior work uses reduced or mixed precision in an identical manner for processing each input data instance </a:t>
            </a:r>
          </a:p>
          <a:p>
            <a:pPr lvl="1"/>
            <a:r>
              <a:rPr lang="en-US" dirty="0"/>
              <a:t>Cannot customize: all-or-nothing approach results in lost opportunities due to accuracy concerns</a:t>
            </a:r>
          </a:p>
        </p:txBody>
      </p:sp>
    </p:spTree>
    <p:extLst>
      <p:ext uri="{BB962C8B-B14F-4D97-AF65-F5344CB8AC3E}">
        <p14:creationId xmlns:p14="http://schemas.microsoft.com/office/powerpoint/2010/main" val="3356406085"/>
      </p:ext>
    </p:extLst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A new method for </a:t>
            </a:r>
            <a:r>
              <a:rPr lang="en-US" b="0" dirty="0" smtClean="0"/>
              <a:t>training and using neural </a:t>
            </a:r>
            <a:r>
              <a:rPr lang="en-US" b="0" dirty="0"/>
              <a:t>networks to exploit reduced precision, comprising:</a:t>
            </a:r>
          </a:p>
          <a:p>
            <a:pPr marL="687388" lvl="1" indent="-342900">
              <a:buFont typeface="+mj-lt"/>
              <a:buAutoNum type="arabicParenR"/>
            </a:pPr>
            <a:r>
              <a:rPr lang="en-US" dirty="0"/>
              <a:t>A pre-processing step to analyze each input data item </a:t>
            </a:r>
            <a:endParaRPr lang="en-US" dirty="0" smtClean="0"/>
          </a:p>
          <a:p>
            <a:pPr lvl="2"/>
            <a:r>
              <a:rPr lang="en-US" dirty="0" smtClean="0"/>
              <a:t>Determines the </a:t>
            </a:r>
            <a:r>
              <a:rPr lang="en-US" b="1" dirty="0" smtClean="0"/>
              <a:t>required precision level </a:t>
            </a:r>
            <a:r>
              <a:rPr lang="en-US" dirty="0" smtClean="0"/>
              <a:t>to use for processing the data item</a:t>
            </a:r>
          </a:p>
          <a:p>
            <a:pPr lvl="2"/>
            <a:r>
              <a:rPr lang="en-US" dirty="0" smtClean="0"/>
              <a:t>Is based on content of the data item and knowledge of the application context</a:t>
            </a:r>
          </a:p>
          <a:p>
            <a:pPr lvl="2"/>
            <a:endParaRPr lang="en-US" dirty="0"/>
          </a:p>
          <a:p>
            <a:pPr marL="687388" lvl="1" indent="-342900">
              <a:buFont typeface="+mj-lt"/>
              <a:buAutoNum type="arabicParenR"/>
            </a:pPr>
            <a:r>
              <a:rPr lang="en-US" dirty="0"/>
              <a:t>Replicated instances of the neural network, with each </a:t>
            </a:r>
            <a:r>
              <a:rPr lang="en-US" dirty="0" smtClean="0"/>
              <a:t>instance differing </a:t>
            </a:r>
            <a:r>
              <a:rPr lang="en-US" dirty="0"/>
              <a:t>in the precision used </a:t>
            </a:r>
            <a:r>
              <a:rPr lang="en-US" dirty="0" smtClean="0"/>
              <a:t>for representing and computing </a:t>
            </a:r>
            <a:r>
              <a:rPr lang="en-US" dirty="0"/>
              <a:t>the parameters of the </a:t>
            </a:r>
            <a:r>
              <a:rPr lang="en-US" dirty="0" smtClean="0"/>
              <a:t>network</a:t>
            </a:r>
          </a:p>
          <a:p>
            <a:pPr lvl="2"/>
            <a:endParaRPr lang="en-US" dirty="0" smtClean="0"/>
          </a:p>
          <a:p>
            <a:pPr marL="687388" lvl="1" indent="-342900">
              <a:buFont typeface="+mj-lt"/>
              <a:buAutoNum type="arabicParenR"/>
            </a:pPr>
            <a:r>
              <a:rPr lang="en-US" dirty="0" smtClean="0"/>
              <a:t>Routing of data instances to the appropriate neural network </a:t>
            </a:r>
            <a:r>
              <a:rPr lang="en-US" dirty="0" smtClean="0"/>
              <a:t>instances for </a:t>
            </a:r>
            <a:r>
              <a:rPr lang="en-US" dirty="0" smtClean="0"/>
              <a:t>processing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566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68653" y="1490133"/>
            <a:ext cx="1532467" cy="6180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51587" y="1490135"/>
            <a:ext cx="135265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alibri" pitchFamily="34" charset="0"/>
              </a:rPr>
              <a:t>Data </a:t>
            </a:r>
          </a:p>
          <a:p>
            <a:pPr algn="ctr"/>
            <a:r>
              <a:rPr lang="en-US" sz="1600" dirty="0" smtClean="0">
                <a:latin typeface="Calibri" pitchFamily="34" charset="0"/>
              </a:rPr>
              <a:t>Preprocessing</a:t>
            </a:r>
          </a:p>
        </p:txBody>
      </p:sp>
      <p:sp>
        <p:nvSpPr>
          <p:cNvPr id="6" name="Down Arrow 5"/>
          <p:cNvSpPr/>
          <p:nvPr/>
        </p:nvSpPr>
        <p:spPr>
          <a:xfrm>
            <a:off x="3171386" y="939800"/>
            <a:ext cx="160867" cy="550333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81452" y="973667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Input data</a:t>
            </a:r>
          </a:p>
          <a:p>
            <a:r>
              <a:rPr lang="en-US" sz="1200" dirty="0" smtClean="0">
                <a:latin typeface="Calibri" pitchFamily="34" charset="0"/>
              </a:rPr>
              <a:t>instances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2477119" y="2582332"/>
            <a:ext cx="1532467" cy="4318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81720" y="2616202"/>
            <a:ext cx="909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alibri" pitchFamily="34" charset="0"/>
              </a:rPr>
              <a:t>Batching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68652" y="3462866"/>
            <a:ext cx="1532467" cy="4318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11776" y="3496736"/>
            <a:ext cx="8322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alibri" pitchFamily="34" charset="0"/>
              </a:rPr>
              <a:t>Routing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39319" y="3445932"/>
            <a:ext cx="1532467" cy="4318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79351" y="3479802"/>
            <a:ext cx="1038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alibri" pitchFamily="34" charset="0"/>
              </a:rPr>
              <a:t>Instance 1</a:t>
            </a: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39319" y="4216399"/>
            <a:ext cx="1532467" cy="4318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065125" y="4250269"/>
            <a:ext cx="106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alibri" pitchFamily="34" charset="0"/>
              </a:rPr>
              <a:t>Instance N</a:t>
            </a: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5321920" y="38692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800" b="1" dirty="0" smtClean="0">
                <a:latin typeface="Calibri" pitchFamily="34" charset="0"/>
              </a:rPr>
              <a:t>…</a:t>
            </a:r>
            <a:endParaRPr lang="en-US" sz="1800" b="1" dirty="0" smtClean="0">
              <a:latin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71587" y="3158066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Neural Network </a:t>
            </a:r>
            <a:r>
              <a:rPr lang="en-US" sz="1200" dirty="0" smtClean="0">
                <a:latin typeface="Calibri" pitchFamily="34" charset="0"/>
              </a:rPr>
              <a:t>Instances</a:t>
            </a:r>
            <a:endParaRPr lang="en-US" sz="1200" dirty="0" smtClean="0">
              <a:latin typeface="Calibri" pitchFamily="34" charset="0"/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3145987" y="2108200"/>
            <a:ext cx="152400" cy="465667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3154452" y="3022600"/>
            <a:ext cx="160868" cy="440267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rot="18300000">
            <a:off x="4350967" y="3604469"/>
            <a:ext cx="158098" cy="98600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16200000">
            <a:off x="4348256" y="3259667"/>
            <a:ext cx="165098" cy="83396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58852" y="1312332"/>
            <a:ext cx="2172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alibri" pitchFamily="34" charset="0"/>
              </a:rPr>
              <a:t>Determine best precision level</a:t>
            </a:r>
            <a:r>
              <a:rPr lang="en-US" sz="1200" dirty="0" smtClean="0">
                <a:latin typeface="Calibri" pitchFamily="34" charset="0"/>
              </a:rPr>
              <a:t>: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200" dirty="0" smtClean="0">
                <a:latin typeface="Calibri" pitchFamily="34" charset="0"/>
              </a:rPr>
              <a:t>Can use metrics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200" dirty="0" smtClean="0">
                <a:latin typeface="Calibri" pitchFamily="34" charset="0"/>
              </a:rPr>
              <a:t>Can use ML model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75334" y="3522134"/>
            <a:ext cx="2390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alibri" pitchFamily="34" charset="0"/>
              </a:rPr>
              <a:t>Instances use </a:t>
            </a:r>
            <a:r>
              <a:rPr lang="en-US" sz="1200" b="1" dirty="0" smtClean="0">
                <a:latin typeface="Calibri" pitchFamily="34" charset="0"/>
              </a:rPr>
              <a:t>different precisions</a:t>
            </a:r>
            <a:r>
              <a:rPr lang="en-US" sz="1200" dirty="0" smtClean="0">
                <a:latin typeface="Calibri" pitchFamily="34" charset="0"/>
              </a:rPr>
              <a:t>;</a:t>
            </a:r>
          </a:p>
          <a:p>
            <a:r>
              <a:rPr lang="en-US" sz="1200" dirty="0" smtClean="0">
                <a:latin typeface="Calibri" pitchFamily="34" charset="0"/>
              </a:rPr>
              <a:t>Instances can </a:t>
            </a:r>
            <a:r>
              <a:rPr lang="en-US" sz="1200" dirty="0" smtClean="0">
                <a:latin typeface="Calibri" pitchFamily="34" charset="0"/>
              </a:rPr>
              <a:t>also have different </a:t>
            </a:r>
          </a:p>
          <a:p>
            <a:r>
              <a:rPr lang="en-US" sz="1200" dirty="0">
                <a:latin typeface="Calibri" pitchFamily="34" charset="0"/>
              </a:rPr>
              <a:t>n</a:t>
            </a:r>
            <a:r>
              <a:rPr lang="en-US" sz="1200" dirty="0" smtClean="0">
                <a:latin typeface="Calibri" pitchFamily="34" charset="0"/>
              </a:rPr>
              <a:t>umber of learners or batch size: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200" dirty="0" smtClean="0">
                <a:latin typeface="Calibri" pitchFamily="34" charset="0"/>
              </a:rPr>
              <a:t>Depend on available hardware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200" dirty="0" smtClean="0">
                <a:latin typeface="Calibri" pitchFamily="34" charset="0"/>
              </a:rPr>
              <a:t>Depend on application needs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8852" y="3589865"/>
            <a:ext cx="23064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alibri" pitchFamily="34" charset="0"/>
              </a:rPr>
              <a:t>Choose </a:t>
            </a:r>
            <a:r>
              <a:rPr lang="en-US" sz="1200" b="1" dirty="0" smtClean="0">
                <a:latin typeface="Calibri" pitchFamily="34" charset="0"/>
              </a:rPr>
              <a:t>instance to </a:t>
            </a:r>
            <a:r>
              <a:rPr lang="en-US" sz="1200" b="1" dirty="0" smtClean="0">
                <a:latin typeface="Calibri" pitchFamily="34" charset="0"/>
              </a:rPr>
              <a:t>use based on</a:t>
            </a:r>
            <a:r>
              <a:rPr lang="en-US" sz="1200" dirty="0" smtClean="0">
                <a:latin typeface="Calibri" pitchFamily="34" charset="0"/>
              </a:rPr>
              <a:t>: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200" dirty="0" smtClean="0">
                <a:latin typeface="Calibri" pitchFamily="34" charset="0"/>
              </a:rPr>
              <a:t>Required precision level </a:t>
            </a:r>
          </a:p>
          <a:p>
            <a:r>
              <a:rPr lang="en-US" sz="1200" dirty="0">
                <a:latin typeface="Calibri" pitchFamily="34" charset="0"/>
              </a:rPr>
              <a:t>	</a:t>
            </a:r>
            <a:r>
              <a:rPr lang="en-US" sz="1200" dirty="0" smtClean="0">
                <a:latin typeface="Calibri" pitchFamily="34" charset="0"/>
              </a:rPr>
              <a:t>(same or next higher)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200" dirty="0" smtClean="0">
                <a:latin typeface="Calibri" pitchFamily="34" charset="0"/>
              </a:rPr>
              <a:t>Dynamic load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8852" y="2266432"/>
            <a:ext cx="20313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alibri" pitchFamily="34" charset="0"/>
              </a:rPr>
              <a:t>Batch data instances with</a:t>
            </a:r>
            <a:r>
              <a:rPr lang="en-US" sz="1200" dirty="0" smtClean="0">
                <a:latin typeface="Calibri" pitchFamily="34" charset="0"/>
              </a:rPr>
              <a:t>: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200" dirty="0" smtClean="0">
                <a:latin typeface="Calibri" pitchFamily="34" charset="0"/>
              </a:rPr>
              <a:t>Same precision levels</a:t>
            </a:r>
          </a:p>
          <a:p>
            <a:r>
              <a:rPr lang="en-US" sz="1200" dirty="0">
                <a:latin typeface="Calibri" pitchFamily="34" charset="0"/>
              </a:rPr>
              <a:t>	</a:t>
            </a:r>
            <a:r>
              <a:rPr lang="en-US" sz="1200" dirty="0" smtClean="0">
                <a:latin typeface="Calibri" pitchFamily="34" charset="0"/>
              </a:rPr>
              <a:t>(homogeneous)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200" dirty="0" smtClean="0">
                <a:latin typeface="Calibri" pitchFamily="34" charset="0"/>
              </a:rPr>
              <a:t>Different precision levels</a:t>
            </a:r>
          </a:p>
          <a:p>
            <a:r>
              <a:rPr lang="en-US" sz="1200" dirty="0">
                <a:latin typeface="Calibri" pitchFamily="34" charset="0"/>
              </a:rPr>
              <a:t>	</a:t>
            </a:r>
            <a:r>
              <a:rPr lang="en-US" sz="1200" dirty="0" smtClean="0">
                <a:latin typeface="Calibri" pitchFamily="34" charset="0"/>
              </a:rPr>
              <a:t>(heterogeneous)</a:t>
            </a:r>
          </a:p>
        </p:txBody>
      </p:sp>
      <p:sp>
        <p:nvSpPr>
          <p:cNvPr id="31" name="Data 30"/>
          <p:cNvSpPr/>
          <p:nvPr/>
        </p:nvSpPr>
        <p:spPr>
          <a:xfrm>
            <a:off x="4461934" y="2099734"/>
            <a:ext cx="1397000" cy="355600"/>
          </a:xfrm>
          <a:prstGeom prst="flowChartInputOutpu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737668" y="2099735"/>
            <a:ext cx="824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alibri" pitchFamily="34" charset="0"/>
              </a:rPr>
              <a:t>Storage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013200" y="1651000"/>
            <a:ext cx="685800" cy="49953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1" idx="2"/>
          </p:cNvCxnSpPr>
          <p:nvPr/>
        </p:nvCxnSpPr>
        <p:spPr>
          <a:xfrm flipV="1">
            <a:off x="4013200" y="2277534"/>
            <a:ext cx="588434" cy="39793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789533" y="2040467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alibri" pitchFamily="34" charset="0"/>
              </a:rPr>
              <a:t>Data preprocessing and batching</a:t>
            </a:r>
          </a:p>
          <a:p>
            <a:r>
              <a:rPr lang="en-US" sz="1200" b="1" dirty="0">
                <a:latin typeface="Calibri" pitchFamily="34" charset="0"/>
              </a:rPr>
              <a:t>c</a:t>
            </a:r>
            <a:r>
              <a:rPr lang="en-US" sz="1200" b="1" dirty="0" smtClean="0">
                <a:latin typeface="Calibri" pitchFamily="34" charset="0"/>
              </a:rPr>
              <a:t>an be done online or offline</a:t>
            </a:r>
            <a:endParaRPr lang="en-US" sz="12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011958"/>
      </p:ext>
    </p:extLst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to Determine the Best Precision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7" y="996939"/>
            <a:ext cx="8629565" cy="4006861"/>
          </a:xfrm>
        </p:spPr>
        <p:txBody>
          <a:bodyPr/>
          <a:lstStyle/>
          <a:p>
            <a:r>
              <a:rPr lang="en-US" b="0" dirty="0" smtClean="0"/>
              <a:t>Derive metrics based on knowledge of the application and/or dataset</a:t>
            </a:r>
          </a:p>
          <a:p>
            <a:r>
              <a:rPr lang="en-US" b="0" dirty="0" smtClean="0"/>
              <a:t>Example use case: </a:t>
            </a:r>
            <a:r>
              <a:rPr lang="en-US" b="0" dirty="0"/>
              <a:t>I</a:t>
            </a:r>
            <a:r>
              <a:rPr lang="en-US" b="0" dirty="0" smtClean="0"/>
              <a:t>mage classification</a:t>
            </a:r>
          </a:p>
          <a:p>
            <a:r>
              <a:rPr lang="en-US" b="0" dirty="0" smtClean="0"/>
              <a:t>Observation: Images within a dataset are qualitatively different (e.g. landscape pictures vs. specific object pictures)</a:t>
            </a:r>
          </a:p>
          <a:p>
            <a:pPr lvl="1"/>
            <a:r>
              <a:rPr lang="en-US" dirty="0" smtClean="0"/>
              <a:t>Precision requirement is not uniform for all images</a:t>
            </a:r>
          </a:p>
          <a:p>
            <a:r>
              <a:rPr lang="en-US" b="0" dirty="0" smtClean="0"/>
              <a:t>Example metric: </a:t>
            </a:r>
            <a:r>
              <a:rPr lang="en-US" b="0" dirty="0"/>
              <a:t>A</a:t>
            </a:r>
            <a:r>
              <a:rPr lang="en-US" b="0" dirty="0" smtClean="0"/>
              <a:t> weighted combination of:</a:t>
            </a:r>
          </a:p>
          <a:p>
            <a:pPr lvl="1"/>
            <a:r>
              <a:rPr lang="en-US" dirty="0"/>
              <a:t>a measure of repetitiveness in the image: </a:t>
            </a:r>
            <a:endParaRPr lang="en-US" dirty="0" smtClean="0"/>
          </a:p>
          <a:p>
            <a:pPr lvl="2"/>
            <a:r>
              <a:rPr lang="en-US" dirty="0" smtClean="0"/>
              <a:t>approximated </a:t>
            </a:r>
            <a:r>
              <a:rPr lang="en-US" dirty="0"/>
              <a:t>by the percentage compression ratio </a:t>
            </a:r>
            <a:r>
              <a:rPr lang="en-US" dirty="0" smtClean="0"/>
              <a:t>achieved </a:t>
            </a:r>
            <a:r>
              <a:rPr lang="en-US" dirty="0"/>
              <a:t>using a standard </a:t>
            </a:r>
            <a:r>
              <a:rPr lang="en-US" dirty="0" err="1" smtClean="0"/>
              <a:t>algo</a:t>
            </a:r>
            <a:r>
              <a:rPr lang="en-US" dirty="0" smtClean="0"/>
              <a:t> or utility </a:t>
            </a:r>
            <a:r>
              <a:rPr lang="en-US" dirty="0"/>
              <a:t>(zip, jpeg) </a:t>
            </a:r>
            <a:endParaRPr lang="en-US" dirty="0" smtClean="0"/>
          </a:p>
          <a:p>
            <a:pPr lvl="1"/>
            <a:r>
              <a:rPr lang="en-US" dirty="0"/>
              <a:t>a measure of the smoothness in the image: </a:t>
            </a:r>
            <a:endParaRPr lang="en-US" dirty="0" smtClean="0"/>
          </a:p>
          <a:p>
            <a:pPr lvl="2"/>
            <a:r>
              <a:rPr lang="en-US" dirty="0" smtClean="0"/>
              <a:t>compute, </a:t>
            </a:r>
            <a:r>
              <a:rPr lang="en-US" dirty="0"/>
              <a:t>for each image point, the sum of </a:t>
            </a:r>
            <a:r>
              <a:rPr lang="en-US" dirty="0" smtClean="0"/>
              <a:t>distances </a:t>
            </a:r>
            <a:r>
              <a:rPr lang="en-US" dirty="0"/>
              <a:t>of that point and all its neighbors; then </a:t>
            </a:r>
            <a:r>
              <a:rPr lang="en-US" dirty="0" smtClean="0"/>
              <a:t>take </a:t>
            </a:r>
            <a:r>
              <a:rPr lang="en-US" dirty="0"/>
              <a:t>the mean and standard deviation of the computed values for all points in the image </a:t>
            </a:r>
            <a:endParaRPr lang="en-US" dirty="0" smtClean="0"/>
          </a:p>
          <a:p>
            <a:r>
              <a:rPr lang="en-US" b="0" dirty="0"/>
              <a:t>I</a:t>
            </a:r>
            <a:r>
              <a:rPr lang="en-US" b="0" dirty="0" smtClean="0"/>
              <a:t>mage processing and compressive sensing techniques can help derive application specific metrics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2440502"/>
      </p:ext>
    </p:extLst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and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E</a:t>
            </a:r>
            <a:r>
              <a:rPr lang="en-US" b="0" dirty="0" smtClean="0"/>
              <a:t>ach </a:t>
            </a:r>
            <a:r>
              <a:rPr lang="en-US" b="0" dirty="0" smtClean="0"/>
              <a:t>instance of </a:t>
            </a:r>
            <a:r>
              <a:rPr lang="en-US" b="0" dirty="0"/>
              <a:t>the neural network is independently trained </a:t>
            </a:r>
            <a:endParaRPr lang="en-US" b="0" dirty="0" smtClean="0"/>
          </a:p>
          <a:p>
            <a:pPr lvl="1"/>
            <a:r>
              <a:rPr lang="en-US" dirty="0" smtClean="0"/>
              <a:t>Can use threshold on minimum percent of data in a training partition</a:t>
            </a:r>
            <a:endParaRPr lang="en-US" b="0" dirty="0" smtClean="0"/>
          </a:p>
          <a:p>
            <a:pPr lvl="2"/>
            <a:endParaRPr lang="en-US" b="0" dirty="0" smtClean="0"/>
          </a:p>
          <a:p>
            <a:r>
              <a:rPr lang="en-US" b="0" dirty="0"/>
              <a:t>For </a:t>
            </a:r>
            <a:r>
              <a:rPr lang="en-US" b="0" dirty="0" smtClean="0"/>
              <a:t>inference:</a:t>
            </a:r>
          </a:p>
          <a:p>
            <a:pPr lvl="1"/>
            <a:r>
              <a:rPr lang="en-US" b="0" dirty="0" smtClean="0"/>
              <a:t>Case 1: use the same set of </a:t>
            </a:r>
            <a:r>
              <a:rPr lang="en-US" b="0" dirty="0" smtClean="0"/>
              <a:t>instances as </a:t>
            </a:r>
            <a:r>
              <a:rPr lang="en-US" dirty="0" smtClean="0"/>
              <a:t>in </a:t>
            </a:r>
            <a:r>
              <a:rPr lang="en-US" b="0" dirty="0" smtClean="0"/>
              <a:t>training</a:t>
            </a:r>
          </a:p>
          <a:p>
            <a:pPr lvl="1"/>
            <a:r>
              <a:rPr lang="en-US" dirty="0" smtClean="0"/>
              <a:t>Case 2: combine </a:t>
            </a:r>
            <a:r>
              <a:rPr lang="en-US" dirty="0" smtClean="0"/>
              <a:t>instances from </a:t>
            </a:r>
            <a:r>
              <a:rPr lang="en-US" dirty="0" smtClean="0"/>
              <a:t>training into a fewer number (based on </a:t>
            </a:r>
            <a:r>
              <a:rPr lang="en-US" dirty="0" smtClean="0"/>
              <a:t>using a different </a:t>
            </a:r>
            <a:r>
              <a:rPr lang="en-US" dirty="0" smtClean="0"/>
              <a:t>computing platform </a:t>
            </a:r>
            <a:r>
              <a:rPr lang="en-US" dirty="0" smtClean="0"/>
              <a:t>for </a:t>
            </a:r>
            <a:r>
              <a:rPr lang="en-US" dirty="0" smtClean="0"/>
              <a:t>inference)</a:t>
            </a:r>
          </a:p>
          <a:p>
            <a:pPr lvl="2"/>
            <a:endParaRPr lang="en-US" dirty="0" smtClean="0"/>
          </a:p>
          <a:p>
            <a:r>
              <a:rPr lang="en-US" b="0" dirty="0" smtClean="0"/>
              <a:t>Combination of neural network </a:t>
            </a:r>
            <a:r>
              <a:rPr lang="en-US" b="0" dirty="0" smtClean="0"/>
              <a:t>instances:</a:t>
            </a:r>
            <a:endParaRPr lang="en-US" b="0" dirty="0" smtClean="0"/>
          </a:p>
          <a:p>
            <a:pPr lvl="1"/>
            <a:r>
              <a:rPr lang="en-US" dirty="0" smtClean="0"/>
              <a:t>Possible to merge since all </a:t>
            </a:r>
            <a:r>
              <a:rPr lang="en-US" dirty="0" smtClean="0"/>
              <a:t>instances have </a:t>
            </a:r>
            <a:r>
              <a:rPr lang="en-US" dirty="0" smtClean="0"/>
              <a:t>the same network structure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weighted combinations of parameters from the individual </a:t>
            </a:r>
            <a:r>
              <a:rPr lang="en-US" dirty="0" smtClean="0"/>
              <a:t>instances being </a:t>
            </a:r>
            <a:r>
              <a:rPr lang="en-US" dirty="0" smtClean="0"/>
              <a:t>merged</a:t>
            </a:r>
          </a:p>
          <a:p>
            <a:pPr lvl="2"/>
            <a:r>
              <a:rPr lang="en-US" dirty="0" smtClean="0"/>
              <a:t>Higher weight for higher precision </a:t>
            </a:r>
            <a:r>
              <a:rPr lang="en-US" dirty="0" smtClean="0"/>
              <a:t>instance</a:t>
            </a:r>
            <a:endParaRPr lang="en-US" dirty="0" smtClean="0"/>
          </a:p>
          <a:p>
            <a:pPr lvl="2"/>
            <a:r>
              <a:rPr lang="en-US" dirty="0" smtClean="0"/>
              <a:t>Higher weight for </a:t>
            </a:r>
            <a:r>
              <a:rPr lang="en-US" dirty="0" smtClean="0"/>
              <a:t>instance trained </a:t>
            </a:r>
            <a:r>
              <a:rPr lang="en-US" dirty="0" smtClean="0"/>
              <a:t>with more input data instances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69954446"/>
      </p:ext>
    </p:extLst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Our method </a:t>
            </a:r>
            <a:r>
              <a:rPr lang="en-US" dirty="0"/>
              <a:t>discriminately</a:t>
            </a:r>
            <a:r>
              <a:rPr lang="en-US" b="0" dirty="0"/>
              <a:t> takes advantage of reduced precision computing for processing select parts of the input data </a:t>
            </a:r>
            <a:r>
              <a:rPr lang="en-US" b="0" dirty="0" smtClean="0"/>
              <a:t>set:</a:t>
            </a:r>
          </a:p>
          <a:p>
            <a:pPr lvl="1"/>
            <a:r>
              <a:rPr lang="en-US" b="0" dirty="0" smtClean="0"/>
              <a:t>saves </a:t>
            </a:r>
            <a:r>
              <a:rPr lang="en-US" b="0" dirty="0"/>
              <a:t>time, power/energy, and enables efficient use of available computing </a:t>
            </a:r>
            <a:r>
              <a:rPr lang="en-US" b="0" dirty="0" smtClean="0"/>
              <a:t>resources</a:t>
            </a:r>
          </a:p>
          <a:p>
            <a:pPr lvl="1"/>
            <a:r>
              <a:rPr lang="en-US" dirty="0" smtClean="0"/>
              <a:t>can</a:t>
            </a:r>
            <a:r>
              <a:rPr lang="en-US" b="0" dirty="0" smtClean="0"/>
              <a:t> be applied to </a:t>
            </a:r>
            <a:r>
              <a:rPr lang="en-US" dirty="0" smtClean="0"/>
              <a:t>cases where </a:t>
            </a:r>
            <a:r>
              <a:rPr lang="en-US" b="0" dirty="0" smtClean="0"/>
              <a:t>accuracy is adversely affected by an all-or-nothing reduced precision approach</a:t>
            </a:r>
          </a:p>
        </p:txBody>
      </p:sp>
    </p:spTree>
    <p:extLst>
      <p:ext uri="{BB962C8B-B14F-4D97-AF65-F5344CB8AC3E}">
        <p14:creationId xmlns:p14="http://schemas.microsoft.com/office/powerpoint/2010/main" val="1438433018"/>
      </p:ext>
    </p:extLst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Novelty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102" y="869939"/>
            <a:ext cx="8485632" cy="3998394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US" sz="1400" b="0" dirty="0"/>
              <a:t>A method for </a:t>
            </a:r>
            <a:r>
              <a:rPr lang="en-US" sz="1400" b="0" dirty="0" smtClean="0"/>
              <a:t>training and using neural networks </a:t>
            </a:r>
            <a:r>
              <a:rPr lang="en-US" sz="1400" b="0" dirty="0"/>
              <a:t>to exploit reduced precision computing where the original </a:t>
            </a:r>
            <a:r>
              <a:rPr lang="en-US" sz="1400" b="0" dirty="0" smtClean="0"/>
              <a:t>neural network </a:t>
            </a:r>
            <a:r>
              <a:rPr lang="en-US" sz="1400" b="0" dirty="0"/>
              <a:t>is </a:t>
            </a:r>
            <a:r>
              <a:rPr lang="en-US" sz="1400" b="0" dirty="0" smtClean="0"/>
              <a:t>replicated into multiple instances, </a:t>
            </a:r>
            <a:r>
              <a:rPr lang="en-US" sz="1400" b="0" dirty="0" smtClean="0"/>
              <a:t>and </a:t>
            </a:r>
            <a:r>
              <a:rPr lang="en-US" sz="1400" b="0" dirty="0"/>
              <a:t>a data pre-processing step is used to route input data </a:t>
            </a:r>
            <a:r>
              <a:rPr lang="en-US" sz="1400" b="0" dirty="0" smtClean="0"/>
              <a:t>items to </a:t>
            </a:r>
            <a:r>
              <a:rPr lang="en-US" sz="1400" b="0" dirty="0"/>
              <a:t>appropriate </a:t>
            </a:r>
            <a:r>
              <a:rPr lang="en-US" sz="1400" b="0" dirty="0" smtClean="0"/>
              <a:t>instances for </a:t>
            </a:r>
            <a:r>
              <a:rPr lang="en-US" sz="1400" b="0" dirty="0"/>
              <a:t>processing </a:t>
            </a:r>
            <a:endParaRPr lang="en-US" sz="1400" b="0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400" b="0" dirty="0"/>
              <a:t>The number of </a:t>
            </a:r>
            <a:r>
              <a:rPr lang="en-US" sz="1400" b="0" dirty="0" smtClean="0"/>
              <a:t>instances is </a:t>
            </a:r>
            <a:r>
              <a:rPr lang="en-US" sz="1400" b="0" dirty="0"/>
              <a:t>determined based on the levels of precision and numerical formats supported by the targeted computing platform </a:t>
            </a:r>
            <a:endParaRPr lang="en-US" sz="1400" b="0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400" b="0" dirty="0"/>
              <a:t>The </a:t>
            </a:r>
            <a:r>
              <a:rPr lang="en-US" sz="1400" b="0" dirty="0" smtClean="0"/>
              <a:t>instances can </a:t>
            </a:r>
            <a:r>
              <a:rPr lang="en-US" sz="1400" b="0" dirty="0"/>
              <a:t>differ in batch size or number of learners used </a:t>
            </a:r>
            <a:endParaRPr lang="en-US" sz="1400" b="0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400" b="0" dirty="0"/>
              <a:t>The data pre-processing step can use known metrics, or a trained </a:t>
            </a:r>
            <a:r>
              <a:rPr lang="en-US" sz="1400" b="0" dirty="0" smtClean="0"/>
              <a:t>neural network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b="0" dirty="0"/>
              <a:t>R</a:t>
            </a:r>
            <a:r>
              <a:rPr lang="en-US" sz="1400" b="0" dirty="0" smtClean="0"/>
              <a:t>outing </a:t>
            </a:r>
            <a:r>
              <a:rPr lang="en-US" sz="1400" b="0" dirty="0"/>
              <a:t>of data </a:t>
            </a:r>
            <a:r>
              <a:rPr lang="en-US" sz="1400" b="0" dirty="0" smtClean="0"/>
              <a:t>can </a:t>
            </a:r>
            <a:r>
              <a:rPr lang="en-US" sz="1400" b="0" dirty="0"/>
              <a:t>be determined statically </a:t>
            </a:r>
            <a:r>
              <a:rPr lang="en-US" sz="1400" b="0" dirty="0" smtClean="0"/>
              <a:t>or </a:t>
            </a:r>
            <a:r>
              <a:rPr lang="en-US" sz="1400" b="0" dirty="0"/>
              <a:t>dynamically </a:t>
            </a:r>
            <a:r>
              <a:rPr lang="en-US" sz="1400" b="0" dirty="0" smtClean="0"/>
              <a:t>(based on compute load, or training partition size)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b="0" dirty="0"/>
              <a:t>For inference, the trained </a:t>
            </a:r>
            <a:r>
              <a:rPr lang="en-US" sz="1400" b="0" dirty="0" smtClean="0"/>
              <a:t>neural network </a:t>
            </a:r>
            <a:r>
              <a:rPr lang="en-US" sz="1400" b="0" dirty="0" smtClean="0"/>
              <a:t>instances can </a:t>
            </a:r>
            <a:r>
              <a:rPr lang="en-US" sz="1400" b="0" dirty="0"/>
              <a:t>be combined into fewer </a:t>
            </a:r>
            <a:r>
              <a:rPr lang="en-US" sz="1400" b="0" dirty="0" smtClean="0"/>
              <a:t>neural networks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b="0" dirty="0" smtClean="0"/>
              <a:t>The </a:t>
            </a:r>
            <a:r>
              <a:rPr lang="en-US" sz="1400" b="0" dirty="0"/>
              <a:t>combination of </a:t>
            </a:r>
            <a:r>
              <a:rPr lang="en-US" sz="1400" b="0" dirty="0" smtClean="0"/>
              <a:t>neural network </a:t>
            </a:r>
            <a:r>
              <a:rPr lang="en-US" sz="1400" b="0" dirty="0" smtClean="0"/>
              <a:t>instances can </a:t>
            </a:r>
            <a:r>
              <a:rPr lang="en-US" sz="1400" b="0" dirty="0" smtClean="0"/>
              <a:t>be </a:t>
            </a:r>
            <a:r>
              <a:rPr lang="en-US" sz="1400" b="0" dirty="0"/>
              <a:t>based on a weighted combination of parameters from the </a:t>
            </a:r>
            <a:r>
              <a:rPr lang="en-US" sz="1400" b="0" dirty="0" smtClean="0"/>
              <a:t>instances being </a:t>
            </a:r>
            <a:r>
              <a:rPr lang="en-US" sz="1400" b="0" dirty="0" smtClean="0"/>
              <a:t>merged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b="0" dirty="0"/>
              <a:t>Batches can be statically or dynamically formed, and batches can be homogeneous or </a:t>
            </a:r>
            <a:r>
              <a:rPr lang="en-US" sz="1400" b="0" dirty="0" smtClean="0"/>
              <a:t>heterogeneous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b="0" dirty="0"/>
              <a:t>For heterogeneous batches, the choice of neural network </a:t>
            </a:r>
            <a:r>
              <a:rPr lang="en-US" sz="1400" b="0" dirty="0" smtClean="0"/>
              <a:t>instance to </a:t>
            </a:r>
            <a:r>
              <a:rPr lang="en-US" sz="1400" b="0" dirty="0"/>
              <a:t>use can be based on the maximum </a:t>
            </a:r>
            <a:r>
              <a:rPr lang="en-US" sz="1400" b="0" dirty="0" smtClean="0"/>
              <a:t>or mode of precision levels </a:t>
            </a:r>
            <a:r>
              <a:rPr lang="en-US" sz="1400" b="0" dirty="0"/>
              <a:t>in the </a:t>
            </a:r>
            <a:r>
              <a:rPr lang="en-US" sz="1400" b="0" dirty="0" smtClean="0"/>
              <a:t>batch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514535131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Office Theme">
  <a:themeElements>
    <a:clrScheme name="New Liz">
      <a:dk1>
        <a:srgbClr val="000000"/>
      </a:dk1>
      <a:lt1>
        <a:srgbClr val="FFFFFF"/>
      </a:lt1>
      <a:dk2>
        <a:srgbClr val="003F69"/>
      </a:dk2>
      <a:lt2>
        <a:srgbClr val="0080B1"/>
      </a:lt2>
      <a:accent1>
        <a:srgbClr val="0D7671"/>
      </a:accent1>
      <a:accent2>
        <a:srgbClr val="DD7313"/>
      </a:accent2>
      <a:accent3>
        <a:srgbClr val="FFC000"/>
      </a:accent3>
      <a:accent4>
        <a:srgbClr val="22B148"/>
      </a:accent4>
      <a:accent5>
        <a:srgbClr val="8DC73F"/>
      </a:accent5>
      <a:accent6>
        <a:srgbClr val="00B2EF"/>
      </a:accent6>
      <a:hlink>
        <a:srgbClr val="0000CC"/>
      </a:hlink>
      <a:folHlink>
        <a:srgbClr val="BA006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45960</TotalTime>
  <Words>937</Words>
  <Application>Microsoft Macintosh PowerPoint</Application>
  <PresentationFormat>On-screen Show (16:9)</PresentationFormat>
  <Paragraphs>99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Data Driven Mixed Precision Learning for Neural Networks P201801035   Zehra Sura  Parijat Dube Tong Chen B Bhattacharjee</vt:lpstr>
      <vt:lpstr>Summary</vt:lpstr>
      <vt:lpstr>Background</vt:lpstr>
      <vt:lpstr>Our Invention</vt:lpstr>
      <vt:lpstr>System Diagram</vt:lpstr>
      <vt:lpstr>Analysis to Determine the Best Precision Level</vt:lpstr>
      <vt:lpstr>Training and Inference</vt:lpstr>
      <vt:lpstr>Advantages</vt:lpstr>
      <vt:lpstr>Novelty</vt:lpstr>
      <vt:lpstr>Related/Background Work</vt:lpstr>
    </vt:vector>
  </TitlesOfParts>
  <Company>IBM Research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Technology Outlook (GTO) 2018 Template</dc:title>
  <dc:subject>GTO 2018 Template</dc:subject>
  <dc:creator>Kaoutar El maghraoui</dc:creator>
  <cp:keywords>GTO Global Technology Outlook 2018</cp:keywords>
  <dc:description>this template should only be used for GTO 2018 project</dc:description>
  <cp:lastModifiedBy>Zehra Sura</cp:lastModifiedBy>
  <cp:revision>1437</cp:revision>
  <cp:lastPrinted>1601-01-01T00:00:00Z</cp:lastPrinted>
  <dcterms:created xsi:type="dcterms:W3CDTF">2013-06-05T12:06:34Z</dcterms:created>
  <dcterms:modified xsi:type="dcterms:W3CDTF">2018-09-19T11:27:01Z</dcterms:modified>
  <cp:category>GTO 2018 - Doc. Ctl num: AEL!247$dvq-8718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000800342e0000000000010243100207f6000400038000</vt:lpwstr>
  </property>
</Properties>
</file>