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87" r:id="rId1"/>
  </p:sldMasterIdLst>
  <p:notesMasterIdLst>
    <p:notesMasterId r:id="rId20"/>
  </p:notesMasterIdLst>
  <p:handoutMasterIdLst>
    <p:handoutMasterId r:id="rId21"/>
  </p:handoutMasterIdLst>
  <p:sldIdLst>
    <p:sldId id="576" r:id="rId2"/>
    <p:sldId id="612" r:id="rId3"/>
    <p:sldId id="619" r:id="rId4"/>
    <p:sldId id="613" r:id="rId5"/>
    <p:sldId id="622" r:id="rId6"/>
    <p:sldId id="623" r:id="rId7"/>
    <p:sldId id="624" r:id="rId8"/>
    <p:sldId id="625" r:id="rId9"/>
    <p:sldId id="626" r:id="rId10"/>
    <p:sldId id="621" r:id="rId11"/>
    <p:sldId id="628" r:id="rId12"/>
    <p:sldId id="629" r:id="rId13"/>
    <p:sldId id="627" r:id="rId14"/>
    <p:sldId id="630" r:id="rId15"/>
    <p:sldId id="620" r:id="rId16"/>
    <p:sldId id="616" r:id="rId17"/>
    <p:sldId id="614" r:id="rId18"/>
    <p:sldId id="617" r:id="rId19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D9182D"/>
    <a:srgbClr val="FFF8E5"/>
    <a:srgbClr val="CCCCFF"/>
    <a:srgbClr val="17CFC6"/>
    <a:srgbClr val="FFBA2F"/>
    <a:srgbClr val="5D68CF"/>
    <a:srgbClr val="70267C"/>
    <a:srgbClr val="4A2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835" autoAdjust="0"/>
  </p:normalViewPr>
  <p:slideViewPr>
    <p:cSldViewPr snapToGrid="0">
      <p:cViewPr>
        <p:scale>
          <a:sx n="150" d="100"/>
          <a:sy n="150" d="100"/>
        </p:scale>
        <p:origin x="-168" y="-144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0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EF36ECC-CB6E-4825-97DC-8D559410CB28}" type="datetime1">
              <a:rPr lang="en-US"/>
              <a:pPr>
                <a:defRPr/>
              </a:pPr>
              <a:t>5/11/18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BA17F36-CF7E-47B3-AD8E-D0DB81854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r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2750" y="698500"/>
            <a:ext cx="6173788" cy="3473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5938" cy="417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r" defTabSz="465178">
              <a:buSzPct val="45000"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5D27E97F-F24A-4401-B56E-E7D9516E8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Picture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1284288"/>
            <a:ext cx="40941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327634" y="3762051"/>
            <a:ext cx="4514138" cy="58134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2329428" y="1560803"/>
            <a:ext cx="6531201" cy="59980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3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5" b="15325"/>
          <a:stretch/>
        </p:blipFill>
        <p:spPr>
          <a:xfrm>
            <a:off x="8247515" y="91689"/>
            <a:ext cx="842276" cy="3200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942438" y="5028327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>
            <a:grpSpLocks/>
          </p:cNvGrpSpPr>
          <p:nvPr userDrawn="1"/>
        </p:nvGrpSpPr>
        <p:grpSpPr bwMode="auto">
          <a:xfrm>
            <a:off x="182563" y="339725"/>
            <a:ext cx="8778875" cy="19050"/>
            <a:chOff x="103002" y="5638800"/>
            <a:chExt cx="9080500" cy="70893"/>
          </a:xfrm>
        </p:grpSpPr>
        <p:sp>
          <p:nvSpPr>
            <p:cNvPr id="8" name="Rectangle 74"/>
            <p:cNvSpPr>
              <a:spLocks noChangeArrowheads="1"/>
            </p:cNvSpPr>
            <p:nvPr/>
          </p:nvSpPr>
          <p:spPr bwMode="auto">
            <a:xfrm>
              <a:off x="7088255" y="5638800"/>
              <a:ext cx="699510" cy="7089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4993007" y="5638800"/>
              <a:ext cx="699510" cy="70893"/>
            </a:xfrm>
            <a:prstGeom prst="rect">
              <a:avLst/>
            </a:prstGeom>
            <a:solidFill>
              <a:srgbClr val="A29E0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2897760" y="5638800"/>
              <a:ext cx="696226" cy="70893"/>
            </a:xfrm>
            <a:prstGeom prst="rect">
              <a:avLst/>
            </a:prstGeom>
            <a:solidFill>
              <a:srgbClr val="00808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8483992" y="5638800"/>
              <a:ext cx="699510" cy="708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103002" y="5638800"/>
              <a:ext cx="699510" cy="7089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802512" y="5638800"/>
              <a:ext cx="696226" cy="7089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1498739" y="5638800"/>
              <a:ext cx="699510" cy="708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2198249" y="5638800"/>
              <a:ext cx="699510" cy="708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3593986" y="5638800"/>
              <a:ext cx="699510" cy="70893"/>
            </a:xfrm>
            <a:prstGeom prst="rect">
              <a:avLst/>
            </a:prstGeom>
            <a:solidFill>
              <a:srgbClr val="00CC6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74"/>
            <p:cNvSpPr>
              <a:spLocks noChangeArrowheads="1"/>
            </p:cNvSpPr>
            <p:nvPr/>
          </p:nvSpPr>
          <p:spPr bwMode="auto">
            <a:xfrm>
              <a:off x="4293497" y="5638800"/>
              <a:ext cx="699510" cy="70893"/>
            </a:xfrm>
            <a:prstGeom prst="rect">
              <a:avLst/>
            </a:prstGeom>
            <a:solidFill>
              <a:srgbClr val="92DF07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5692518" y="5638800"/>
              <a:ext cx="696226" cy="70893"/>
            </a:xfrm>
            <a:prstGeom prst="rect">
              <a:avLst/>
            </a:prstGeom>
            <a:solidFill>
              <a:srgbClr val="FEE73C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74"/>
            <p:cNvSpPr>
              <a:spLocks noChangeArrowheads="1"/>
            </p:cNvSpPr>
            <p:nvPr/>
          </p:nvSpPr>
          <p:spPr bwMode="auto">
            <a:xfrm>
              <a:off x="6388744" y="5638800"/>
              <a:ext cx="699510" cy="70893"/>
            </a:xfrm>
            <a:prstGeom prst="rect">
              <a:avLst/>
            </a:prstGeom>
            <a:solidFill>
              <a:srgbClr val="FFBA2F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7787765" y="5638800"/>
              <a:ext cx="696226" cy="70893"/>
            </a:xfrm>
            <a:prstGeom prst="rect">
              <a:avLst/>
            </a:prstGeom>
            <a:solidFill>
              <a:srgbClr val="C63D0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36841"/>
            <a:ext cx="8355724" cy="556388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2"/>
            <a:ext cx="8355724" cy="3632529"/>
          </a:xfrm>
          <a:prstGeom prst="rect">
            <a:avLst/>
          </a:prstGeom>
        </p:spPr>
        <p:txBody>
          <a:bodyPr/>
          <a:lstStyle>
            <a:lvl1pPr marL="173038" indent="-173038">
              <a:buClr>
                <a:schemeClr val="bg2"/>
              </a:buClr>
              <a:defRPr sz="1800"/>
            </a:lvl1pPr>
            <a:lvl2pPr marL="512763" indent="-168275">
              <a:buClr>
                <a:schemeClr val="bg2"/>
              </a:buClr>
              <a:defRPr sz="1600"/>
            </a:lvl2pPr>
            <a:lvl3pPr>
              <a:buClr>
                <a:schemeClr val="bg2"/>
              </a:buClr>
              <a:defRPr sz="140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13794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88652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nip Diagonal Corner Rectangle 3"/>
          <p:cNvSpPr/>
          <p:nvPr userDrawn="1"/>
        </p:nvSpPr>
        <p:spPr>
          <a:xfrm>
            <a:off x="8288" y="2693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 userDrawn="1"/>
        </p:nvSpPr>
        <p:spPr>
          <a:xfrm>
            <a:off x="2723014" y="1931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  <p:extLst>
      <p:ext uri="{BB962C8B-B14F-4D97-AF65-F5344CB8AC3E}">
        <p14:creationId xmlns:p14="http://schemas.microsoft.com/office/powerpoint/2010/main" val="12725425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C139142A-8B53-4C5F-ABD0-BA31E79DB10B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A751E171-C80D-4DE5-945B-F629614F7AAC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82563" y="5691188"/>
            <a:ext cx="8596312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46038" bIns="46038" anchor="b"/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ea typeface="+mn-ea"/>
              </a:rPr>
              <a:t>Source:	If applicable, describe source </a:t>
            </a:r>
            <a:r>
              <a:rPr lang="en-US" sz="800" smtClean="0">
                <a:latin typeface="+mn-lt"/>
                <a:ea typeface="+mn-ea"/>
              </a:rPr>
              <a:t>origin</a:t>
            </a:r>
            <a:endParaRPr lang="en-US" sz="800">
              <a:latin typeface="+mn-lt"/>
              <a:ea typeface="+mn-ea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82563" y="5884863"/>
            <a:ext cx="366712" cy="165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BAC7F652-409E-4B7F-8032-4A23CB657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 userDrawn="1"/>
        </p:nvSpPr>
        <p:spPr bwMode="black">
          <a:xfrm>
            <a:off x="93663" y="494982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945B64CE-B458-4C00-A320-28DE94D29EAB}" type="slidenum">
              <a:rPr lang="en-US" sz="800">
                <a:latin typeface="Calibri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latin typeface="Calibri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black">
          <a:xfrm>
            <a:off x="7459663" y="4951413"/>
            <a:ext cx="1371600" cy="1651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800" dirty="0" smtClean="0">
                <a:latin typeface="Calibri" pitchFamily="34" charset="0"/>
                <a:cs typeface="+mn-cs"/>
              </a:rPr>
              <a:t>© 2017 IBM Corporation</a:t>
            </a:r>
            <a:endParaRPr lang="en-US" dirty="0" smtClean="0">
              <a:latin typeface="Calibri" pitchFamily="34" charset="0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04601" y="497161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7" r:id="rId3"/>
    <p:sldLayoutId id="2147484193" r:id="rId4"/>
    <p:sldLayoutId id="2147484192" r:id="rId5"/>
    <p:sldLayoutId id="2147484196" r:id="rId6"/>
    <p:sldLayoutId id="2147484191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33363" indent="-233363" algn="l" defTabSz="457200" rtl="0" eaLnBrk="0" fontAlgn="base" hangingPunct="0">
        <a:spcBef>
          <a:spcPts val="600"/>
        </a:spcBef>
        <a:spcAft>
          <a:spcPts val="300"/>
        </a:spcAft>
        <a:buClr>
          <a:schemeClr val="accent2"/>
        </a:buClr>
        <a:buSzPct val="110000"/>
        <a:buFont typeface="Wingdings" pitchFamily="2" charset="2"/>
        <a:buChar char="§"/>
        <a:defRPr b="1" kern="1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571500" indent="-22701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2pPr>
      <a:lvl3pPr marL="914400" indent="-180975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3pPr>
      <a:lvl4pPr marL="1371600" indent="-23336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4pPr>
      <a:lvl5pPr marL="1719263" indent="-228600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»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553380" TargetMode="External"/><Relationship Id="rId4" Type="http://schemas.openxmlformats.org/officeDocument/2006/relationships/hyperlink" Target="http://papers.nips.cc/paper/641-discriminability-based-transfer-between-neural-networks.pdf" TargetMode="External"/><Relationship Id="rId5" Type="http://schemas.openxmlformats.org/officeDocument/2006/relationships/hyperlink" Target="https://books.google.com/books?id=6tGHlwEACAAJ&amp;pg=PA20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aai.org/ocs/index.php/AAAI/AAAI17/paper/download/14806/143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6667" y="1035869"/>
            <a:ext cx="6841066" cy="1137799"/>
          </a:xfrm>
        </p:spPr>
        <p:txBody>
          <a:bodyPr/>
          <a:lstStyle/>
          <a:p>
            <a:pPr algn="ctr"/>
            <a:r>
              <a:rPr lang="en-US" sz="3200" dirty="0" smtClean="0"/>
              <a:t>Modular Construction </a:t>
            </a:r>
            <a:r>
              <a:rPr lang="en-US" sz="3200" dirty="0"/>
              <a:t>of </a:t>
            </a:r>
            <a:r>
              <a:rPr lang="en-US" sz="3200" dirty="0" smtClean="0"/>
              <a:t>Machine Learning </a:t>
            </a:r>
            <a:r>
              <a:rPr lang="en-US" sz="3200" dirty="0"/>
              <a:t>Models </a:t>
            </a:r>
            <a:r>
              <a:rPr lang="en-US" sz="3200" dirty="0" smtClean="0"/>
              <a:t>for Structured Inputs</a:t>
            </a:r>
            <a:br>
              <a:rPr lang="en-US" sz="3200" dirty="0" smtClean="0"/>
            </a:br>
            <a:r>
              <a:rPr lang="en-US" sz="2800" b="0" dirty="0" smtClean="0"/>
              <a:t>P201708348</a:t>
            </a:r>
            <a:r>
              <a:rPr lang="en-US" sz="3600" b="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Zehra Sura </a:t>
            </a:r>
            <a:br>
              <a:rPr lang="en-US" sz="2400" dirty="0" smtClean="0"/>
            </a:br>
            <a:r>
              <a:rPr lang="en-US" sz="2400" dirty="0" smtClean="0"/>
              <a:t>Tong Chen</a:t>
            </a:r>
            <a:br>
              <a:rPr lang="en-US" sz="2400" dirty="0" smtClean="0"/>
            </a:br>
            <a:r>
              <a:rPr lang="en-US" sz="2400" dirty="0" err="1" smtClean="0"/>
              <a:t>Hyojin</a:t>
            </a:r>
            <a:r>
              <a:rPr lang="en-US" sz="2400" dirty="0" smtClean="0"/>
              <a:t> Sung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600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335241"/>
            <a:ext cx="8781966" cy="556388"/>
          </a:xfrm>
        </p:spPr>
        <p:txBody>
          <a:bodyPr/>
          <a:lstStyle/>
          <a:p>
            <a:r>
              <a:rPr lang="en-US" sz="2400" dirty="0" smtClean="0"/>
              <a:t>Structure of Modular ML Model for Example Input Data Instance </a:t>
            </a:r>
            <a:r>
              <a:rPr lang="en-US" dirty="0" smtClean="0"/>
              <a:t>- 1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280833"/>
            <a:ext cx="1066800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68424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F1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(3 invocations)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280833"/>
            <a:ext cx="1066800" cy="533400"/>
          </a:xfrm>
          <a:prstGeom prst="rect">
            <a:avLst/>
          </a:prstGeom>
          <a:noFill/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3280833"/>
            <a:ext cx="1066800" cy="53340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1333" y="2074333"/>
            <a:ext cx="8467" cy="1206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6267" y="2057400"/>
            <a:ext cx="16933" cy="122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4067" y="2082800"/>
            <a:ext cx="16933" cy="119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7" y="2048933"/>
            <a:ext cx="16933" cy="123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3733" y="2040467"/>
            <a:ext cx="8467" cy="1240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23533"/>
            <a:ext cx="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46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879600" y="280669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888066" y="2806699"/>
            <a:ext cx="152400" cy="2286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438400" y="4195233"/>
            <a:ext cx="228600" cy="228600"/>
            <a:chOff x="7543800" y="3810000"/>
            <a:chExt cx="228600" cy="228600"/>
          </a:xfrm>
        </p:grpSpPr>
        <p:sp>
          <p:nvSpPr>
            <p:cNvPr id="77" name="Oval 76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9400" y="2815166"/>
            <a:ext cx="228600" cy="228600"/>
            <a:chOff x="7543800" y="3810000"/>
            <a:chExt cx="228600" cy="228600"/>
          </a:xfrm>
        </p:grpSpPr>
        <p:sp>
          <p:nvSpPr>
            <p:cNvPr id="65" name="Oval 64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5267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F2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863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F3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371601" y="800099"/>
            <a:ext cx="617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58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BB 10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3366FF"/>
                </a:solidFill>
              </a:rPr>
              <a:t>LSTART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5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008000"/>
                </a:solidFill>
              </a:rPr>
              <a:t>LEND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15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794933" y="1490133"/>
            <a:ext cx="5164667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Mappings and Rules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354667" y="4097867"/>
            <a:ext cx="5122334" cy="16933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71600" y="1921933"/>
            <a:ext cx="0" cy="2159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354667" y="1913467"/>
            <a:ext cx="482600" cy="1693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947333" y="1032933"/>
            <a:ext cx="16934" cy="4656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22867" y="1651000"/>
            <a:ext cx="89746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88000" y="3005667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6667" y="1329267"/>
            <a:ext cx="107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Calibri" pitchFamily="34" charset="0"/>
              </a:rPr>
              <a:t>i</a:t>
            </a:r>
            <a:r>
              <a:rPr lang="en-US" sz="1400" b="1" i="1" dirty="0" smtClean="0">
                <a:latin typeface="Calibri" pitchFamily="34" charset="0"/>
              </a:rPr>
              <a:t>nitial state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51001" y="2988734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972734" y="1092200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23733" y="2988733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43201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15933" y="2980267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14067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201" y="1651001"/>
            <a:ext cx="768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current</a:t>
            </a:r>
          </a:p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43467" y="1511299"/>
            <a:ext cx="228600" cy="228600"/>
            <a:chOff x="7543800" y="3810000"/>
            <a:chExt cx="228600" cy="228600"/>
          </a:xfrm>
        </p:grpSpPr>
        <p:sp>
          <p:nvSpPr>
            <p:cNvPr id="130" name="Oval 129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36196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335241"/>
            <a:ext cx="8790432" cy="556388"/>
          </a:xfrm>
        </p:spPr>
        <p:txBody>
          <a:bodyPr/>
          <a:lstStyle/>
          <a:p>
            <a:r>
              <a:rPr lang="en-US" sz="2400" dirty="0" smtClean="0"/>
              <a:t>Structure of Modular ML Model for Example Input Data Instance - 2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81200" y="3280833"/>
            <a:ext cx="1066800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68424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F1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(3 invocations)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280833"/>
            <a:ext cx="1066800" cy="533400"/>
          </a:xfrm>
          <a:prstGeom prst="rect">
            <a:avLst/>
          </a:prstGeom>
          <a:noFill/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3280833"/>
            <a:ext cx="1066800" cy="53340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1333" y="2074333"/>
            <a:ext cx="8467" cy="1206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6267" y="2057400"/>
            <a:ext cx="16933" cy="122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4067" y="2082800"/>
            <a:ext cx="16933" cy="119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7" y="2048933"/>
            <a:ext cx="16933" cy="123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3733" y="2040467"/>
            <a:ext cx="8467" cy="1240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23533"/>
            <a:ext cx="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46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879600" y="280669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888066" y="2806699"/>
            <a:ext cx="152400" cy="2286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9" name="Oval 78"/>
          <p:cNvSpPr/>
          <p:nvPr/>
        </p:nvSpPr>
        <p:spPr>
          <a:xfrm>
            <a:off x="3860800" y="280669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894666" y="2806699"/>
            <a:ext cx="152400" cy="2286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438400" y="4195233"/>
            <a:ext cx="228600" cy="228600"/>
            <a:chOff x="7543800" y="3810000"/>
            <a:chExt cx="228600" cy="228600"/>
          </a:xfrm>
        </p:grpSpPr>
        <p:sp>
          <p:nvSpPr>
            <p:cNvPr id="77" name="Oval 76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34467" y="2798233"/>
            <a:ext cx="228600" cy="228600"/>
            <a:chOff x="7543800" y="3810000"/>
            <a:chExt cx="228600" cy="228600"/>
          </a:xfrm>
        </p:grpSpPr>
        <p:sp>
          <p:nvSpPr>
            <p:cNvPr id="71" name="Oval 70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4195233"/>
            <a:ext cx="228600" cy="228600"/>
            <a:chOff x="7543800" y="3810000"/>
            <a:chExt cx="228600" cy="228600"/>
          </a:xfrm>
        </p:grpSpPr>
        <p:sp>
          <p:nvSpPr>
            <p:cNvPr id="69" name="Oval 68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9400" y="2815166"/>
            <a:ext cx="228600" cy="228600"/>
            <a:chOff x="7543800" y="3810000"/>
            <a:chExt cx="228600" cy="228600"/>
          </a:xfrm>
        </p:grpSpPr>
        <p:sp>
          <p:nvSpPr>
            <p:cNvPr id="65" name="Oval 64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5267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F2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863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F3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371601" y="800099"/>
            <a:ext cx="617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58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BB 10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3366FF"/>
                </a:solidFill>
              </a:rPr>
              <a:t>LSTART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5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008000"/>
                </a:solidFill>
              </a:rPr>
              <a:t>LEND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15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794933" y="1490133"/>
            <a:ext cx="5164667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Mappings and Rules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354667" y="4097867"/>
            <a:ext cx="5122334" cy="16933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71600" y="1921933"/>
            <a:ext cx="0" cy="2159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354667" y="1913467"/>
            <a:ext cx="482600" cy="1693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547533" y="1032933"/>
            <a:ext cx="16934" cy="4656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22867" y="1651000"/>
            <a:ext cx="89746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88000" y="3005667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6667" y="1329267"/>
            <a:ext cx="107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Calibri" pitchFamily="34" charset="0"/>
              </a:rPr>
              <a:t>i</a:t>
            </a:r>
            <a:r>
              <a:rPr lang="en-US" sz="1400" b="1" i="1" dirty="0" smtClean="0">
                <a:latin typeface="Calibri" pitchFamily="34" charset="0"/>
              </a:rPr>
              <a:t>nitial state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51001" y="2988734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572934" y="1092200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23733" y="2988733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43201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15933" y="2980267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14067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201" y="1651001"/>
            <a:ext cx="768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current</a:t>
            </a:r>
          </a:p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43467" y="1511299"/>
            <a:ext cx="228600" cy="228600"/>
            <a:chOff x="7543800" y="3810000"/>
            <a:chExt cx="228600" cy="228600"/>
          </a:xfrm>
        </p:grpSpPr>
        <p:sp>
          <p:nvSpPr>
            <p:cNvPr id="130" name="Oval 129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94309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335241"/>
            <a:ext cx="8790432" cy="556388"/>
          </a:xfrm>
        </p:spPr>
        <p:txBody>
          <a:bodyPr/>
          <a:lstStyle/>
          <a:p>
            <a:r>
              <a:rPr lang="en-US" sz="2400" dirty="0" smtClean="0"/>
              <a:t>Structure of Modular ML Model for Example Input Data Instance - 3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81200" y="3280833"/>
            <a:ext cx="1066800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68424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F1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(3 invocations)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280833"/>
            <a:ext cx="1066800" cy="533400"/>
          </a:xfrm>
          <a:prstGeom prst="rect">
            <a:avLst/>
          </a:prstGeom>
          <a:noFill/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3280833"/>
            <a:ext cx="1066800" cy="53340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1333" y="2074333"/>
            <a:ext cx="8467" cy="1206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6267" y="2057400"/>
            <a:ext cx="16933" cy="122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4067" y="2082800"/>
            <a:ext cx="16933" cy="119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7" y="2048933"/>
            <a:ext cx="16933" cy="123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3733" y="2040467"/>
            <a:ext cx="8467" cy="1240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23533"/>
            <a:ext cx="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46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8142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860800" y="280669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894666" y="2806699"/>
            <a:ext cx="152400" cy="2286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413000" y="4161367"/>
            <a:ext cx="228600" cy="228600"/>
            <a:chOff x="7543800" y="3810000"/>
            <a:chExt cx="228600" cy="228600"/>
          </a:xfrm>
        </p:grpSpPr>
        <p:sp>
          <p:nvSpPr>
            <p:cNvPr id="73" name="Oval 72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34467" y="2798233"/>
            <a:ext cx="228600" cy="228600"/>
            <a:chOff x="7543800" y="3810000"/>
            <a:chExt cx="228600" cy="228600"/>
          </a:xfrm>
        </p:grpSpPr>
        <p:sp>
          <p:nvSpPr>
            <p:cNvPr id="71" name="Oval 70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4195233"/>
            <a:ext cx="228600" cy="228600"/>
            <a:chOff x="7543800" y="3810000"/>
            <a:chExt cx="228600" cy="228600"/>
          </a:xfrm>
        </p:grpSpPr>
        <p:sp>
          <p:nvSpPr>
            <p:cNvPr id="69" name="Oval 68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79600" y="2493431"/>
            <a:ext cx="228600" cy="228600"/>
            <a:chOff x="7543800" y="3810000"/>
            <a:chExt cx="228600" cy="228600"/>
          </a:xfrm>
        </p:grpSpPr>
        <p:sp>
          <p:nvSpPr>
            <p:cNvPr id="67" name="Oval 66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5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19400" y="2510366"/>
            <a:ext cx="228600" cy="228600"/>
            <a:chOff x="7543800" y="3810000"/>
            <a:chExt cx="228600" cy="228600"/>
          </a:xfrm>
        </p:grpSpPr>
        <p:sp>
          <p:nvSpPr>
            <p:cNvPr id="63" name="Oval 62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5267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F2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8632" y="3357033"/>
            <a:ext cx="1295400" cy="6101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F3</a:t>
            </a:r>
          </a:p>
          <a:p>
            <a:pPr algn="ctr">
              <a:spcBef>
                <a:spcPts val="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dirty="0" smtClean="0">
                <a:solidFill>
                  <a:schemeClr val="tx2"/>
                </a:solidFill>
              </a:rPr>
              <a:t> invocation)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371601" y="800099"/>
            <a:ext cx="617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5800" indent="-228600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BB 10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3366FF"/>
                </a:solidFill>
              </a:rPr>
              <a:t>LSTART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5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008000"/>
                </a:solidFill>
              </a:rPr>
              <a:t>LEND 20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BB 15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794933" y="1490133"/>
            <a:ext cx="5164667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Mappings and Rules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354667" y="4097867"/>
            <a:ext cx="5122334" cy="16933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71600" y="1921933"/>
            <a:ext cx="0" cy="2159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354667" y="1913467"/>
            <a:ext cx="482600" cy="1693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39733" y="1032933"/>
            <a:ext cx="16934" cy="4656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22867" y="1651000"/>
            <a:ext cx="89746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88000" y="3005667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6667" y="1329267"/>
            <a:ext cx="107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Calibri" pitchFamily="34" charset="0"/>
              </a:rPr>
              <a:t>i</a:t>
            </a:r>
            <a:r>
              <a:rPr lang="en-US" sz="1400" b="1" i="1" dirty="0" smtClean="0">
                <a:latin typeface="Calibri" pitchFamily="34" charset="0"/>
              </a:rPr>
              <a:t>nitial state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51001" y="2988734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665134" y="1092200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23733" y="2988733"/>
            <a:ext cx="61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input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43201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15933" y="2980267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14067" y="2988734"/>
            <a:ext cx="6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201" y="1651001"/>
            <a:ext cx="768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</a:rPr>
              <a:t>current</a:t>
            </a:r>
          </a:p>
          <a:p>
            <a:r>
              <a:rPr lang="en-US" sz="1400" b="1" i="1" dirty="0" smtClean="0">
                <a:latin typeface="Calibri" pitchFamily="34" charset="0"/>
              </a:rPr>
              <a:t>state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43467" y="1511299"/>
            <a:ext cx="228600" cy="228600"/>
            <a:chOff x="7543800" y="3810000"/>
            <a:chExt cx="228600" cy="228600"/>
          </a:xfrm>
        </p:grpSpPr>
        <p:sp>
          <p:nvSpPr>
            <p:cNvPr id="130" name="Oval 129"/>
            <p:cNvSpPr/>
            <p:nvPr/>
          </p:nvSpPr>
          <p:spPr>
            <a:xfrm>
              <a:off x="7543800" y="38100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620000" y="38100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807851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335241"/>
            <a:ext cx="8765032" cy="556388"/>
          </a:xfrm>
        </p:spPr>
        <p:txBody>
          <a:bodyPr/>
          <a:lstStyle/>
          <a:p>
            <a:r>
              <a:rPr lang="en-US" sz="2400" dirty="0" smtClean="0"/>
              <a:t>Structure of Modular ML Model for Example Input Data Instance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3467" y="800099"/>
            <a:ext cx="7890933" cy="4233334"/>
            <a:chOff x="643467" y="800099"/>
            <a:chExt cx="7890933" cy="4233334"/>
          </a:xfrm>
        </p:grpSpPr>
        <p:sp>
          <p:nvSpPr>
            <p:cNvPr id="9" name="Rectangle 8"/>
            <p:cNvSpPr/>
            <p:nvPr/>
          </p:nvSpPr>
          <p:spPr>
            <a:xfrm>
              <a:off x="1981200" y="3280833"/>
              <a:ext cx="1066800" cy="5334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8424" y="3357033"/>
              <a:ext cx="1295400" cy="6101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rm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F1</a:t>
              </a:r>
            </a:p>
            <a:p>
              <a:pPr algn="ctr">
                <a:spcBef>
                  <a:spcPts val="0"/>
                </a:spcBef>
              </a:pPr>
              <a:r>
                <a:rPr lang="en-US" sz="1200" dirty="0" smtClean="0">
                  <a:solidFill>
                    <a:schemeClr val="tx2"/>
                  </a:solidFill>
                </a:rPr>
                <a:t>(3 invocations)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2400" y="3280833"/>
              <a:ext cx="1066800" cy="533400"/>
            </a:xfrm>
            <a:prstGeom prst="rect">
              <a:avLst/>
            </a:prstGeom>
            <a:noFill/>
            <a:ln w="3175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3280833"/>
              <a:ext cx="1066800" cy="533400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01333" y="2074333"/>
              <a:ext cx="8467" cy="1206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26267" y="2057400"/>
              <a:ext cx="16933" cy="12234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74067" y="2082800"/>
              <a:ext cx="16933" cy="1198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7" y="2048933"/>
              <a:ext cx="16933" cy="1231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63733" y="2040467"/>
              <a:ext cx="8467" cy="1240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05600" y="2023533"/>
              <a:ext cx="0" cy="1257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14600" y="3814233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495800" y="3814233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477000" y="3814233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1879600" y="2806699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88066" y="2806699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860800" y="2806699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94666" y="2806699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20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38400" y="4195233"/>
              <a:ext cx="228600" cy="228600"/>
              <a:chOff x="7543800" y="3810000"/>
              <a:chExt cx="228600" cy="2286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Oval 74"/>
            <p:cNvSpPr/>
            <p:nvPr/>
          </p:nvSpPr>
          <p:spPr>
            <a:xfrm>
              <a:off x="2438400" y="480483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97667" y="4804833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438400" y="4500033"/>
              <a:ext cx="228600" cy="228600"/>
              <a:chOff x="7543800" y="3810000"/>
              <a:chExt cx="228600" cy="2286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34467" y="2798233"/>
              <a:ext cx="228600" cy="228600"/>
              <a:chOff x="7543800" y="3810000"/>
              <a:chExt cx="228600" cy="228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419600" y="4195233"/>
              <a:ext cx="228600" cy="228600"/>
              <a:chOff x="7543800" y="3810000"/>
              <a:chExt cx="228600" cy="2286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79600" y="2493431"/>
              <a:ext cx="228600" cy="228600"/>
              <a:chOff x="7543800" y="3810000"/>
              <a:chExt cx="228600" cy="2286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5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19400" y="2815166"/>
              <a:ext cx="228600" cy="228600"/>
              <a:chOff x="7543800" y="3810000"/>
              <a:chExt cx="228600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819400" y="2510366"/>
              <a:ext cx="228600" cy="228600"/>
              <a:chOff x="7543800" y="3810000"/>
              <a:chExt cx="228600" cy="228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819400" y="2205566"/>
              <a:ext cx="228600" cy="228600"/>
              <a:chOff x="7543800" y="3810000"/>
              <a:chExt cx="228600" cy="2286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5825067" y="2798233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1" y="2781299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879600" y="2214032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13467" y="2214032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15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773333" y="2806700"/>
              <a:ext cx="228600" cy="228600"/>
              <a:chOff x="7543800" y="3810000"/>
              <a:chExt cx="228600" cy="228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324600" y="4195233"/>
              <a:ext cx="228600" cy="228600"/>
              <a:chOff x="7543800" y="3810000"/>
              <a:chExt cx="228600" cy="2286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086600" y="4203700"/>
              <a:ext cx="228600" cy="228600"/>
              <a:chOff x="7543800" y="3810000"/>
              <a:chExt cx="228600" cy="228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7086600" y="4508500"/>
              <a:ext cx="228600" cy="22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45867" y="4508500"/>
              <a:ext cx="1524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15200" y="4203700"/>
              <a:ext cx="11430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400" dirty="0">
                  <a:solidFill>
                    <a:schemeClr val="tx2"/>
                  </a:solidFill>
                </a:rPr>
                <a:t> </a:t>
              </a:r>
              <a:r>
                <a:rPr lang="en-US" sz="1400" dirty="0" smtClean="0">
                  <a:solidFill>
                    <a:schemeClr val="tx2"/>
                  </a:solidFill>
                </a:rPr>
                <a:t> - Initial State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15200" y="4508500"/>
              <a:ext cx="11430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400" dirty="0">
                  <a:solidFill>
                    <a:schemeClr val="tx2"/>
                  </a:solidFill>
                </a:rPr>
                <a:t> </a:t>
              </a:r>
              <a:r>
                <a:rPr lang="en-US" sz="1400" dirty="0" smtClean="0">
                  <a:solidFill>
                    <a:schemeClr val="tx2"/>
                  </a:solidFill>
                </a:rPr>
                <a:t> - Final State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4051300"/>
              <a:ext cx="16002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2672" y="3357033"/>
              <a:ext cx="1295400" cy="6101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rm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F2</a:t>
              </a:r>
            </a:p>
            <a:p>
              <a:pPr algn="ctr">
                <a:spcBef>
                  <a:spcPts val="0"/>
                </a:spcBef>
              </a:pPr>
              <a:r>
                <a:rPr lang="en-US" sz="1200" dirty="0" smtClean="0">
                  <a:solidFill>
                    <a:schemeClr val="tx2"/>
                  </a:solidFill>
                </a:rPr>
                <a:t>(</a:t>
              </a:r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r>
                <a:rPr lang="en-US" sz="1200" dirty="0" smtClean="0">
                  <a:solidFill>
                    <a:schemeClr val="tx2"/>
                  </a:solidFill>
                </a:rPr>
                <a:t> invocation)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18632" y="3357033"/>
              <a:ext cx="1295400" cy="6101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rm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F3</a:t>
              </a:r>
            </a:p>
            <a:p>
              <a:pPr algn="ctr">
                <a:spcBef>
                  <a:spcPts val="0"/>
                </a:spcBef>
              </a:pPr>
              <a:r>
                <a:rPr lang="en-US" sz="1200" dirty="0" smtClean="0">
                  <a:solidFill>
                    <a:schemeClr val="tx2"/>
                  </a:solidFill>
                </a:rPr>
                <a:t>(</a:t>
              </a:r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r>
                <a:rPr lang="en-US" sz="1200" dirty="0" smtClean="0">
                  <a:solidFill>
                    <a:schemeClr val="tx2"/>
                  </a:solidFill>
                </a:rPr>
                <a:t> invocation)</a:t>
              </a:r>
            </a:p>
          </p:txBody>
        </p:sp>
        <p:sp>
          <p:nvSpPr>
            <p:cNvPr id="6" name="Content Placeholder 1"/>
            <p:cNvSpPr txBox="1">
              <a:spLocks/>
            </p:cNvSpPr>
            <p:nvPr/>
          </p:nvSpPr>
          <p:spPr bwMode="auto">
            <a:xfrm>
              <a:off x="1371601" y="800099"/>
              <a:ext cx="6172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228600" marR="0" indent="-228600" algn="l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 sz="1600" kern="1200">
                  <a:solidFill>
                    <a:schemeClr val="tx2"/>
                  </a:solidFill>
                  <a:latin typeface="+mn-lt"/>
                  <a:ea typeface="MS PGothic" pitchFamily="34" charset="-128"/>
                  <a:cs typeface="+mn-cs"/>
                </a:defRPr>
              </a:lvl1pPr>
              <a:lvl2pPr marL="457200" indent="-228600" algn="l" rtl="0" eaLnBrk="1" fontAlgn="base" hangingPunct="1">
                <a:spcBef>
                  <a:spcPts val="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MS PGothic" pitchFamily="34" charset="-128"/>
                  <a:cs typeface="+mn-cs"/>
                </a:defRPr>
              </a:lvl2pPr>
              <a:lvl3pPr marL="685800" indent="-228600" algn="l" rtl="0" eaLnBrk="1" fontAlgn="base" hangingPunct="1">
                <a:spcBef>
                  <a:spcPts val="0"/>
                </a:spcBef>
                <a:spcAft>
                  <a:spcPct val="0"/>
                </a:spcAft>
                <a:buFont typeface="Wingdings" pitchFamily="2" charset="2"/>
                <a:buChar char="§"/>
                <a:defRPr sz="1600" kern="1200">
                  <a:solidFill>
                    <a:schemeClr val="tx2"/>
                  </a:solidFill>
                  <a:latin typeface="+mn-lt"/>
                  <a:ea typeface="MS PGothic" pitchFamily="34" charset="-128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MS PGothic" pitchFamily="34" charset="-128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 kern="1200">
                  <a:solidFill>
                    <a:schemeClr val="tx2"/>
                  </a:solidFill>
                  <a:latin typeface="+mn-lt"/>
                  <a:ea typeface="MS PGothic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dirty="0" smtClean="0"/>
                <a:t>“</a:t>
              </a:r>
              <a:r>
                <a:rPr lang="en-US" b="1" dirty="0" smtClean="0">
                  <a:solidFill>
                    <a:srgbClr val="FF0000"/>
                  </a:solidFill>
                </a:rPr>
                <a:t>BB 10</a:t>
              </a:r>
              <a:r>
                <a:rPr lang="en-US" b="1" dirty="0" smtClean="0"/>
                <a:t>          </a:t>
              </a:r>
              <a:r>
                <a:rPr lang="en-US" b="1" dirty="0" smtClean="0">
                  <a:solidFill>
                    <a:srgbClr val="3366FF"/>
                  </a:solidFill>
                </a:rPr>
                <a:t>LSTART 20</a:t>
              </a:r>
              <a:r>
                <a:rPr lang="en-US" b="1" dirty="0" smtClean="0"/>
                <a:t>           </a:t>
              </a:r>
              <a:r>
                <a:rPr lang="en-US" b="1" dirty="0" smtClean="0">
                  <a:solidFill>
                    <a:srgbClr val="FF0000"/>
                  </a:solidFill>
                </a:rPr>
                <a:t>BB 5</a:t>
              </a:r>
              <a:r>
                <a:rPr lang="en-US" b="1" dirty="0" smtClean="0"/>
                <a:t>          </a:t>
              </a:r>
              <a:r>
                <a:rPr lang="en-US" b="1" dirty="0" smtClean="0">
                  <a:solidFill>
                    <a:srgbClr val="008000"/>
                  </a:solidFill>
                </a:rPr>
                <a:t>LEND 20</a:t>
              </a:r>
              <a:r>
                <a:rPr lang="en-US" b="1" dirty="0" smtClean="0"/>
                <a:t>           </a:t>
              </a:r>
              <a:r>
                <a:rPr lang="en-US" b="1" dirty="0" smtClean="0">
                  <a:solidFill>
                    <a:srgbClr val="FF0000"/>
                  </a:solidFill>
                </a:rPr>
                <a:t>BB 15</a:t>
              </a:r>
              <a:r>
                <a:rPr lang="en-US" dirty="0" smtClean="0"/>
                <a:t>” 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794933" y="1490133"/>
              <a:ext cx="5164667" cy="584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Mappings and Rules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1354667" y="4097867"/>
              <a:ext cx="5122334" cy="16933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371600" y="1921933"/>
              <a:ext cx="0" cy="2159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1354667" y="1913467"/>
              <a:ext cx="482600" cy="169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947333" y="1032933"/>
              <a:ext cx="16934" cy="4656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22867" y="1651000"/>
              <a:ext cx="8974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588000" y="3005667"/>
              <a:ext cx="61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input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46667" y="1329267"/>
              <a:ext cx="1073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Calibri" pitchFamily="34" charset="0"/>
                </a:rPr>
                <a:t>i</a:t>
              </a:r>
              <a:r>
                <a:rPr lang="en-US" sz="1400" b="1" i="1" dirty="0" smtClean="0">
                  <a:latin typeface="Calibri" pitchFamily="34" charset="0"/>
                </a:rPr>
                <a:t>nitial state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651001" y="2988734"/>
              <a:ext cx="61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input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972734" y="1092200"/>
              <a:ext cx="61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input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23733" y="2988733"/>
              <a:ext cx="61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input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43201" y="2988734"/>
              <a:ext cx="6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state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5933" y="2980267"/>
              <a:ext cx="6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state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14067" y="2988734"/>
              <a:ext cx="6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state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38201" y="1651001"/>
              <a:ext cx="768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Calibri" pitchFamily="34" charset="0"/>
                </a:rPr>
                <a:t>current</a:t>
              </a:r>
            </a:p>
            <a:p>
              <a:r>
                <a:rPr lang="en-US" sz="1400" b="1" i="1" dirty="0" smtClean="0">
                  <a:latin typeface="Calibri" pitchFamily="34" charset="0"/>
                </a:rPr>
                <a:t>state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643467" y="1511299"/>
              <a:ext cx="228600" cy="228600"/>
              <a:chOff x="7543800" y="3810000"/>
              <a:chExt cx="228600" cy="2286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7543800" y="3810000"/>
                <a:ext cx="228600" cy="228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620000" y="3810000"/>
                <a:ext cx="1524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489266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Using the Constructed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Propagation: </a:t>
            </a:r>
            <a:r>
              <a:rPr lang="en-US" b="0" dirty="0" smtClean="0"/>
              <a:t>Works as illustrated in the figure</a:t>
            </a:r>
          </a:p>
          <a:p>
            <a:r>
              <a:rPr lang="en-US" dirty="0" smtClean="0"/>
              <a:t>Backward Propagation: </a:t>
            </a:r>
            <a:r>
              <a:rPr lang="en-US" b="0" dirty="0" smtClean="0"/>
              <a:t>The deltas are computed and propagated in reverse through the individual components that compose the overall </a:t>
            </a:r>
            <a:r>
              <a:rPr lang="en-US" b="0" dirty="0" smtClean="0"/>
              <a:t>machine learning model</a:t>
            </a:r>
            <a:r>
              <a:rPr lang="en-US" b="0" dirty="0" smtClean="0"/>
              <a:t> </a:t>
            </a:r>
            <a:endParaRPr lang="en-US" b="0" dirty="0" smtClean="0"/>
          </a:p>
          <a:p>
            <a:pPr lvl="1"/>
            <a:r>
              <a:rPr lang="en-US" dirty="0" smtClean="0"/>
              <a:t>F</a:t>
            </a:r>
            <a:r>
              <a:rPr lang="en-US" b="0" dirty="0" smtClean="0"/>
              <a:t>or functions to be learned, they must use differentiable components, as in current practice</a:t>
            </a:r>
          </a:p>
          <a:p>
            <a:pPr lvl="1"/>
            <a:r>
              <a:rPr lang="en-US" dirty="0" smtClean="0"/>
              <a:t>F</a:t>
            </a:r>
            <a:r>
              <a:rPr lang="en-US" b="0" dirty="0" smtClean="0"/>
              <a:t>or functions known </a:t>
            </a:r>
            <a:r>
              <a:rPr lang="en-US" b="0" dirty="0" err="1" smtClean="0"/>
              <a:t>apriori</a:t>
            </a:r>
            <a:r>
              <a:rPr lang="en-US" b="0" dirty="0" smtClean="0"/>
              <a:t>, either an inverse function must exist or a reverse relationship </a:t>
            </a:r>
            <a:r>
              <a:rPr lang="en-US" dirty="0" smtClean="0"/>
              <a:t>must be</a:t>
            </a:r>
            <a:r>
              <a:rPr lang="en-US" b="0" dirty="0" smtClean="0"/>
              <a:t> statically defined for all points in the </a:t>
            </a:r>
            <a:r>
              <a:rPr lang="en-US" dirty="0" smtClean="0"/>
              <a:t>data</a:t>
            </a:r>
            <a:r>
              <a:rPr lang="en-US" b="0" dirty="0" smtClean="0"/>
              <a:t> domain</a:t>
            </a:r>
          </a:p>
          <a:p>
            <a:pPr lvl="1"/>
            <a:r>
              <a:rPr lang="en-US" dirty="0"/>
              <a:t>T</a:t>
            </a:r>
            <a:r>
              <a:rPr lang="en-US" b="0" dirty="0" smtClean="0"/>
              <a:t>he overall function being learned is trainable</a:t>
            </a:r>
          </a:p>
          <a:p>
            <a:r>
              <a:rPr lang="en-US" dirty="0" smtClean="0"/>
              <a:t>Inference: </a:t>
            </a:r>
            <a:r>
              <a:rPr lang="en-US" b="0" dirty="0" smtClean="0"/>
              <a:t>Works like forward propagation. Note that depending on the specific input data, only some subset of </a:t>
            </a:r>
            <a:r>
              <a:rPr lang="en-US" b="0" dirty="0" smtClean="0"/>
              <a:t>machine learning model</a:t>
            </a:r>
            <a:r>
              <a:rPr lang="en-US" b="0" dirty="0" smtClean="0"/>
              <a:t> </a:t>
            </a:r>
            <a:r>
              <a:rPr lang="en-US" b="0" dirty="0" smtClean="0"/>
              <a:t>components will be exercised for an inference instance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41530913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35" y="2900640"/>
            <a:ext cx="4023698" cy="1417359"/>
          </a:xfrm>
        </p:spPr>
        <p:txBody>
          <a:bodyPr/>
          <a:lstStyle/>
          <a:p>
            <a:r>
              <a:rPr lang="en-US" sz="2400" dirty="0" smtClean="0"/>
              <a:t>System Diagram for </a:t>
            </a:r>
            <a:br>
              <a:rPr lang="en-US" sz="2400" dirty="0" smtClean="0"/>
            </a:br>
            <a:r>
              <a:rPr lang="en-US" sz="2400" dirty="0" smtClean="0"/>
              <a:t>Example Use Case of Computer Programs as Input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006" y="443307"/>
            <a:ext cx="4911459" cy="4633892"/>
            <a:chOff x="1275939" y="1484706"/>
            <a:chExt cx="4911459" cy="4633892"/>
          </a:xfrm>
        </p:grpSpPr>
        <p:sp>
          <p:nvSpPr>
            <p:cNvPr id="5" name="TextBox 4"/>
            <p:cNvSpPr txBox="1"/>
            <p:nvPr/>
          </p:nvSpPr>
          <p:spPr>
            <a:xfrm>
              <a:off x="2990850" y="2018391"/>
              <a:ext cx="1066800" cy="381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91440" rIns="0" bIns="91440" rtlCol="0">
              <a:normAutofit fontScale="92500" lnSpcReduction="20000"/>
            </a:bodyPr>
            <a:lstStyle/>
            <a:p>
              <a:pPr algn="ctr"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compiler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43450" y="2025811"/>
              <a:ext cx="1066800" cy="381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91440" rIns="0" bIns="91440" rtlCol="0">
              <a:normAutofit fontScale="92500" lnSpcReduction="20000"/>
            </a:bodyPr>
            <a:lstStyle/>
            <a:p>
              <a:pPr algn="ctr"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execution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>
              <a:off x="4057650" y="2208891"/>
              <a:ext cx="685800" cy="7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V="1">
              <a:off x="5276850" y="1792074"/>
              <a:ext cx="0" cy="23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524250" y="1792074"/>
              <a:ext cx="1752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30243" y="1794642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81450" y="1484706"/>
              <a:ext cx="838200" cy="30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4950" y="2058773"/>
              <a:ext cx="838200" cy="30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program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 flipV="1">
              <a:off x="2343150" y="2208891"/>
              <a:ext cx="647700" cy="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90850" y="3119456"/>
              <a:ext cx="1066800" cy="391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62500" lnSpcReduction="20000"/>
            </a:bodyPr>
            <a:lstStyle/>
            <a:p>
              <a:pPr algn="ctr"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Program IR annotated with data</a:t>
              </a:r>
            </a:p>
          </p:txBody>
        </p:sp>
        <p:cxnSp>
          <p:nvCxnSpPr>
            <p:cNvPr id="15" name="Straight Arrow Connector 14"/>
            <p:cNvCxnSpPr>
              <a:stCxn id="5" idx="2"/>
              <a:endCxn id="16" idx="0"/>
            </p:cNvCxnSpPr>
            <p:nvPr/>
          </p:nvCxnSpPr>
          <p:spPr>
            <a:xfrm>
              <a:off x="3524250" y="2399391"/>
              <a:ext cx="0" cy="63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95600" y="3035550"/>
              <a:ext cx="1257300" cy="568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75939" y="1973690"/>
              <a:ext cx="1132084" cy="474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0850" y="3925673"/>
              <a:ext cx="1066800" cy="6096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91440" rIns="0" bIns="91440" rtlCol="0">
              <a:normAutofit fontScale="70000" lnSpcReduction="20000"/>
            </a:bodyPr>
            <a:lstStyle/>
            <a:p>
              <a:pPr algn="ctr"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Modular neural network constructor</a:t>
              </a:r>
            </a:p>
          </p:txBody>
        </p:sp>
        <p:cxnSp>
          <p:nvCxnSpPr>
            <p:cNvPr id="19" name="Straight Arrow Connector 18"/>
            <p:cNvCxnSpPr>
              <a:stCxn id="16" idx="4"/>
              <a:endCxn id="18" idx="0"/>
            </p:cNvCxnSpPr>
            <p:nvPr/>
          </p:nvCxnSpPr>
          <p:spPr>
            <a:xfrm>
              <a:off x="3524250" y="3604482"/>
              <a:ext cx="0" cy="32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8" idx="3"/>
            </p:cNvCxnSpPr>
            <p:nvPr/>
          </p:nvCxnSpPr>
          <p:spPr>
            <a:xfrm flipH="1">
              <a:off x="4057650" y="4230474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96449" y="4040775"/>
              <a:ext cx="1062948" cy="457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77500" lnSpcReduction="20000"/>
            </a:bodyPr>
            <a:lstStyle/>
            <a:p>
              <a:pPr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Syntax based domain knowledge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819650" y="3921160"/>
              <a:ext cx="1367748" cy="6141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95600" y="4876800"/>
              <a:ext cx="1257300" cy="568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9450" y="5008865"/>
              <a:ext cx="609600" cy="30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77500" lnSpcReduction="20000"/>
            </a:bodyPr>
            <a:lstStyle/>
            <a:p>
              <a:pPr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Neural network</a:t>
              </a:r>
            </a:p>
          </p:txBody>
        </p:sp>
        <p:cxnSp>
          <p:nvCxnSpPr>
            <p:cNvPr id="25" name="Straight Arrow Connector 24"/>
            <p:cNvCxnSpPr>
              <a:stCxn id="18" idx="2"/>
              <a:endCxn id="23" idx="0"/>
            </p:cNvCxnSpPr>
            <p:nvPr/>
          </p:nvCxnSpPr>
          <p:spPr>
            <a:xfrm>
              <a:off x="3524250" y="4535274"/>
              <a:ext cx="0" cy="341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90850" y="5737598"/>
              <a:ext cx="1066800" cy="381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91440" rIns="0" bIns="91440" rtlCol="0">
              <a:normAutofit fontScale="92500" lnSpcReduction="20000"/>
            </a:bodyPr>
            <a:lstStyle/>
            <a:p>
              <a:pPr algn="ctr">
                <a:spcBef>
                  <a:spcPts val="900"/>
                </a:spcBef>
              </a:pPr>
              <a:r>
                <a:rPr lang="en-US" sz="1600" dirty="0" smtClean="0">
                  <a:solidFill>
                    <a:schemeClr val="tx2"/>
                  </a:solidFill>
                </a:rPr>
                <a:t>train</a:t>
              </a:r>
            </a:p>
          </p:txBody>
        </p:sp>
        <p:cxnSp>
          <p:nvCxnSpPr>
            <p:cNvPr id="27" name="Straight Arrow Connector 26"/>
            <p:cNvCxnSpPr>
              <a:stCxn id="23" idx="4"/>
              <a:endCxn id="26" idx="0"/>
            </p:cNvCxnSpPr>
            <p:nvPr/>
          </p:nvCxnSpPr>
          <p:spPr>
            <a:xfrm>
              <a:off x="3524250" y="5445732"/>
              <a:ext cx="0" cy="291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870025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structure in </a:t>
            </a:r>
            <a:r>
              <a:rPr lang="en-US" dirty="0" smtClean="0"/>
              <a:t>machine learning model design </a:t>
            </a:r>
            <a:r>
              <a:rPr lang="en-US" dirty="0" smtClean="0"/>
              <a:t>can improve learning when the input data has:</a:t>
            </a:r>
          </a:p>
          <a:p>
            <a:pPr lvl="1"/>
            <a:r>
              <a:rPr lang="en-US" dirty="0" smtClean="0"/>
              <a:t>Long sequences</a:t>
            </a:r>
          </a:p>
          <a:p>
            <a:pPr lvl="1"/>
            <a:r>
              <a:rPr lang="en-US" dirty="0" smtClean="0"/>
              <a:t>Deep nesting levels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Modular construction can help with:</a:t>
            </a:r>
          </a:p>
          <a:p>
            <a:pPr lvl="1"/>
            <a:r>
              <a:rPr lang="en-US" dirty="0" smtClean="0"/>
              <a:t>More efficient training</a:t>
            </a:r>
          </a:p>
          <a:p>
            <a:pPr lvl="1"/>
            <a:r>
              <a:rPr lang="en-US" dirty="0" smtClean="0"/>
              <a:t>Transfer learning</a:t>
            </a:r>
          </a:p>
          <a:p>
            <a:pPr lvl="1"/>
            <a:r>
              <a:rPr lang="en-US" dirty="0" smtClean="0"/>
              <a:t>Curriculum learning</a:t>
            </a:r>
          </a:p>
          <a:p>
            <a:pPr lvl="1"/>
            <a:r>
              <a:rPr lang="en-US" dirty="0" smtClean="0"/>
              <a:t>Embedded program representations </a:t>
            </a:r>
          </a:p>
          <a:p>
            <a:pPr lvl="2"/>
            <a:r>
              <a:rPr lang="en-US" dirty="0" smtClean="0"/>
              <a:t>properties of different grammar entities need not be uniformly represented with padding</a:t>
            </a:r>
          </a:p>
          <a:p>
            <a:pPr lvl="1"/>
            <a:r>
              <a:rPr lang="en-US" dirty="0" smtClean="0"/>
              <a:t>ML model tuning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3018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02" y="996939"/>
            <a:ext cx="8485632" cy="393912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We introduce a </a:t>
            </a:r>
            <a:r>
              <a:rPr lang="en-US" sz="1600" b="0" dirty="0" smtClean="0"/>
              <a:t>modular ML model whose </a:t>
            </a:r>
            <a:r>
              <a:rPr lang="en-US" sz="1600" b="0" dirty="0"/>
              <a:t>structure is dependent on the structure of the input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Our </a:t>
            </a:r>
            <a:r>
              <a:rPr lang="en-US" sz="1600" b="0" dirty="0" smtClean="0"/>
              <a:t>modular ML model is </a:t>
            </a:r>
            <a:r>
              <a:rPr lang="en-US" sz="1600" b="0" dirty="0"/>
              <a:t>composed of smaller </a:t>
            </a:r>
            <a:r>
              <a:rPr lang="en-US" sz="1600" b="0" dirty="0" smtClean="0"/>
              <a:t>components </a:t>
            </a:r>
            <a:r>
              <a:rPr lang="en-US" sz="1600" b="0" dirty="0"/>
              <a:t>called GE</a:t>
            </a:r>
            <a:r>
              <a:rPr lang="en-US" sz="1600" b="0" dirty="0" smtClean="0"/>
              <a:t>-FNs</a:t>
            </a:r>
            <a:r>
              <a:rPr lang="en-US" sz="1600" b="0" dirty="0"/>
              <a:t>, each of which is associated with a grammar entity (grammar token, expression, or subset of tokens/expressions).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The number and size of GE</a:t>
            </a:r>
            <a:r>
              <a:rPr lang="en-US" sz="1600" b="0" dirty="0" smtClean="0"/>
              <a:t>-FNs </a:t>
            </a:r>
            <a:r>
              <a:rPr lang="en-US" sz="1600" b="0" dirty="0"/>
              <a:t>can be varied according to problem requirements and domain </a:t>
            </a:r>
            <a:r>
              <a:rPr lang="en-US" sz="1600" b="0" dirty="0" smtClean="0"/>
              <a:t>knowledge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GE-FNs can be functions that are known </a:t>
            </a:r>
            <a:r>
              <a:rPr lang="en-US" sz="1600" b="0" dirty="0" err="1" smtClean="0"/>
              <a:t>apriori</a:t>
            </a:r>
            <a:r>
              <a:rPr lang="en-US" sz="1600" b="0" dirty="0" smtClean="0"/>
              <a:t>, or functions that are to be learned</a:t>
            </a:r>
            <a:endParaRPr lang="en-US" sz="1600" b="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The composition of the overall </a:t>
            </a:r>
            <a:r>
              <a:rPr lang="en-US" sz="1600" b="0" dirty="0" smtClean="0"/>
              <a:t>ML model follows </a:t>
            </a:r>
            <a:r>
              <a:rPr lang="en-US" sz="1600" b="0" dirty="0"/>
              <a:t>rules that are based on the format of the input data </a:t>
            </a:r>
            <a:r>
              <a:rPr lang="en-US" sz="1600" b="0" dirty="0" smtClean="0"/>
              <a:t>(which can be a sequence</a:t>
            </a:r>
            <a:r>
              <a:rPr lang="en-US" sz="1600" b="0" dirty="0"/>
              <a:t>, </a:t>
            </a:r>
            <a:r>
              <a:rPr lang="en-US" sz="1600" b="0" dirty="0" smtClean="0"/>
              <a:t>stack-based, tree-based, or graph-based)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 The GE-FNs for functions to be learned can </a:t>
            </a:r>
            <a:r>
              <a:rPr lang="en-US" sz="1600" b="0" dirty="0"/>
              <a:t>be individually trained using a targeted training input data </a:t>
            </a:r>
            <a:r>
              <a:rPr lang="en-US" sz="1600" b="0" dirty="0" smtClean="0"/>
              <a:t>set</a:t>
            </a:r>
            <a:endParaRPr lang="en-US" sz="1600" b="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The overall </a:t>
            </a:r>
            <a:r>
              <a:rPr lang="en-US" sz="1600" b="0" dirty="0" smtClean="0"/>
              <a:t>ML model structure </a:t>
            </a:r>
            <a:r>
              <a:rPr lang="en-US" sz="1600" b="0" dirty="0"/>
              <a:t>is </a:t>
            </a:r>
            <a:r>
              <a:rPr lang="en-US" sz="1600" b="0" dirty="0" smtClean="0"/>
              <a:t>traversed specific </a:t>
            </a:r>
            <a:r>
              <a:rPr lang="en-US" sz="1600" b="0" dirty="0"/>
              <a:t>to each input data item, but the components used in the </a:t>
            </a:r>
            <a:r>
              <a:rPr lang="en-US" sz="1600" b="0" dirty="0" smtClean="0"/>
              <a:t>ML model</a:t>
            </a:r>
            <a:r>
              <a:rPr lang="en-US" sz="1600" b="0" dirty="0" smtClean="0"/>
              <a:t> </a:t>
            </a:r>
            <a:r>
              <a:rPr lang="en-US" sz="1600" b="0" dirty="0"/>
              <a:t>are trained across the input </a:t>
            </a:r>
            <a:r>
              <a:rPr lang="en-US" sz="1600" b="0" dirty="0" smtClean="0"/>
              <a:t>set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14535131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34" y="889000"/>
            <a:ext cx="8587232" cy="4254499"/>
          </a:xfrm>
        </p:spPr>
        <p:txBody>
          <a:bodyPr/>
          <a:lstStyle/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/>
              <a:t>Parsing Natural Scenes and Natural Language with Recursive Neural </a:t>
            </a:r>
            <a:r>
              <a:rPr lang="en-US" sz="1600" dirty="0" smtClean="0"/>
              <a:t>Networks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Use of RNNs to discover the recursive structure in input </a:t>
            </a:r>
            <a:r>
              <a:rPr lang="en-US" sz="1400" dirty="0" smtClean="0"/>
              <a:t>data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200" dirty="0"/>
              <a:t>http://</a:t>
            </a:r>
            <a:r>
              <a:rPr lang="en-US" sz="1200" dirty="0" err="1"/>
              <a:t>www.socher.org</a:t>
            </a:r>
            <a:r>
              <a:rPr lang="en-US" sz="1200" dirty="0"/>
              <a:t>/</a:t>
            </a:r>
            <a:r>
              <a:rPr lang="en-US" sz="1200" dirty="0" err="1"/>
              <a:t>index.php</a:t>
            </a:r>
            <a:r>
              <a:rPr lang="en-US" sz="1200" dirty="0"/>
              <a:t>/Main/ParsingNaturalScenesAndNaturalLanguageWithRecursiveNeuralNetworks</a:t>
            </a:r>
            <a:endParaRPr lang="en-US" sz="1200" dirty="0" smtClean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/>
              <a:t>Inception-v4, Inception-</a:t>
            </a:r>
            <a:r>
              <a:rPr lang="en-US" sz="1600" dirty="0" err="1"/>
              <a:t>ResNet</a:t>
            </a:r>
            <a:r>
              <a:rPr lang="en-US" sz="1600" dirty="0"/>
              <a:t> </a:t>
            </a:r>
            <a:r>
              <a:rPr lang="en-US" sz="1600" dirty="0" smtClean="0"/>
              <a:t>and the </a:t>
            </a:r>
            <a:r>
              <a:rPr lang="en-US" sz="1600" dirty="0"/>
              <a:t>Impact of Residual Connections on </a:t>
            </a:r>
            <a:r>
              <a:rPr lang="en-US" sz="1600" dirty="0" smtClean="0"/>
              <a:t>Learning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Recent work on </a:t>
            </a:r>
            <a:r>
              <a:rPr lang="en-US" sz="1400" dirty="0" err="1"/>
              <a:t>ResNets</a:t>
            </a:r>
            <a:r>
              <a:rPr lang="en-US" sz="1400" dirty="0"/>
              <a:t>, trying to optimize structure of the network </a:t>
            </a:r>
            <a:r>
              <a:rPr lang="en-US" sz="1400" dirty="0" smtClean="0"/>
              <a:t>statically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>
                <a:hlinkClick r:id="rId2"/>
              </a:rPr>
              <a:t>http://www.aaai.org/ocs/index.php/AAAI/AAAI17/paper/download/14806/</a:t>
            </a:r>
            <a:r>
              <a:rPr lang="en-US" sz="1400" dirty="0" smtClean="0">
                <a:hlinkClick r:id="rId2"/>
              </a:rPr>
              <a:t>14311</a:t>
            </a:r>
            <a:endParaRPr lang="en-US" sz="1400" dirty="0" smtClean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Google’s Neural Machine Translation System: Bridging the Gap Between Human and Machine Translation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https://</a:t>
            </a:r>
            <a:r>
              <a:rPr lang="en-US" sz="1400" dirty="0" err="1"/>
              <a:t>research.google.com</a:t>
            </a:r>
            <a:r>
              <a:rPr lang="en-US" sz="1400" dirty="0"/>
              <a:t>/pubs/pub45610.html</a:t>
            </a:r>
            <a:endParaRPr lang="en-US" sz="1400" dirty="0" smtClean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/>
              <a:t>Attention Is All You </a:t>
            </a:r>
            <a:r>
              <a:rPr lang="en-US" sz="1600" dirty="0" smtClean="0"/>
              <a:t>Need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Attention </a:t>
            </a:r>
            <a:r>
              <a:rPr lang="en-US" sz="1400" dirty="0" smtClean="0"/>
              <a:t>networks </a:t>
            </a:r>
            <a:r>
              <a:rPr lang="en-US" sz="1400" dirty="0"/>
              <a:t>structure the neural network to focus on certain parts of the input </a:t>
            </a:r>
            <a:r>
              <a:rPr lang="en-US" sz="1400" dirty="0" smtClean="0"/>
              <a:t>data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mr-IN" sz="1400" dirty="0">
                <a:latin typeface="Calibri"/>
                <a:cs typeface="Calibri"/>
              </a:rPr>
              <a:t>https://arxiv.org/abs/1706.03762</a:t>
            </a:r>
            <a:endParaRPr lang="en-US" sz="1400" dirty="0" smtClean="0">
              <a:latin typeface="Calibri"/>
              <a:cs typeface="Calibri"/>
            </a:endParaRPr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/>
              <a:t>Curriculum </a:t>
            </a:r>
            <a:r>
              <a:rPr lang="en-US" sz="1600" dirty="0" smtClean="0"/>
              <a:t>learning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>
                <a:hlinkClick r:id="rId3"/>
              </a:rPr>
              <a:t>https://dl.acm.org/citation.cfm?id=</a:t>
            </a:r>
            <a:r>
              <a:rPr lang="en-US" sz="1400" dirty="0" smtClean="0">
                <a:hlinkClick r:id="rId3"/>
              </a:rPr>
              <a:t>1553380</a:t>
            </a:r>
            <a:endParaRPr lang="en-US" sz="1400" dirty="0" smtClean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Transfer learning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i="1" dirty="0"/>
              <a:t>Pratt, L. Y. (1993). </a:t>
            </a:r>
            <a:r>
              <a:rPr lang="en-US" sz="1400" i="1" dirty="0">
                <a:hlinkClick r:id="rId4"/>
              </a:rPr>
              <a:t>"Discriminability-based transfer between neural </a:t>
            </a:r>
            <a:r>
              <a:rPr lang="en-US" sz="1400" i="1" dirty="0" smtClean="0">
                <a:hlinkClick r:id="rId4"/>
              </a:rPr>
              <a:t>networks”</a:t>
            </a:r>
            <a:r>
              <a:rPr lang="en-US" sz="1400" i="1" dirty="0" smtClean="0"/>
              <a:t> , </a:t>
            </a:r>
            <a:r>
              <a:rPr lang="en-US" sz="1400" i="1" dirty="0">
                <a:hlinkClick r:id="rId5"/>
              </a:rPr>
              <a:t>NIPS Conference: Advances in Neural Information Processing Systems </a:t>
            </a:r>
            <a:r>
              <a:rPr lang="en-US" sz="1400" i="1" dirty="0" smtClean="0">
                <a:hlinkClick r:id="rId5"/>
              </a:rPr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23558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define a method for </a:t>
            </a:r>
            <a:r>
              <a:rPr lang="en-US" i="1" dirty="0" smtClean="0">
                <a:solidFill>
                  <a:srgbClr val="3366FF"/>
                </a:solidFill>
              </a:rPr>
              <a:t>constructing machine learning models</a:t>
            </a:r>
            <a:r>
              <a:rPr lang="en-US" b="0" dirty="0" smtClean="0"/>
              <a:t>, that uses </a:t>
            </a:r>
            <a:r>
              <a:rPr lang="en-US" b="0" dirty="0"/>
              <a:t>and </a:t>
            </a:r>
            <a:r>
              <a:rPr lang="en-US" b="0" dirty="0" smtClean="0"/>
              <a:t>incorporates </a:t>
            </a:r>
            <a:r>
              <a:rPr lang="en-US" b="0" dirty="0"/>
              <a:t>the structure of the input data as an integral part of the </a:t>
            </a:r>
            <a:r>
              <a:rPr lang="en-US" b="0" dirty="0" smtClean="0"/>
              <a:t>model design</a:t>
            </a:r>
          </a:p>
          <a:p>
            <a:endParaRPr lang="en-US" b="0" dirty="0" smtClean="0"/>
          </a:p>
          <a:p>
            <a:r>
              <a:rPr lang="en-US" b="0" dirty="0" smtClean="0"/>
              <a:t>Applies to </a:t>
            </a:r>
            <a:r>
              <a:rPr lang="en-US" b="0" dirty="0"/>
              <a:t>application domains that use </a:t>
            </a:r>
            <a:r>
              <a:rPr lang="en-US" i="1" dirty="0">
                <a:solidFill>
                  <a:srgbClr val="3366FF"/>
                </a:solidFill>
              </a:rPr>
              <a:t>structured input </a:t>
            </a:r>
            <a:r>
              <a:rPr lang="en-US" i="1" dirty="0" smtClean="0">
                <a:solidFill>
                  <a:srgbClr val="3366FF"/>
                </a:solidFill>
              </a:rPr>
              <a:t>data</a:t>
            </a:r>
            <a:r>
              <a:rPr lang="en-US" b="0" dirty="0" smtClean="0"/>
              <a:t>; </a:t>
            </a:r>
            <a:r>
              <a:rPr lang="en-US" b="0" dirty="0"/>
              <a:t>specifically, our method works for input data </a:t>
            </a:r>
            <a:r>
              <a:rPr lang="en-US" b="0" dirty="0" smtClean="0"/>
              <a:t>domains that </a:t>
            </a:r>
            <a:r>
              <a:rPr lang="en-US" b="0" dirty="0"/>
              <a:t>can be represented as a </a:t>
            </a:r>
            <a:r>
              <a:rPr lang="en-US" b="0" dirty="0" smtClean="0"/>
              <a:t>grammar (structure </a:t>
            </a:r>
            <a:r>
              <a:rPr lang="en-US" b="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b="0" dirty="0" smtClean="0"/>
              <a:t> </a:t>
            </a:r>
            <a:r>
              <a:rPr lang="en-US" dirty="0" smtClean="0"/>
              <a:t>grammatical structure</a:t>
            </a:r>
            <a:r>
              <a:rPr lang="en-US" b="0" dirty="0" smtClean="0"/>
              <a:t>; if there is structure, we can define a grammar that codifies the structure)</a:t>
            </a:r>
            <a:endParaRPr lang="en-US" b="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4143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3" y="1098537"/>
            <a:ext cx="8527965" cy="3632529"/>
          </a:xfrm>
        </p:spPr>
        <p:txBody>
          <a:bodyPr/>
          <a:lstStyle/>
          <a:p>
            <a:r>
              <a:rPr lang="en-US" sz="1600" b="0" dirty="0"/>
              <a:t>Designing M</a:t>
            </a:r>
            <a:r>
              <a:rPr lang="en-US" sz="1600" b="0" dirty="0" smtClean="0"/>
              <a:t>achine </a:t>
            </a:r>
            <a:r>
              <a:rPr lang="en-US" sz="1600" b="0" dirty="0"/>
              <a:t>L</a:t>
            </a:r>
            <a:r>
              <a:rPr lang="en-US" sz="1600" b="0" dirty="0" smtClean="0"/>
              <a:t>earning (ML) models, particularly neural </a:t>
            </a:r>
            <a:r>
              <a:rPr lang="en-US" sz="1600" b="0" dirty="0"/>
              <a:t>networks for deep </a:t>
            </a:r>
            <a:r>
              <a:rPr lang="en-US" sz="1600" b="0" dirty="0" smtClean="0"/>
              <a:t>learning, </a:t>
            </a:r>
            <a:r>
              <a:rPr lang="en-US" sz="1600" b="0" dirty="0"/>
              <a:t>is a trial-and-error </a:t>
            </a:r>
            <a:r>
              <a:rPr lang="en-US" sz="1600" b="0" dirty="0" smtClean="0"/>
              <a:t>process, and typically the </a:t>
            </a:r>
            <a:r>
              <a:rPr lang="en-US" sz="1600" b="0" dirty="0" smtClean="0"/>
              <a:t>machine learning model</a:t>
            </a:r>
            <a:r>
              <a:rPr lang="en-US" sz="1600" b="0" dirty="0" smtClean="0"/>
              <a:t> </a:t>
            </a:r>
            <a:r>
              <a:rPr lang="en-US" sz="1600" b="0" dirty="0" smtClean="0"/>
              <a:t>is a black box </a:t>
            </a:r>
          </a:p>
          <a:p>
            <a:r>
              <a:rPr lang="en-US" sz="1600" dirty="0"/>
              <a:t>Limitation:</a:t>
            </a:r>
            <a:r>
              <a:rPr lang="en-US" sz="1600" dirty="0">
                <a:solidFill>
                  <a:srgbClr val="3366FF"/>
                </a:solidFill>
              </a:rPr>
              <a:t> Current techniques all require the </a:t>
            </a:r>
            <a:r>
              <a:rPr lang="en-US" sz="1600" dirty="0" smtClean="0">
                <a:solidFill>
                  <a:srgbClr val="3366FF"/>
                </a:solidFill>
              </a:rPr>
              <a:t>ML model (e.g. neural network) </a:t>
            </a:r>
            <a:r>
              <a:rPr lang="en-US" sz="1600" dirty="0">
                <a:solidFill>
                  <a:srgbClr val="3366FF"/>
                </a:solidFill>
              </a:rPr>
              <a:t>to automatically learn structure in input data, which can make learning </a:t>
            </a:r>
            <a:r>
              <a:rPr lang="en-US" sz="1600" dirty="0" smtClean="0">
                <a:solidFill>
                  <a:srgbClr val="3366FF"/>
                </a:solidFill>
              </a:rPr>
              <a:t>harder</a:t>
            </a:r>
          </a:p>
          <a:p>
            <a:pPr marL="344488" lvl="1" indent="0">
              <a:buNone/>
            </a:pPr>
            <a:r>
              <a:rPr lang="en-US" sz="1400" dirty="0" smtClean="0"/>
              <a:t>Examples of prior work using neural networks that consider structure in some manner: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Face Recognition, NLP</a:t>
            </a:r>
            <a:r>
              <a:rPr lang="en-US" dirty="0" smtClean="0">
                <a:latin typeface="Calibri"/>
                <a:cs typeface="Calibri"/>
              </a:rPr>
              <a:t>: Can </a:t>
            </a:r>
            <a:r>
              <a:rPr lang="en-US" dirty="0">
                <a:latin typeface="Calibri"/>
                <a:cs typeface="Calibri"/>
              </a:rPr>
              <a:t>introspect the network after training to correlate high-level </a:t>
            </a:r>
            <a:r>
              <a:rPr lang="en-US" dirty="0" smtClean="0">
                <a:latin typeface="Calibri"/>
                <a:cs typeface="Calibri"/>
              </a:rPr>
              <a:t>semantics </a:t>
            </a:r>
            <a:r>
              <a:rPr lang="en-US" dirty="0">
                <a:latin typeface="Calibri"/>
                <a:cs typeface="Calibri"/>
              </a:rPr>
              <a:t>to individual components of the network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sz="1600" b="1" dirty="0" err="1" smtClean="0"/>
              <a:t>ResNets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DenseNets</a:t>
            </a:r>
            <a:r>
              <a:rPr lang="en-US" sz="1600" dirty="0" smtClean="0"/>
              <a:t>: Can </a:t>
            </a:r>
            <a:r>
              <a:rPr lang="en-US" sz="1600" dirty="0"/>
              <a:t>structure networks such that individual layers have access to different permutations/combinations of the input data </a:t>
            </a:r>
            <a:endParaRPr lang="en-US" sz="1600" dirty="0" smtClean="0"/>
          </a:p>
          <a:p>
            <a:pPr lvl="1"/>
            <a:r>
              <a:rPr lang="en-US" b="1" dirty="0" smtClean="0"/>
              <a:t>Attention Networks</a:t>
            </a:r>
            <a:r>
              <a:rPr lang="en-US" dirty="0" smtClean="0"/>
              <a:t>: </a:t>
            </a:r>
            <a:r>
              <a:rPr lang="en-US" sz="1600" dirty="0" smtClean="0"/>
              <a:t>Can </a:t>
            </a:r>
            <a:r>
              <a:rPr lang="en-US" sz="1600" dirty="0"/>
              <a:t>allow some layers of the neural network structure to focus on a part of the input data </a:t>
            </a:r>
            <a:endParaRPr lang="en-US" sz="1600" dirty="0" smtClean="0"/>
          </a:p>
          <a:p>
            <a:pPr lvl="1"/>
            <a:r>
              <a:rPr lang="en-US" b="1" dirty="0" smtClean="0"/>
              <a:t>Neural Machine Translation</a:t>
            </a:r>
            <a:r>
              <a:rPr lang="en-US" dirty="0" smtClean="0"/>
              <a:t>: </a:t>
            </a:r>
            <a:r>
              <a:rPr lang="en-US" sz="1600" dirty="0" smtClean="0"/>
              <a:t>Can use an encoder-decoder neural network model where the encoder output exposes the structure in the input data and the model learns how to do this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6406085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define a method to construct a machine learning model that </a:t>
            </a:r>
            <a:r>
              <a:rPr lang="en-US" b="0" dirty="0"/>
              <a:t>is based on </a:t>
            </a:r>
            <a:r>
              <a:rPr lang="en-US" b="0" dirty="0" smtClean="0"/>
              <a:t>the grammar of input data</a:t>
            </a:r>
          </a:p>
          <a:p>
            <a:r>
              <a:rPr lang="en-US" b="0" dirty="0"/>
              <a:t>The method implicitly carries over the structure of the input data into the structure of the </a:t>
            </a:r>
            <a:r>
              <a:rPr lang="en-US" b="0" dirty="0" smtClean="0"/>
              <a:t>ML model</a:t>
            </a:r>
          </a:p>
          <a:p>
            <a:r>
              <a:rPr lang="en-US" b="0" dirty="0" smtClean="0"/>
              <a:t>The operation of the ML model dynamically adapts </a:t>
            </a:r>
            <a:r>
              <a:rPr lang="en-US" b="0" dirty="0"/>
              <a:t>to the structure </a:t>
            </a:r>
            <a:r>
              <a:rPr lang="en-US" b="0" dirty="0" smtClean="0"/>
              <a:t>in each individual input data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6606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386041"/>
            <a:ext cx="8355724" cy="556388"/>
          </a:xfrm>
        </p:spPr>
        <p:txBody>
          <a:bodyPr/>
          <a:lstStyle/>
          <a:p>
            <a:r>
              <a:rPr lang="en-US" dirty="0" smtClean="0"/>
              <a:t>Method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34" y="1663371"/>
            <a:ext cx="8355724" cy="32218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Apply </a:t>
            </a:r>
            <a:r>
              <a:rPr lang="en-US" b="0" dirty="0"/>
              <a:t>domain knowledge to find </a:t>
            </a:r>
            <a:r>
              <a:rPr lang="en-US" dirty="0">
                <a:solidFill>
                  <a:srgbClr val="3366FF"/>
                </a:solidFill>
              </a:rPr>
              <a:t>grammar entities </a:t>
            </a:r>
            <a:r>
              <a:rPr lang="en-US" b="0" dirty="0"/>
              <a:t>that are relevant to the learning </a:t>
            </a:r>
            <a:r>
              <a:rPr lang="en-US" b="0" dirty="0" smtClean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Format input </a:t>
            </a:r>
            <a:r>
              <a:rPr lang="en-US" b="0" dirty="0"/>
              <a:t>data </a:t>
            </a:r>
            <a:r>
              <a:rPr lang="en-US" b="0" dirty="0" smtClean="0"/>
              <a:t>in </a:t>
            </a:r>
            <a:r>
              <a:rPr lang="en-US" b="0" dirty="0"/>
              <a:t>some </a:t>
            </a:r>
            <a:r>
              <a:rPr lang="en-US" dirty="0">
                <a:solidFill>
                  <a:srgbClr val="3366FF"/>
                </a:solidFill>
              </a:rPr>
              <a:t>arrangement of grammar entities</a:t>
            </a:r>
            <a:r>
              <a:rPr lang="en-US" b="0" dirty="0"/>
              <a:t>, with each entity possibly annotated with some extra property information </a:t>
            </a: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Statically </a:t>
            </a:r>
            <a:r>
              <a:rPr lang="en-US" dirty="0" smtClean="0">
                <a:solidFill>
                  <a:srgbClr val="3366FF"/>
                </a:solidFill>
              </a:rPr>
              <a:t>map each </a:t>
            </a:r>
            <a:r>
              <a:rPr lang="en-US" dirty="0">
                <a:solidFill>
                  <a:srgbClr val="3366FF"/>
                </a:solidFill>
              </a:rPr>
              <a:t>grammar entity </a:t>
            </a:r>
            <a:r>
              <a:rPr lang="en-US" dirty="0" smtClean="0">
                <a:solidFill>
                  <a:srgbClr val="3366FF"/>
                </a:solidFill>
              </a:rPr>
              <a:t>to </a:t>
            </a:r>
            <a:r>
              <a:rPr lang="en-US" dirty="0">
                <a:solidFill>
                  <a:srgbClr val="3366FF"/>
                </a:solidFill>
              </a:rPr>
              <a:t>a </a:t>
            </a:r>
            <a:r>
              <a:rPr lang="en-US" dirty="0" smtClean="0">
                <a:solidFill>
                  <a:srgbClr val="3366FF"/>
                </a:solidFill>
              </a:rPr>
              <a:t>function</a:t>
            </a:r>
            <a:r>
              <a:rPr lang="en-US" b="0" dirty="0" smtClean="0"/>
              <a:t>. The function, which </a:t>
            </a:r>
            <a:r>
              <a:rPr lang="en-US" b="0" dirty="0"/>
              <a:t>we call GE</a:t>
            </a:r>
            <a:r>
              <a:rPr lang="en-US" b="0" dirty="0" smtClean="0"/>
              <a:t>-FN </a:t>
            </a:r>
            <a:r>
              <a:rPr lang="en-US" b="0" dirty="0"/>
              <a:t>(</a:t>
            </a:r>
            <a:r>
              <a:rPr lang="en-US" b="0" dirty="0" smtClean="0"/>
              <a:t>grammar </a:t>
            </a:r>
            <a:r>
              <a:rPr lang="en-US" b="0" dirty="0"/>
              <a:t>entity </a:t>
            </a:r>
            <a:r>
              <a:rPr lang="en-US" b="0" dirty="0" smtClean="0"/>
              <a:t>function), can be:</a:t>
            </a:r>
          </a:p>
          <a:p>
            <a:pPr marL="682625" lvl="1" indent="-342900">
              <a:buFont typeface="+mj-lt"/>
              <a:buAutoNum type="arabicPeriod"/>
            </a:pPr>
            <a:r>
              <a:rPr lang="en-US" dirty="0" smtClean="0"/>
              <a:t>A function that is known </a:t>
            </a:r>
            <a:r>
              <a:rPr lang="en-US" dirty="0" err="1" smtClean="0"/>
              <a:t>apriori</a:t>
            </a:r>
            <a:endParaRPr lang="en-US" dirty="0" smtClean="0"/>
          </a:p>
          <a:p>
            <a:pPr marL="682625" lvl="1" indent="-342900">
              <a:buFont typeface="+mj-lt"/>
              <a:buAutoNum type="arabicPeriod"/>
            </a:pPr>
            <a:r>
              <a:rPr lang="en-US" b="0" dirty="0" smtClean="0"/>
              <a:t>An unknown function, to </a:t>
            </a:r>
            <a:r>
              <a:rPr lang="en-US" b="0" dirty="0"/>
              <a:t>be learned </a:t>
            </a:r>
            <a:r>
              <a:rPr lang="en-US" b="0" dirty="0" smtClean="0"/>
              <a:t>(</a:t>
            </a:r>
            <a:r>
              <a:rPr lang="en-US" dirty="0" smtClean="0"/>
              <a:t>e.g. by using</a:t>
            </a:r>
            <a:r>
              <a:rPr lang="en-US" b="0" dirty="0" smtClean="0"/>
              <a:t> </a:t>
            </a:r>
            <a:r>
              <a:rPr lang="en-US" b="0" dirty="0"/>
              <a:t>a corresponding neural network that learns the </a:t>
            </a:r>
            <a:r>
              <a:rPr lang="en-US" b="0" dirty="0" smtClean="0"/>
              <a:t>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Use </a:t>
            </a:r>
            <a:r>
              <a:rPr lang="en-US" dirty="0" smtClean="0">
                <a:solidFill>
                  <a:srgbClr val="3366FF"/>
                </a:solidFill>
              </a:rPr>
              <a:t>rules</a:t>
            </a:r>
            <a:r>
              <a:rPr lang="en-US" b="0" dirty="0" smtClean="0"/>
              <a:t> based on the </a:t>
            </a:r>
            <a:r>
              <a:rPr lang="en-US" b="0" dirty="0"/>
              <a:t>input data format that define how </a:t>
            </a:r>
            <a:r>
              <a:rPr lang="en-US" dirty="0">
                <a:solidFill>
                  <a:srgbClr val="3366FF"/>
                </a:solidFill>
              </a:rPr>
              <a:t>to </a:t>
            </a:r>
            <a:r>
              <a:rPr lang="en-US" dirty="0" smtClean="0">
                <a:solidFill>
                  <a:srgbClr val="3366FF"/>
                </a:solidFill>
              </a:rPr>
              <a:t>compose functions </a:t>
            </a:r>
            <a:r>
              <a:rPr lang="en-US" b="0" dirty="0" smtClean="0"/>
              <a:t>associated </a:t>
            </a:r>
            <a:r>
              <a:rPr lang="en-US" b="0" dirty="0"/>
              <a:t>with each of the grammar entities in an input data item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880533"/>
            <a:ext cx="70711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itchFamily="34" charset="0"/>
              </a:rPr>
              <a:t>Problem</a:t>
            </a:r>
            <a:r>
              <a:rPr lang="en-US" sz="1800" dirty="0" smtClean="0">
                <a:latin typeface="Calibri" pitchFamily="34" charset="0"/>
              </a:rPr>
              <a:t>: Design a ML model to learn some function </a:t>
            </a:r>
            <a:r>
              <a:rPr lang="en-US" sz="1800" b="1" dirty="0" smtClean="0">
                <a:latin typeface="Calibri" pitchFamily="34" charset="0"/>
              </a:rPr>
              <a:t>F</a:t>
            </a:r>
            <a:r>
              <a:rPr lang="en-US" sz="1800" dirty="0" smtClean="0">
                <a:latin typeface="Calibri" pitchFamily="34" charset="0"/>
              </a:rPr>
              <a:t>(x), where x belongs </a:t>
            </a:r>
          </a:p>
          <a:p>
            <a:r>
              <a:rPr lang="en-US" sz="1800" dirty="0">
                <a:latin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</a:rPr>
              <a:t>	to a grammatically structured input domain </a:t>
            </a:r>
          </a:p>
        </p:txBody>
      </p:sp>
    </p:spTree>
    <p:extLst>
      <p:ext uri="{BB962C8B-B14F-4D97-AF65-F5344CB8AC3E}">
        <p14:creationId xmlns:p14="http://schemas.microsoft.com/office/powerpoint/2010/main" val="1049194816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Description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3"/>
            <a:ext cx="8355724" cy="13991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Apply </a:t>
            </a:r>
            <a:r>
              <a:rPr lang="en-US" b="0" dirty="0"/>
              <a:t>domain knowledge to find </a:t>
            </a:r>
            <a:r>
              <a:rPr lang="en-US" dirty="0">
                <a:solidFill>
                  <a:srgbClr val="3366FF"/>
                </a:solidFill>
              </a:rPr>
              <a:t>grammar entities </a:t>
            </a:r>
            <a:r>
              <a:rPr lang="en-US" b="0" dirty="0"/>
              <a:t>that are relevant to the learning </a:t>
            </a:r>
            <a:r>
              <a:rPr lang="en-US" b="0" dirty="0" smtClean="0"/>
              <a:t>problem</a:t>
            </a:r>
          </a:p>
          <a:p>
            <a:pPr marL="682625" lvl="1" indent="-342900"/>
            <a:r>
              <a:rPr lang="en-US" dirty="0" smtClean="0"/>
              <a:t>Grammar entities are derived from the underlying input domain grammar; they can be individual tokens</a:t>
            </a:r>
            <a:r>
              <a:rPr lang="en-US" dirty="0"/>
              <a:t> </a:t>
            </a:r>
            <a:r>
              <a:rPr lang="en-US" dirty="0" smtClean="0"/>
              <a:t>or expressions,  or subsets of tokens and expressions</a:t>
            </a:r>
          </a:p>
          <a:p>
            <a:pPr marL="682625" lvl="1" indent="-342900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0501" y="2455333"/>
            <a:ext cx="8355724" cy="23791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1730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512763" indent="-1682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indent="-1809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indent="-233363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719263" indent="-228600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»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Application: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Estimate the dynamic instruction count of a program with basic blocks and loops</a:t>
            </a:r>
          </a:p>
          <a:p>
            <a:pPr marL="0" indent="0">
              <a:buNone/>
            </a:pPr>
            <a:r>
              <a:rPr lang="en-US" dirty="0" smtClean="0"/>
              <a:t>Input domain grammar: </a:t>
            </a:r>
          </a:p>
          <a:p>
            <a:pPr marL="0" indent="0">
              <a:buNone/>
            </a:pPr>
            <a:r>
              <a:rPr lang="en-US" b="0" dirty="0"/>
              <a:t>	G</a:t>
            </a:r>
            <a:r>
              <a:rPr lang="en-US" b="0" dirty="0" smtClean="0"/>
              <a:t>rammar for computer programs in some programming language</a:t>
            </a:r>
          </a:p>
          <a:p>
            <a:pPr marL="0" indent="0">
              <a:buNone/>
            </a:pPr>
            <a:r>
              <a:rPr lang="en-US" dirty="0" smtClean="0"/>
              <a:t>Relevant grammar entities: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basic block (</a:t>
            </a:r>
            <a:r>
              <a:rPr lang="en-US" dirty="0" smtClean="0"/>
              <a:t>BB</a:t>
            </a:r>
            <a:r>
              <a:rPr lang="en-US" b="0" dirty="0" smtClean="0"/>
              <a:t>), loop start token (</a:t>
            </a:r>
            <a:r>
              <a:rPr lang="en-US" dirty="0" smtClean="0"/>
              <a:t>LSTART</a:t>
            </a:r>
            <a:r>
              <a:rPr lang="en-US" b="0" dirty="0" smtClean="0"/>
              <a:t>), loop end token (</a:t>
            </a:r>
            <a:r>
              <a:rPr lang="en-US" dirty="0" smtClean="0"/>
              <a:t>LEND</a:t>
            </a:r>
            <a:r>
              <a:rPr lang="en-US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698530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Description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2"/>
            <a:ext cx="8355724" cy="1289061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b="0" dirty="0" smtClean="0"/>
              <a:t>Format input </a:t>
            </a:r>
            <a:r>
              <a:rPr lang="en-US" b="0" dirty="0"/>
              <a:t>data </a:t>
            </a:r>
            <a:r>
              <a:rPr lang="en-US" b="0" dirty="0" smtClean="0"/>
              <a:t>in </a:t>
            </a:r>
            <a:r>
              <a:rPr lang="en-US" b="0" dirty="0"/>
              <a:t>some </a:t>
            </a:r>
            <a:r>
              <a:rPr lang="en-US" dirty="0">
                <a:solidFill>
                  <a:srgbClr val="3366FF"/>
                </a:solidFill>
              </a:rPr>
              <a:t>arrangement of grammar entities</a:t>
            </a:r>
            <a:r>
              <a:rPr lang="en-US" b="0" dirty="0"/>
              <a:t>, with each entity possibly annotated with some extra property information </a:t>
            </a:r>
            <a:endParaRPr lang="en-US" b="0" dirty="0" smtClean="0"/>
          </a:p>
          <a:p>
            <a:pPr marL="682625" lvl="1" indent="-342900"/>
            <a:r>
              <a:rPr lang="en-US" dirty="0" smtClean="0"/>
              <a:t>For example, </a:t>
            </a:r>
            <a:r>
              <a:rPr lang="en-US" dirty="0"/>
              <a:t>a</a:t>
            </a:r>
            <a:r>
              <a:rPr lang="en-US" dirty="0" smtClean="0"/>
              <a:t>rrangement can be a simple sequence, a stack-based format, a tree-ordering, or a graph-based format</a:t>
            </a:r>
          </a:p>
          <a:p>
            <a:pPr marL="682625" lvl="1" indent="-342900"/>
            <a:endParaRPr lang="en-US" dirty="0" smtClean="0"/>
          </a:p>
          <a:p>
            <a:pPr marL="339725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8634" y="2715672"/>
            <a:ext cx="6555233" cy="16446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1730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512763" indent="-1682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indent="-1809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indent="-233363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719263" indent="-228600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»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0" dirty="0" smtClean="0"/>
              <a:t>In the example application, we use a simple sequence</a:t>
            </a:r>
          </a:p>
          <a:p>
            <a:pPr marL="342900" indent="-342900"/>
            <a:r>
              <a:rPr lang="en-US" dirty="0" smtClean="0"/>
              <a:t>BB</a:t>
            </a:r>
            <a:r>
              <a:rPr lang="en-US" b="0" dirty="0" smtClean="0"/>
              <a:t> grammar entities are annotated with an instruction count</a:t>
            </a:r>
          </a:p>
          <a:p>
            <a:pPr marL="342900" indent="-342900"/>
            <a:r>
              <a:rPr lang="en-US" dirty="0" smtClean="0"/>
              <a:t>LSTART</a:t>
            </a:r>
            <a:r>
              <a:rPr lang="en-US" b="0" dirty="0" smtClean="0"/>
              <a:t> and </a:t>
            </a:r>
            <a:r>
              <a:rPr lang="en-US" dirty="0" smtClean="0"/>
              <a:t>LEND</a:t>
            </a:r>
            <a:r>
              <a:rPr lang="en-US" b="0" dirty="0" smtClean="0"/>
              <a:t> are annotated with a loop iteration count</a:t>
            </a:r>
          </a:p>
          <a:p>
            <a:pPr marL="342900" indent="-342900"/>
            <a:r>
              <a:rPr lang="en-US" b="0" dirty="0" smtClean="0"/>
              <a:t>Example input string: “</a:t>
            </a:r>
            <a:r>
              <a:rPr lang="en-US" dirty="0" smtClean="0"/>
              <a:t>BB</a:t>
            </a:r>
            <a:r>
              <a:rPr lang="en-US" b="0" dirty="0" smtClean="0"/>
              <a:t> 10 </a:t>
            </a:r>
            <a:r>
              <a:rPr lang="en-US" dirty="0" smtClean="0"/>
              <a:t>LSTART</a:t>
            </a:r>
            <a:r>
              <a:rPr lang="en-US" b="0" dirty="0" smtClean="0"/>
              <a:t> 20 </a:t>
            </a:r>
            <a:r>
              <a:rPr lang="en-US" dirty="0" smtClean="0"/>
              <a:t>BB</a:t>
            </a:r>
            <a:r>
              <a:rPr lang="en-US" b="0" dirty="0" smtClean="0"/>
              <a:t> 5 </a:t>
            </a:r>
            <a:r>
              <a:rPr lang="en-US" dirty="0" smtClean="0"/>
              <a:t>LEND</a:t>
            </a:r>
            <a:r>
              <a:rPr lang="en-US" b="0" dirty="0" smtClean="0"/>
              <a:t> 20 </a:t>
            </a:r>
            <a:r>
              <a:rPr lang="en-US" dirty="0" smtClean="0"/>
              <a:t>BB</a:t>
            </a:r>
            <a:r>
              <a:rPr lang="en-US" b="0" dirty="0" smtClean="0"/>
              <a:t> 15” </a:t>
            </a:r>
          </a:p>
        </p:txBody>
      </p:sp>
    </p:spTree>
    <p:extLst>
      <p:ext uri="{BB962C8B-B14F-4D97-AF65-F5344CB8AC3E}">
        <p14:creationId xmlns:p14="http://schemas.microsoft.com/office/powerpoint/2010/main" val="3260700060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Description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7" y="844539"/>
            <a:ext cx="8815833" cy="1864795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b="0" dirty="0"/>
              <a:t>Statically </a:t>
            </a:r>
            <a:r>
              <a:rPr lang="en-US" dirty="0">
                <a:solidFill>
                  <a:srgbClr val="3366FF"/>
                </a:solidFill>
              </a:rPr>
              <a:t>map each grammar entity to a function</a:t>
            </a:r>
            <a:r>
              <a:rPr lang="en-US" b="0" dirty="0"/>
              <a:t>. The function, which we call GE-FN (grammar entity function), can be:</a:t>
            </a:r>
          </a:p>
          <a:p>
            <a:pPr marL="682625" lvl="1" indent="-342900">
              <a:buFont typeface="+mj-lt"/>
              <a:buAutoNum type="arabicPeriod"/>
            </a:pPr>
            <a:r>
              <a:rPr lang="en-US" dirty="0"/>
              <a:t>A function that is known </a:t>
            </a:r>
            <a:r>
              <a:rPr lang="en-US" dirty="0" err="1"/>
              <a:t>apriori</a:t>
            </a:r>
            <a:endParaRPr lang="en-US" dirty="0"/>
          </a:p>
          <a:p>
            <a:pPr marL="682625" lvl="1" indent="-342900">
              <a:buFont typeface="+mj-lt"/>
              <a:buAutoNum type="arabicPeriod"/>
            </a:pPr>
            <a:r>
              <a:rPr lang="en-US" dirty="0"/>
              <a:t>An unknown function, to be learned (e.g. by using a corresponding neural network that learns the </a:t>
            </a:r>
            <a:r>
              <a:rPr lang="en-US" dirty="0" smtClean="0"/>
              <a:t>function)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sz="1600" b="0" dirty="0" smtClean="0"/>
              <a:t>Each </a:t>
            </a:r>
            <a:r>
              <a:rPr lang="en-US" sz="1600" b="0" dirty="0"/>
              <a:t>function takes two inputs: </a:t>
            </a:r>
            <a:r>
              <a:rPr lang="en-US" sz="1600" b="0" dirty="0" smtClean="0"/>
              <a:t>the </a:t>
            </a:r>
            <a:r>
              <a:rPr lang="en-US" sz="1600" b="0" dirty="0"/>
              <a:t>current state vector and an annotated property input value. </a:t>
            </a:r>
            <a:endParaRPr lang="en-US" sz="1600" b="0" dirty="0" smtClean="0"/>
          </a:p>
          <a:p>
            <a:pPr marL="342900" indent="-342900">
              <a:spcBef>
                <a:spcPts val="0"/>
              </a:spcBef>
            </a:pPr>
            <a:r>
              <a:rPr lang="en-US" sz="1600" b="0" dirty="0" smtClean="0"/>
              <a:t>Each </a:t>
            </a:r>
            <a:r>
              <a:rPr lang="en-US" sz="1600" b="0" dirty="0"/>
              <a:t>function produces one output: the next state vector. </a:t>
            </a:r>
            <a:endParaRPr lang="en-US" sz="1600" b="0" dirty="0" smtClean="0"/>
          </a:p>
          <a:p>
            <a:pPr marL="342900" indent="-342900">
              <a:spcBef>
                <a:spcPts val="0"/>
              </a:spcBef>
            </a:pPr>
            <a:r>
              <a:rPr lang="en-US" sz="1600" b="0" dirty="0" smtClean="0"/>
              <a:t>Possible to have flexible mappings from grammar entities to functions, </a:t>
            </a:r>
            <a:r>
              <a:rPr lang="en-US" sz="1600" b="0" dirty="0"/>
              <a:t>e.g. 1-to-1, or many-to-1</a:t>
            </a:r>
          </a:p>
          <a:p>
            <a:pPr marL="682625" lvl="1" indent="-342900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701" y="3225800"/>
            <a:ext cx="8527966" cy="17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1730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512763" indent="-1682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indent="-1809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indent="-233363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719263" indent="-228600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»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smtClean="0"/>
              <a:t>In our example: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dirty="0" smtClean="0"/>
              <a:t>BB</a:t>
            </a:r>
            <a:r>
              <a:rPr lang="en-US" b="0" dirty="0" smtClean="0"/>
              <a:t> is mapped to function </a:t>
            </a:r>
            <a:r>
              <a:rPr lang="en-US" dirty="0" smtClean="0"/>
              <a:t>F1</a:t>
            </a:r>
            <a:r>
              <a:rPr lang="en-US" b="0" dirty="0" smtClean="0"/>
              <a:t>, </a:t>
            </a:r>
            <a:r>
              <a:rPr lang="en-US" dirty="0" smtClean="0"/>
              <a:t>LSTART</a:t>
            </a:r>
            <a:r>
              <a:rPr lang="en-US" b="0" dirty="0" smtClean="0"/>
              <a:t> to function </a:t>
            </a:r>
            <a:r>
              <a:rPr lang="en-US" dirty="0" smtClean="0"/>
              <a:t>F2</a:t>
            </a:r>
            <a:r>
              <a:rPr lang="en-US" b="0" dirty="0" smtClean="0"/>
              <a:t>, and </a:t>
            </a:r>
            <a:r>
              <a:rPr lang="en-US" dirty="0" smtClean="0"/>
              <a:t>LEND</a:t>
            </a:r>
            <a:r>
              <a:rPr lang="en-US" b="0" dirty="0" smtClean="0"/>
              <a:t> to function </a:t>
            </a:r>
            <a:r>
              <a:rPr lang="en-US" dirty="0" smtClean="0"/>
              <a:t>F3</a:t>
            </a:r>
          </a:p>
          <a:p>
            <a:pPr marL="0" indent="0">
              <a:buNone/>
            </a:pPr>
            <a:r>
              <a:rPr lang="en-US" sz="1600" dirty="0" smtClean="0"/>
              <a:t>F1</a:t>
            </a:r>
            <a:r>
              <a:rPr lang="en-US" sz="1600" b="0" dirty="0" smtClean="0"/>
              <a:t>, </a:t>
            </a:r>
            <a:r>
              <a:rPr lang="en-US" sz="1600" dirty="0" smtClean="0"/>
              <a:t>F2</a:t>
            </a:r>
            <a:r>
              <a:rPr lang="en-US" sz="1600" b="0" dirty="0" smtClean="0"/>
              <a:t>, and </a:t>
            </a:r>
            <a:r>
              <a:rPr lang="en-US" sz="1600" dirty="0" smtClean="0"/>
              <a:t>F3</a:t>
            </a:r>
            <a:r>
              <a:rPr lang="en-US" sz="1600" b="0" dirty="0" smtClean="0"/>
              <a:t> are unknown, to be learned by their individual neural networks</a:t>
            </a:r>
          </a:p>
          <a:p>
            <a:pPr marL="0" indent="0">
              <a:buNone/>
            </a:pPr>
            <a:r>
              <a:rPr lang="en-US" sz="1600" b="0" dirty="0" smtClean="0"/>
              <a:t>The neural networks corresponding to F1, F2, and F3 are smaller networks that are components of the final neural network for learning the overall function </a:t>
            </a:r>
            <a:r>
              <a:rPr lang="en-US" sz="1600" dirty="0" smtClean="0"/>
              <a:t>F</a:t>
            </a:r>
            <a:r>
              <a:rPr lang="en-US" sz="1600" b="0" dirty="0" smtClean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21355409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Description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7" y="1090072"/>
            <a:ext cx="8519499" cy="1136661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b="0" dirty="0" smtClean="0"/>
              <a:t>Use </a:t>
            </a:r>
            <a:r>
              <a:rPr lang="en-US" dirty="0" smtClean="0">
                <a:solidFill>
                  <a:srgbClr val="3366FF"/>
                </a:solidFill>
              </a:rPr>
              <a:t>rules</a:t>
            </a:r>
            <a:r>
              <a:rPr lang="en-US" b="0" dirty="0" smtClean="0"/>
              <a:t> based on the </a:t>
            </a:r>
            <a:r>
              <a:rPr lang="en-US" b="0" dirty="0"/>
              <a:t>input data format that define how </a:t>
            </a:r>
            <a:r>
              <a:rPr lang="en-US" dirty="0">
                <a:solidFill>
                  <a:srgbClr val="3366FF"/>
                </a:solidFill>
              </a:rPr>
              <a:t>to </a:t>
            </a:r>
            <a:r>
              <a:rPr lang="en-US" dirty="0" smtClean="0">
                <a:solidFill>
                  <a:srgbClr val="3366FF"/>
                </a:solidFill>
              </a:rPr>
              <a:t>compose functions </a:t>
            </a:r>
            <a:r>
              <a:rPr lang="en-US" b="0" dirty="0" smtClean="0"/>
              <a:t>associated </a:t>
            </a:r>
            <a:r>
              <a:rPr lang="en-US" b="0" dirty="0"/>
              <a:t>with each of the grammar entities in an input data item </a:t>
            </a:r>
            <a:endParaRPr lang="en-US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35" y="2271172"/>
            <a:ext cx="7833698" cy="2097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1730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512763" indent="-1682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indent="-1809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indent="-233363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719263" indent="-228600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»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smtClean="0"/>
              <a:t>In our example where the format is a simple sequence: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output of preceding function </a:t>
            </a:r>
            <a:r>
              <a:rPr lang="en-US" sz="1400" b="0" dirty="0" smtClean="0">
                <a:latin typeface="Wingdings" charset="2"/>
                <a:ea typeface="Wingdings"/>
                <a:cs typeface="Wingdings" charset="2"/>
                <a:sym typeface="Wingdings"/>
              </a:rPr>
              <a:t></a:t>
            </a:r>
            <a:r>
              <a:rPr lang="en-US" b="0" dirty="0" smtClean="0"/>
              <a:t> input state vector of succeeding function </a:t>
            </a:r>
          </a:p>
          <a:p>
            <a:pPr marL="0" indent="0">
              <a:buNone/>
            </a:pPr>
            <a:r>
              <a:rPr lang="en-US" b="0" dirty="0" smtClean="0"/>
              <a:t>For the example input data x = “</a:t>
            </a:r>
            <a:r>
              <a:rPr lang="en-US" b="0" dirty="0" smtClean="0">
                <a:solidFill>
                  <a:srgbClr val="FF0000"/>
                </a:solidFill>
              </a:rPr>
              <a:t>BB 10 </a:t>
            </a:r>
            <a:r>
              <a:rPr lang="en-US" b="0" dirty="0" smtClean="0">
                <a:solidFill>
                  <a:srgbClr val="3366FF"/>
                </a:solidFill>
              </a:rPr>
              <a:t>LSTART 20 </a:t>
            </a:r>
            <a:r>
              <a:rPr lang="en-US" b="0" dirty="0" smtClean="0"/>
              <a:t>BB 5 LEND 20 BB 15” output is: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F(x) = F1( F3( F1( </a:t>
            </a:r>
            <a:r>
              <a:rPr lang="en-US" b="0" dirty="0" smtClean="0">
                <a:solidFill>
                  <a:srgbClr val="3366FF"/>
                </a:solidFill>
              </a:rPr>
              <a:t>F2( </a:t>
            </a:r>
            <a:r>
              <a:rPr lang="en-US" b="0" dirty="0" smtClean="0">
                <a:solidFill>
                  <a:srgbClr val="FF0000"/>
                </a:solidFill>
              </a:rPr>
              <a:t>F1( initial, 10 )</a:t>
            </a:r>
            <a:r>
              <a:rPr lang="en-US" b="0" dirty="0" smtClean="0">
                <a:solidFill>
                  <a:srgbClr val="3366FF"/>
                </a:solidFill>
              </a:rPr>
              <a:t>, 20 )</a:t>
            </a:r>
            <a:r>
              <a:rPr lang="en-US" b="0" dirty="0" smtClean="0"/>
              <a:t>, 5 ), 20 ), 15 ), </a:t>
            </a:r>
          </a:p>
          <a:p>
            <a:pPr marL="0" indent="0">
              <a:buFont typeface="Wingdings" pitchFamily="2" charset="2"/>
              <a:buNone/>
            </a:pPr>
            <a:r>
              <a:rPr lang="en-US" b="0" dirty="0" smtClean="0"/>
              <a:t>	where “initial” is a preset initial value for the state vector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492739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New Liz">
      <a:dk1>
        <a:srgbClr val="000000"/>
      </a:dk1>
      <a:lt1>
        <a:srgbClr val="FFFFFF"/>
      </a:lt1>
      <a:dk2>
        <a:srgbClr val="003F69"/>
      </a:dk2>
      <a:lt2>
        <a:srgbClr val="0080B1"/>
      </a:lt2>
      <a:accent1>
        <a:srgbClr val="0D7671"/>
      </a:accent1>
      <a:accent2>
        <a:srgbClr val="DD7313"/>
      </a:accent2>
      <a:accent3>
        <a:srgbClr val="FFC000"/>
      </a:accent3>
      <a:accent4>
        <a:srgbClr val="22B148"/>
      </a:accent4>
      <a:accent5>
        <a:srgbClr val="8DC73F"/>
      </a:accent5>
      <a:accent6>
        <a:srgbClr val="00B2EF"/>
      </a:accent6>
      <a:hlink>
        <a:srgbClr val="0000CC"/>
      </a:hlink>
      <a:folHlink>
        <a:srgbClr val="BA006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46404</TotalTime>
  <Words>1560</Words>
  <Application>Microsoft Macintosh PowerPoint</Application>
  <PresentationFormat>On-screen Show (16:9)</PresentationFormat>
  <Paragraphs>227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Modular Construction of Machine Learning Models for Structured Inputs P201708348   Zehra Sura  Tong Chen Hyojin Sung</vt:lpstr>
      <vt:lpstr>Summary</vt:lpstr>
      <vt:lpstr>Background</vt:lpstr>
      <vt:lpstr>Our Invention</vt:lpstr>
      <vt:lpstr>Method Description</vt:lpstr>
      <vt:lpstr>Method Description - 1</vt:lpstr>
      <vt:lpstr>Method Description - 2</vt:lpstr>
      <vt:lpstr>Method Description - 3</vt:lpstr>
      <vt:lpstr>Method Description - 4</vt:lpstr>
      <vt:lpstr>Structure of Modular ML Model for Example Input Data Instance - 1 </vt:lpstr>
      <vt:lpstr>Structure of Modular ML Model for Example Input Data Instance - 2</vt:lpstr>
      <vt:lpstr>Structure of Modular ML Model for Example Input Data Instance - 3</vt:lpstr>
      <vt:lpstr>Structure of Modular ML Model for Example Input Data Instance</vt:lpstr>
      <vt:lpstr>Training and Using the Constructed ML Model</vt:lpstr>
      <vt:lpstr>System Diagram for  Example Use Case of Computer Programs as Input</vt:lpstr>
      <vt:lpstr>Advantages</vt:lpstr>
      <vt:lpstr>Novelty</vt:lpstr>
      <vt:lpstr>Related Work</vt:lpstr>
    </vt:vector>
  </TitlesOfParts>
  <Company>IBM Research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Outlook (GTO) 2018 Template</dc:title>
  <dc:subject>GTO 2018 Template</dc:subject>
  <dc:creator>Kaoutar El maghraoui</dc:creator>
  <cp:keywords>GTO Global Technology Outlook 2018</cp:keywords>
  <dc:description>this template should only be used for GTO 2018 project</dc:description>
  <cp:lastModifiedBy>Zehra Sura</cp:lastModifiedBy>
  <cp:revision>1393</cp:revision>
  <cp:lastPrinted>1601-01-01T00:00:00Z</cp:lastPrinted>
  <dcterms:created xsi:type="dcterms:W3CDTF">2013-06-05T12:06:34Z</dcterms:created>
  <dcterms:modified xsi:type="dcterms:W3CDTF">2018-05-11T13:15:20Z</dcterms:modified>
  <cp:category>GTO 2018 - Doc. Ctl num: AEL!247$dvq-8718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000800342e0000000000010243100207f6000400038000</vt:lpwstr>
  </property>
</Properties>
</file>