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8"/>
  </p:notesMasterIdLst>
  <p:sldIdLst>
    <p:sldId id="436" r:id="rId2"/>
    <p:sldId id="442" r:id="rId3"/>
    <p:sldId id="437" r:id="rId4"/>
    <p:sldId id="438" r:id="rId5"/>
    <p:sldId id="444" r:id="rId6"/>
    <p:sldId id="449" r:id="rId7"/>
    <p:sldId id="450" r:id="rId8"/>
    <p:sldId id="451" r:id="rId9"/>
    <p:sldId id="452" r:id="rId10"/>
    <p:sldId id="445" r:id="rId11"/>
    <p:sldId id="446" r:id="rId12"/>
    <p:sldId id="447" r:id="rId13"/>
    <p:sldId id="448" r:id="rId14"/>
    <p:sldId id="443" r:id="rId15"/>
    <p:sldId id="440" r:id="rId16"/>
    <p:sldId id="4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CC"/>
    <a:srgbClr val="993366"/>
    <a:srgbClr val="FFCD14"/>
    <a:srgbClr val="996633"/>
    <a:srgbClr val="CC6600"/>
    <a:srgbClr val="000099"/>
    <a:srgbClr val="0000FF"/>
    <a:srgbClr val="C9C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9" autoAdjust="0"/>
    <p:restoredTop sz="87275" autoAdjust="0"/>
  </p:normalViewPr>
  <p:slideViewPr>
    <p:cSldViewPr snapToGrid="0" snapToObjects="1">
      <p:cViewPr varScale="1">
        <p:scale>
          <a:sx n="99" d="100"/>
          <a:sy n="99" d="100"/>
        </p:scale>
        <p:origin x="-1128" y="-112"/>
      </p:cViewPr>
      <p:guideLst>
        <p:guide orient="horz" pos="158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-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A33FD-5D11-BE43-8E6C-BEF641430E2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69000-9E87-ED4E-8716-671D6291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EBC5-7041-48AA-B77D-4C97DE3D9AD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88DC-AC6A-4EB8-BB15-F7ACC10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89D9-69AE-41BD-93F7-63E5AFB5F4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3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3F3575-D6B3-4F6A-ADFC-846730E1C5F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0033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Font typeface="Wingdings 3" panose="05040102010807070707" pitchFamily="18" charset="2"/>
        <a:buChar char="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CC33"/>
        </a:buClr>
        <a:buFont typeface="Wingdings 2" panose="05020102010507070707" pitchFamily="18" charset="2"/>
        <a:buChar char="¡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6600"/>
        </a:buClr>
        <a:buFont typeface="Wingdings 2" panose="05020102010507070707" pitchFamily="18" charset="2"/>
        <a:buChar char=""/>
        <a:defRPr sz="16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Jacobi_method" TargetMode="External"/><Relationship Id="rId3" Type="http://schemas.openxmlformats.org/officeDocument/2006/relationships/hyperlink" Target="https://en.wikipedia.org/wiki/Synchronization_(computer_sci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Partial Synchronization Between Compute </a:t>
            </a:r>
            <a:r>
              <a:rPr lang="en-US" sz="4000" b="1" dirty="0" smtClean="0"/>
              <a:t>Tasks </a:t>
            </a:r>
            <a:r>
              <a:rPr lang="en-US" sz="4000" b="1" dirty="0"/>
              <a:t>Based on Threshold </a:t>
            </a:r>
            <a:r>
              <a:rPr lang="en-US" sz="4000" b="1" dirty="0" smtClean="0"/>
              <a:t>Specification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6243"/>
            <a:ext cx="9144000" cy="1655762"/>
          </a:xfrm>
        </p:spPr>
        <p:txBody>
          <a:bodyPr/>
          <a:lstStyle/>
          <a:p>
            <a:r>
              <a:rPr lang="en-US" dirty="0"/>
              <a:t>Invention Reference Number: P201801175</a:t>
            </a:r>
          </a:p>
          <a:p>
            <a:endParaRPr lang="en-US" dirty="0" smtClean="0"/>
          </a:p>
          <a:p>
            <a:r>
              <a:rPr lang="en-US" dirty="0" smtClean="0"/>
              <a:t>Inventors:</a:t>
            </a:r>
          </a:p>
          <a:p>
            <a:r>
              <a:rPr lang="en-US" dirty="0" smtClean="0"/>
              <a:t>Zehra Sura</a:t>
            </a:r>
            <a:r>
              <a:rPr lang="en-US" dirty="0"/>
              <a:t>, Li Zhang, 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Kundu</a:t>
            </a:r>
            <a:r>
              <a:rPr lang="en-US" dirty="0" smtClean="0"/>
              <a:t>, </a:t>
            </a:r>
            <a:r>
              <a:rPr lang="en-US" dirty="0"/>
              <a:t>Ravi Nair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88DC-AC6A-4EB8-BB15-F7ACC1085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 </a:t>
            </a:r>
            <a:r>
              <a:rPr lang="mr-IN" dirty="0" smtClean="0"/>
              <a:t>–</a:t>
            </a:r>
            <a:r>
              <a:rPr lang="en-US" dirty="0" smtClean="0"/>
              <a:t> 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955842"/>
          </a:xfrm>
        </p:spPr>
        <p:txBody>
          <a:bodyPr/>
          <a:lstStyle/>
          <a:p>
            <a:r>
              <a:rPr lang="en-US" dirty="0" smtClean="0"/>
              <a:t>Tradeoff cost of encryption and degree of protection using partial data encryption, guided by a security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0438" y="5016669"/>
            <a:ext cx="815474" cy="655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2575" y="5016669"/>
            <a:ext cx="815474" cy="655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1922" y="5016669"/>
            <a:ext cx="815474" cy="655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79792" y="5016669"/>
            <a:ext cx="815474" cy="655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630438" y="4175795"/>
            <a:ext cx="614947" cy="508000"/>
          </a:xfrm>
          <a:prstGeom prst="curvedConnector3">
            <a:avLst/>
          </a:prstGeom>
          <a:ln w="31750">
            <a:solidFill>
              <a:srgbClr val="0000FF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897763" y="4175795"/>
            <a:ext cx="614947" cy="508000"/>
          </a:xfrm>
          <a:prstGeom prst="curvedConnector3">
            <a:avLst/>
          </a:prstGeom>
          <a:ln w="31750">
            <a:solidFill>
              <a:srgbClr val="0000FF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4217268" y="4175795"/>
            <a:ext cx="614947" cy="508000"/>
          </a:xfrm>
          <a:prstGeom prst="curvedConnector3">
            <a:avLst/>
          </a:prstGeom>
          <a:ln w="31750">
            <a:solidFill>
              <a:srgbClr val="0000FF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5374975" y="4175795"/>
            <a:ext cx="614947" cy="508000"/>
          </a:xfrm>
          <a:prstGeom prst="curvedConnector3">
            <a:avLst/>
          </a:prstGeom>
          <a:ln w="31750">
            <a:solidFill>
              <a:srgbClr val="0000FF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5682449" y="4175795"/>
            <a:ext cx="614947" cy="508000"/>
          </a:xfrm>
          <a:prstGeom prst="curvedConnector3">
            <a:avLst/>
          </a:prstGeom>
          <a:ln w="31750">
            <a:solidFill>
              <a:srgbClr val="0000FF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7011270" y="4175795"/>
            <a:ext cx="614947" cy="508000"/>
          </a:xfrm>
          <a:prstGeom prst="curvedConnector3">
            <a:avLst/>
          </a:prstGeom>
          <a:ln w="31750">
            <a:solidFill>
              <a:srgbClr val="0000FF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23227" y="3205247"/>
            <a:ext cx="5403517" cy="4678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24618" y="3290440"/>
            <a:ext cx="217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 LAYER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23227" y="5964489"/>
            <a:ext cx="5403517" cy="4678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97762" y="6049682"/>
            <a:ext cx="25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  LAYER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2919196" y="2368383"/>
            <a:ext cx="4411579" cy="60157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83816" y="246694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 POLICY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995" y="5016668"/>
            <a:ext cx="17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DISTRIBUTED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6061" y="4037464"/>
            <a:ext cx="169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ENCRYPTION</a:t>
            </a:r>
          </a:p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8" name="Curved Left Arrow 27"/>
          <p:cNvSpPr/>
          <p:nvPr/>
        </p:nvSpPr>
        <p:spPr>
          <a:xfrm flipH="1">
            <a:off x="7826744" y="3346588"/>
            <a:ext cx="561475" cy="2954785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4" idx="1"/>
            <a:endCxn id="20" idx="0"/>
          </p:cNvCxnSpPr>
          <p:nvPr/>
        </p:nvCxnSpPr>
        <p:spPr>
          <a:xfrm>
            <a:off x="5124986" y="2969321"/>
            <a:ext cx="0" cy="235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24986" y="3673141"/>
            <a:ext cx="0" cy="235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24986" y="5728563"/>
            <a:ext cx="0" cy="235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23227" y="4908384"/>
            <a:ext cx="5403517" cy="8201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60347" y="3252327"/>
            <a:ext cx="395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TBarrier</a:t>
            </a:r>
            <a:r>
              <a:rPr lang="en-US" b="1" dirty="0" smtClean="0"/>
              <a:t> (</a:t>
            </a:r>
            <a:r>
              <a:rPr lang="en-US" b="1" dirty="0" err="1" smtClean="0"/>
              <a:t>mem_frac</a:t>
            </a:r>
            <a:r>
              <a:rPr lang="en-US" b="1" dirty="0" smtClean="0"/>
              <a:t>, [LB,UB], 0.7)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2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41" y="152400"/>
            <a:ext cx="11288295" cy="914400"/>
          </a:xfrm>
        </p:spPr>
        <p:txBody>
          <a:bodyPr/>
          <a:lstStyle/>
          <a:p>
            <a:r>
              <a:rPr lang="en-US" sz="3600" dirty="0" smtClean="0"/>
              <a:t>Application Use Case </a:t>
            </a:r>
            <a:r>
              <a:rPr lang="mr-IN" sz="3600" dirty="0" smtClean="0"/>
              <a:t>–</a:t>
            </a:r>
            <a:r>
              <a:rPr lang="en-US" sz="3600" dirty="0" smtClean="0"/>
              <a:t> Jacobi Iterative Convergence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3000"/>
            <a:ext cx="11101137" cy="1397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atio of updated to stale values in each iteration gives tradeoff between time per iteration and number of iterations</a:t>
            </a:r>
          </a:p>
          <a:p>
            <a:r>
              <a:rPr lang="en-US" dirty="0" smtClean="0"/>
              <a:t>Control approximate implementation by tuning </a:t>
            </a:r>
            <a:r>
              <a:rPr lang="en-US" dirty="0" err="1" smtClean="0"/>
              <a:t>TBarrier</a:t>
            </a:r>
            <a:r>
              <a:rPr lang="en-US" dirty="0" smtClean="0"/>
              <a:t> threshold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1398375" y="3133558"/>
            <a:ext cx="668421" cy="30100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 flipH="1">
            <a:off x="5408431" y="3133558"/>
            <a:ext cx="668421" cy="30100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4429" y="257956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051" y="56990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9672" y="27642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772" y="443760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8051" y="327259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19" y="2764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1293" y="3288632"/>
            <a:ext cx="2540000" cy="1510631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6872" y="3288632"/>
            <a:ext cx="2368425" cy="1510631"/>
          </a:xfrm>
          <a:prstGeom prst="rect">
            <a:avLst/>
          </a:prstGeom>
          <a:solidFill>
            <a:srgbClr val="0000FF">
              <a:alpha val="50000"/>
            </a:srgbClr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01293" y="4390553"/>
            <a:ext cx="2540000" cy="1638605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6872" y="4390553"/>
            <a:ext cx="2368425" cy="1638605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198656" y="3622571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2506131" y="3622571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2198655" y="5191066"/>
            <a:ext cx="614947" cy="508000"/>
          </a:xfrm>
          <a:prstGeom prst="curvedConnector3">
            <a:avLst>
              <a:gd name="adj1" fmla="val 54348"/>
            </a:avLst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4428508" y="3622571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4735983" y="3622571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5054152" y="3622571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4623688" y="5191066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>
            <a:off x="4931161" y="5191066"/>
            <a:ext cx="614947" cy="508000"/>
          </a:xfrm>
          <a:prstGeom prst="curvedConnector3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61846" y="3272590"/>
            <a:ext cx="479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/>
              <a:t>e</a:t>
            </a:r>
            <a:r>
              <a:rPr lang="en-US" dirty="0" smtClean="0"/>
              <a:t>ach quadrant assigned to a process</a:t>
            </a:r>
          </a:p>
          <a:p>
            <a:r>
              <a:rPr lang="en-US" dirty="0" smtClean="0"/>
              <a:t>E.g. different number of threads per quadrant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06346" y="5048967"/>
            <a:ext cx="40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TBarrier</a:t>
            </a:r>
            <a:r>
              <a:rPr lang="en-US" b="1" dirty="0" smtClean="0"/>
              <a:t> (</a:t>
            </a:r>
            <a:r>
              <a:rPr lang="en-US" b="1" dirty="0" err="1" smtClean="0"/>
              <a:t>mem_frac</a:t>
            </a:r>
            <a:r>
              <a:rPr lang="en-US" b="1" dirty="0" smtClean="0"/>
              <a:t>, A(X, 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b="1" dirty="0" smtClean="0"/>
              <a:t>:</a:t>
            </a:r>
            <a:r>
              <a:rPr lang="en-US" b="1" dirty="0" smtClean="0"/>
              <a:t>v), 0.8)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06346" y="5520642"/>
            <a:ext cx="40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TBarrier</a:t>
            </a:r>
            <a:r>
              <a:rPr lang="en-US" b="1" dirty="0" smtClean="0"/>
              <a:t> (</a:t>
            </a:r>
            <a:r>
              <a:rPr lang="en-US" b="1" dirty="0" err="1" smtClean="0"/>
              <a:t>mem_frac</a:t>
            </a:r>
            <a:r>
              <a:rPr lang="en-US" b="1" dirty="0" smtClean="0"/>
              <a:t>, A</a:t>
            </a:r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:y, U)</a:t>
            </a:r>
            <a:r>
              <a:rPr lang="en-US" b="1" dirty="0" smtClean="0"/>
              <a:t>, 0.8)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06346" y="4577292"/>
            <a:ext cx="403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TBarrier</a:t>
            </a:r>
            <a:r>
              <a:rPr lang="en-US" b="1" dirty="0" smtClean="0"/>
              <a:t> (</a:t>
            </a:r>
            <a:r>
              <a:rPr lang="en-US" b="1" dirty="0" err="1" smtClean="0"/>
              <a:t>mem_frac</a:t>
            </a:r>
            <a:r>
              <a:rPr lang="en-US" b="1" dirty="0" smtClean="0"/>
              <a:t>, A</a:t>
            </a:r>
            <a:r>
              <a:rPr lang="en-US" b="1" dirty="0" smtClean="0"/>
              <a:t>(0:x</a:t>
            </a:r>
            <a:r>
              <a:rPr lang="en-US" b="1" baseline="-25000" dirty="0" smtClean="0"/>
              <a:t>2</a:t>
            </a:r>
            <a:r>
              <a:rPr lang="en-US" b="1" dirty="0" smtClean="0"/>
              <a:t>, U)</a:t>
            </a:r>
            <a:r>
              <a:rPr lang="en-US" b="1" dirty="0" smtClean="0"/>
              <a:t>, 0.8)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06346" y="4105617"/>
            <a:ext cx="40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TBarrier</a:t>
            </a:r>
            <a:r>
              <a:rPr lang="en-US" b="1" dirty="0" smtClean="0"/>
              <a:t> (</a:t>
            </a:r>
            <a:r>
              <a:rPr lang="en-US" b="1" dirty="0" err="1" smtClean="0"/>
              <a:t>mem_frac</a:t>
            </a:r>
            <a:r>
              <a:rPr lang="en-US" b="1" dirty="0" smtClean="0"/>
              <a:t>, A(X, </a:t>
            </a:r>
            <a:r>
              <a:rPr lang="en-US" b="1" dirty="0"/>
              <a:t>0</a:t>
            </a:r>
            <a:r>
              <a:rPr lang="en-US" b="1" dirty="0" smtClean="0"/>
              <a:t>:</a:t>
            </a:r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r>
              <a:rPr lang="en-US" b="1" dirty="0" smtClean="0"/>
              <a:t>, 0.8)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988" y="29032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85331" y="4205887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85331" y="4577292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34038" y="291461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88312" y="291461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3769475" y="2798212"/>
            <a:ext cx="166772" cy="37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1001945" y="4430072"/>
            <a:ext cx="166772" cy="37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Implementation for Number of Threads/Processes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similar to an event handling framework (re-use prior work on this):</a:t>
            </a:r>
          </a:p>
          <a:p>
            <a:pPr lvl="1"/>
            <a:r>
              <a:rPr lang="en-US" dirty="0" smtClean="0"/>
              <a:t>Initialize a </a:t>
            </a:r>
            <a:r>
              <a:rPr lang="en-US" dirty="0" err="1" smtClean="0"/>
              <a:t>TBarrier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Register a new corresponding event</a:t>
            </a:r>
          </a:p>
          <a:p>
            <a:pPr lvl="1"/>
            <a:r>
              <a:rPr lang="en-US" dirty="0" smtClean="0">
                <a:sym typeface="Wingdings"/>
              </a:rPr>
              <a:t>Reach a </a:t>
            </a:r>
            <a:r>
              <a:rPr lang="en-US" dirty="0" err="1" smtClean="0">
                <a:sym typeface="Wingdings"/>
              </a:rPr>
              <a:t>TBarrier</a:t>
            </a:r>
            <a:r>
              <a:rPr lang="en-US" dirty="0" smtClean="0">
                <a:sym typeface="Wingdings"/>
              </a:rPr>
              <a:t>  Update status associated with corresponding event</a:t>
            </a:r>
          </a:p>
          <a:p>
            <a:pPr lvl="1"/>
            <a:r>
              <a:rPr lang="en-US" dirty="0" smtClean="0">
                <a:sym typeface="Wingdings"/>
              </a:rPr>
              <a:t>Release a </a:t>
            </a:r>
            <a:r>
              <a:rPr lang="en-US" dirty="0" err="1" smtClean="0">
                <a:sym typeface="Wingdings"/>
              </a:rPr>
              <a:t>TBarrier</a:t>
            </a:r>
            <a:r>
              <a:rPr lang="en-US" dirty="0" smtClean="0">
                <a:sym typeface="Wingdings"/>
              </a:rPr>
              <a:t>  Signal corresponding event</a:t>
            </a:r>
          </a:p>
          <a:p>
            <a:pPr lvl="1"/>
            <a:r>
              <a:rPr lang="en-US" dirty="0" smtClean="0">
                <a:sym typeface="Wingdings"/>
              </a:rPr>
              <a:t>Automatically handle orphaned events/signals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/>
              <a:t>Example points of implementation:</a:t>
            </a:r>
          </a:p>
          <a:p>
            <a:pPr lvl="1"/>
            <a:r>
              <a:rPr lang="en-US" dirty="0" smtClean="0"/>
              <a:t>Virtual machines for dynamic languages, e.g. Java virtual machine</a:t>
            </a:r>
          </a:p>
          <a:p>
            <a:pPr lvl="1"/>
            <a:r>
              <a:rPr lang="en-US" dirty="0" smtClean="0"/>
              <a:t>Parallel libraries, e.g. MPI,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Kernel layer that has knowledge of all threads and processes in a system</a:t>
            </a:r>
          </a:p>
          <a:p>
            <a:pPr lvl="1"/>
            <a:r>
              <a:rPr lang="en-US" dirty="0" smtClean="0"/>
              <a:t>Cloud environment layer implementing consensus protocol, e.g. Apache Zookeeper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1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716"/>
            <a:ext cx="10972800" cy="914400"/>
          </a:xfrm>
        </p:spPr>
        <p:txBody>
          <a:bodyPr/>
          <a:lstStyle/>
          <a:p>
            <a:r>
              <a:rPr lang="en-US" sz="3200" dirty="0" smtClean="0"/>
              <a:t>Example Implementation for Amount of Memory Updated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745289"/>
            <a:ext cx="11603790" cy="528053"/>
          </a:xfrm>
        </p:spPr>
        <p:txBody>
          <a:bodyPr/>
          <a:lstStyle/>
          <a:p>
            <a:r>
              <a:rPr lang="en-US" dirty="0" smtClean="0"/>
              <a:t>Can be implemented in system software, hardware, or combination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4984" y="1417431"/>
            <a:ext cx="39771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TBarrier</a:t>
            </a:r>
            <a:r>
              <a:rPr lang="en-US" sz="1600" b="1" dirty="0" smtClean="0"/>
              <a:t> Initialize</a:t>
            </a:r>
          </a:p>
          <a:p>
            <a:r>
              <a:rPr lang="en-US" sz="1400" dirty="0" smtClean="0"/>
              <a:t>Setup corresponding event</a:t>
            </a:r>
          </a:p>
          <a:p>
            <a:r>
              <a:rPr lang="en-US" sz="1400" dirty="0" smtClean="0"/>
              <a:t>Set memory bounds, granularity and threshold</a:t>
            </a:r>
          </a:p>
          <a:p>
            <a:r>
              <a:rPr lang="en-US" sz="1400" dirty="0" smtClean="0"/>
              <a:t>Setup tracking </a:t>
            </a:r>
            <a:r>
              <a:rPr lang="en-US" sz="1400" dirty="0" err="1" smtClean="0"/>
              <a:t>bitvectors</a:t>
            </a:r>
            <a:r>
              <a:rPr lang="en-US" sz="1400" dirty="0" smtClean="0"/>
              <a:t> and enable monitoring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34984" y="2781010"/>
            <a:ext cx="38346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Intercept memory update operation, and</a:t>
            </a:r>
          </a:p>
          <a:p>
            <a:r>
              <a:rPr lang="en-US" sz="1600" dirty="0" smtClean="0"/>
              <a:t>Update tracking information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72091" y="3785729"/>
            <a:ext cx="10970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Threshold</a:t>
            </a:r>
          </a:p>
          <a:p>
            <a:pPr algn="ctr"/>
            <a:r>
              <a:rPr lang="en-US" sz="1600" dirty="0"/>
              <a:t>r</a:t>
            </a:r>
            <a:r>
              <a:rPr lang="en-US" sz="1600" dirty="0" smtClean="0"/>
              <a:t>eached?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119498" y="4828998"/>
            <a:ext cx="1268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Program</a:t>
            </a:r>
          </a:p>
          <a:p>
            <a:pPr algn="ctr"/>
            <a:r>
              <a:rPr lang="en-US" sz="1600" dirty="0" smtClean="0"/>
              <a:t>terminated?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332666" y="4369104"/>
            <a:ext cx="2364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TBarrier</a:t>
            </a:r>
            <a:r>
              <a:rPr lang="en-US" sz="1600" b="1" dirty="0" smtClean="0"/>
              <a:t> Release</a:t>
            </a:r>
          </a:p>
          <a:p>
            <a:r>
              <a:rPr lang="en-US" sz="1400" dirty="0" smtClean="0"/>
              <a:t>Signal corresponding event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300" y="1729400"/>
            <a:ext cx="61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2" name="Connector 11"/>
          <p:cNvSpPr/>
          <p:nvPr/>
        </p:nvSpPr>
        <p:spPr>
          <a:xfrm>
            <a:off x="484414" y="1689295"/>
            <a:ext cx="788737" cy="4411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28087" y="6382921"/>
            <a:ext cx="60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Stop</a:t>
            </a:r>
            <a:endParaRPr lang="en-US" sz="1600" dirty="0"/>
          </a:p>
        </p:txBody>
      </p:sp>
      <p:sp>
        <p:nvSpPr>
          <p:cNvPr id="14" name="Connector 13"/>
          <p:cNvSpPr/>
          <p:nvPr/>
        </p:nvSpPr>
        <p:spPr>
          <a:xfrm>
            <a:off x="8127201" y="6342816"/>
            <a:ext cx="788737" cy="4411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cess 14"/>
          <p:cNvSpPr/>
          <p:nvPr/>
        </p:nvSpPr>
        <p:spPr>
          <a:xfrm>
            <a:off x="1734984" y="1417431"/>
            <a:ext cx="3977108" cy="98488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cess 15"/>
          <p:cNvSpPr/>
          <p:nvPr/>
        </p:nvSpPr>
        <p:spPr>
          <a:xfrm>
            <a:off x="1734984" y="2781011"/>
            <a:ext cx="3977108" cy="5847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ecision 17"/>
          <p:cNvSpPr/>
          <p:nvPr/>
        </p:nvSpPr>
        <p:spPr>
          <a:xfrm>
            <a:off x="2804891" y="3642481"/>
            <a:ext cx="1831474" cy="8712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ision 18"/>
          <p:cNvSpPr/>
          <p:nvPr/>
        </p:nvSpPr>
        <p:spPr>
          <a:xfrm>
            <a:off x="2804891" y="4733191"/>
            <a:ext cx="1831474" cy="8712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ss 19"/>
          <p:cNvSpPr/>
          <p:nvPr/>
        </p:nvSpPr>
        <p:spPr>
          <a:xfrm>
            <a:off x="6368800" y="4369165"/>
            <a:ext cx="3977108" cy="5847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6"/>
            <a:endCxn id="5" idx="1"/>
          </p:cNvCxnSpPr>
          <p:nvPr/>
        </p:nvCxnSpPr>
        <p:spPr>
          <a:xfrm>
            <a:off x="1273151" y="1909874"/>
            <a:ext cx="4618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3723538" y="2402316"/>
            <a:ext cx="0" cy="378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0"/>
          </p:cNvCxnSpPr>
          <p:nvPr/>
        </p:nvCxnSpPr>
        <p:spPr>
          <a:xfrm flipH="1">
            <a:off x="3720628" y="3365787"/>
            <a:ext cx="2910" cy="27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19" idx="0"/>
          </p:cNvCxnSpPr>
          <p:nvPr/>
        </p:nvCxnSpPr>
        <p:spPr>
          <a:xfrm>
            <a:off x="3720628" y="4513753"/>
            <a:ext cx="0" cy="219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3"/>
            <a:endCxn id="10" idx="0"/>
          </p:cNvCxnSpPr>
          <p:nvPr/>
        </p:nvCxnSpPr>
        <p:spPr>
          <a:xfrm>
            <a:off x="4636365" y="4078117"/>
            <a:ext cx="3878676" cy="29098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1"/>
            <a:endCxn id="6" idx="1"/>
          </p:cNvCxnSpPr>
          <p:nvPr/>
        </p:nvCxnSpPr>
        <p:spPr>
          <a:xfrm rot="10800000">
            <a:off x="1734985" y="3073399"/>
            <a:ext cx="1069907" cy="2095429"/>
          </a:xfrm>
          <a:prstGeom prst="bentConnector3">
            <a:avLst>
              <a:gd name="adj1" fmla="val 1213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04776" y="5392324"/>
            <a:ext cx="23403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Disable monitoring, and</a:t>
            </a:r>
          </a:p>
          <a:p>
            <a:r>
              <a:rPr lang="en-US" sz="1600" dirty="0" smtClean="0"/>
              <a:t>Cleanup tracking state</a:t>
            </a:r>
            <a:endParaRPr lang="en-US" sz="1600" dirty="0"/>
          </a:p>
        </p:txBody>
      </p:sp>
      <p:sp>
        <p:nvSpPr>
          <p:cNvPr id="42" name="Process 41"/>
          <p:cNvSpPr/>
          <p:nvPr/>
        </p:nvSpPr>
        <p:spPr>
          <a:xfrm>
            <a:off x="6368800" y="5413774"/>
            <a:ext cx="3977108" cy="5847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19" idx="2"/>
            <a:endCxn id="42" idx="1"/>
          </p:cNvCxnSpPr>
          <p:nvPr/>
        </p:nvCxnSpPr>
        <p:spPr>
          <a:xfrm rot="16200000" flipH="1">
            <a:off x="4993865" y="4331226"/>
            <a:ext cx="101699" cy="264817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515041" y="4923102"/>
            <a:ext cx="0" cy="4692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4" idx="0"/>
          </p:cNvCxnSpPr>
          <p:nvPr/>
        </p:nvCxnSpPr>
        <p:spPr>
          <a:xfrm>
            <a:off x="8515041" y="5998550"/>
            <a:ext cx="6529" cy="3442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36365" y="3722153"/>
            <a:ext cx="575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Yes</a:t>
            </a:r>
            <a:endParaRPr lang="en-US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79887" y="5361278"/>
            <a:ext cx="575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Yes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23538" y="4443984"/>
            <a:ext cx="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No</a:t>
            </a:r>
            <a:endParaRPr lang="en-US" sz="16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57935" y="4840014"/>
            <a:ext cx="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349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3000"/>
            <a:ext cx="10972801" cy="5105400"/>
          </a:xfrm>
        </p:spPr>
        <p:txBody>
          <a:bodyPr/>
          <a:lstStyle/>
          <a:p>
            <a:r>
              <a:rPr lang="en-US" dirty="0" smtClean="0"/>
              <a:t>Enables directly expressing semantics of application/algorithm to lower levels of implementation:</a:t>
            </a:r>
          </a:p>
          <a:p>
            <a:pPr lvl="1"/>
            <a:r>
              <a:rPr lang="en-US" dirty="0" smtClean="0"/>
              <a:t>Allows high fidelity system implementation: </a:t>
            </a:r>
          </a:p>
          <a:p>
            <a:pPr lvl="2"/>
            <a:r>
              <a:rPr lang="en-US" sz="1800" dirty="0"/>
              <a:t>A</a:t>
            </a:r>
            <a:r>
              <a:rPr lang="en-US" sz="1800" dirty="0" smtClean="0"/>
              <a:t>lternate mechanisms used to explicitly encode the synchronization at a higher level can artificially constrain the execution behavior of the application</a:t>
            </a:r>
          </a:p>
          <a:p>
            <a:pPr lvl="1"/>
            <a:r>
              <a:rPr lang="en-US" dirty="0" smtClean="0"/>
              <a:t>Allows efficient system level implementation: </a:t>
            </a:r>
          </a:p>
          <a:p>
            <a:pPr lvl="2"/>
            <a:r>
              <a:rPr lang="en-US" sz="1800" dirty="0" smtClean="0"/>
              <a:t>Provides portability and programmer ease-of-use</a:t>
            </a:r>
          </a:p>
          <a:p>
            <a:pPr lvl="1"/>
            <a:r>
              <a:rPr lang="en-US" dirty="0" smtClean="0"/>
              <a:t>Allows automatic, system-specific optimizations for high performance</a:t>
            </a:r>
          </a:p>
          <a:p>
            <a:pPr lvl="2"/>
            <a:r>
              <a:rPr lang="en-US" sz="1800" dirty="0" smtClean="0"/>
              <a:t>Enables class of applications that would otherwise be infeasible due to performance overhead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5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2246-4379-424B-9E6D-048535233F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7893" y="1066800"/>
            <a:ext cx="11309686" cy="540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A new barrier-like synchronization mechanism, where the barrier release condition is based on reaching a threshold on some </a:t>
            </a:r>
            <a:r>
              <a:rPr lang="en-US" dirty="0" smtClean="0"/>
              <a:t>measure.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measure can be </a:t>
            </a:r>
            <a:r>
              <a:rPr lang="en-US" dirty="0" smtClean="0"/>
              <a:t>a number </a:t>
            </a:r>
            <a:r>
              <a:rPr lang="en-US" dirty="0"/>
              <a:t>of processes/</a:t>
            </a:r>
            <a:r>
              <a:rPr lang="en-US" dirty="0" smtClean="0"/>
              <a:t>threads.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measure can be </a:t>
            </a:r>
            <a:r>
              <a:rPr lang="en-US" dirty="0" smtClean="0"/>
              <a:t>an amount </a:t>
            </a:r>
            <a:r>
              <a:rPr lang="en-US" dirty="0"/>
              <a:t>of data updated in a memory </a:t>
            </a:r>
            <a:r>
              <a:rPr lang="en-US" dirty="0" smtClean="0"/>
              <a:t>region.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system can support one or more measures for the new synchronization mechanism, with a “type” parameter to distinguish between </a:t>
            </a:r>
            <a:r>
              <a:rPr lang="en-US" dirty="0" smtClean="0"/>
              <a:t>them.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threshold can be an absolute value or fractional value, or a symbolic expression in the program for an absolute or fractional </a:t>
            </a:r>
            <a:r>
              <a:rPr lang="en-US" dirty="0" smtClean="0"/>
              <a:t>value.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“</a:t>
            </a:r>
            <a:r>
              <a:rPr lang="en-US" dirty="0" err="1"/>
              <a:t>base_set</a:t>
            </a:r>
            <a:r>
              <a:rPr lang="en-US" dirty="0"/>
              <a:t>” parameter can be specified to use as the scope/range in case of fractional </a:t>
            </a:r>
            <a:r>
              <a:rPr lang="en-US" dirty="0" smtClean="0"/>
              <a:t>threshold values.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A configuration parameter can be specified that determines if only the partial subset of processes/threads contributing to the barrier are released.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A configuration parameter can be specified to return a </a:t>
            </a:r>
            <a:r>
              <a:rPr lang="en-US" dirty="0" err="1" smtClean="0"/>
              <a:t>bitvector</a:t>
            </a:r>
            <a:r>
              <a:rPr lang="en-US" dirty="0" smtClean="0"/>
              <a:t> identifying the subset of processes/threads that contributed to the barrier release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A configuration parameter can be specified that determines the granularity of memory to track for updates.</a:t>
            </a:r>
          </a:p>
          <a:p>
            <a:pPr marL="347472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Specialized </a:t>
            </a:r>
            <a:r>
              <a:rPr lang="en-US" dirty="0"/>
              <a:t>hardware and system software can be </a:t>
            </a:r>
            <a:r>
              <a:rPr lang="en-US" dirty="0" smtClean="0"/>
              <a:t>used to </a:t>
            </a:r>
            <a:r>
              <a:rPr lang="en-US" dirty="0"/>
              <a:t>support the new synchronization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424767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2246-4379-424B-9E6D-048535233F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15999" y="1305342"/>
            <a:ext cx="9892633" cy="3477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R. Nair and S. Gupta, "Wildfire: Approximate synchronization of parameters in distributed deep learning," in </a:t>
            </a:r>
            <a:r>
              <a:rPr lang="en-US" i="1" dirty="0"/>
              <a:t>IBM Journal of Research and Development</a:t>
            </a:r>
            <a:r>
              <a:rPr lang="en-US" dirty="0"/>
              <a:t>, vol. 61, no. 4, pp. 7:1-7:9, July-Sept. 1 </a:t>
            </a:r>
            <a:r>
              <a:rPr lang="en-US" dirty="0" smtClean="0"/>
              <a:t>2017</a:t>
            </a: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Jacobi </a:t>
            </a:r>
            <a:r>
              <a:rPr lang="en-US" dirty="0"/>
              <a:t>Method: </a:t>
            </a:r>
            <a:r>
              <a:rPr lang="en-US" u="sng" dirty="0">
                <a:hlinkClick r:id="rId2"/>
              </a:rPr>
              <a:t>https://en.wikipedia.org/wiki/</a:t>
            </a:r>
            <a:r>
              <a:rPr lang="en-US" u="sng" dirty="0" smtClean="0">
                <a:hlinkClick r:id="rId2"/>
              </a:rPr>
              <a:t>Jacobi_method</a:t>
            </a:r>
            <a:endParaRPr lang="en-US" dirty="0"/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Thread </a:t>
            </a:r>
            <a:r>
              <a:rPr lang="en-US" dirty="0"/>
              <a:t>or Process Synchronization in Computer science: </a:t>
            </a:r>
            <a:r>
              <a:rPr lang="en-US" dirty="0">
                <a:hlinkClick r:id="rId3"/>
              </a:rPr>
              <a:t>https://en.wikipedia.org/wiki/Synchronization_(computer_science</a:t>
            </a:r>
            <a:r>
              <a:rPr lang="en-US" dirty="0" smtClean="0"/>
              <a:t>)</a:t>
            </a: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Leslie </a:t>
            </a:r>
            <a:r>
              <a:rPr lang="en-US" dirty="0"/>
              <a:t>G. Valiant, A bridging model for parallel computation, Communications of the ACM, Volume 33 Issue 8, Aug. </a:t>
            </a:r>
            <a:r>
              <a:rPr lang="en-US" dirty="0" smtClean="0"/>
              <a:t>1990</a:t>
            </a: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David </a:t>
            </a:r>
            <a:r>
              <a:rPr lang="en-US" dirty="0"/>
              <a:t>Abramson and John Rosenberg, Hardware support for program debuggers in a paged virtual memory, </a:t>
            </a:r>
            <a:r>
              <a:rPr lang="en-US" i="1" dirty="0"/>
              <a:t>SIGARCH </a:t>
            </a:r>
            <a:r>
              <a:rPr lang="en-US" i="1" dirty="0" err="1"/>
              <a:t>Comput</a:t>
            </a:r>
            <a:r>
              <a:rPr lang="en-US" i="1" dirty="0"/>
              <a:t>. Archit. News</a:t>
            </a:r>
            <a:r>
              <a:rPr lang="en-US" dirty="0"/>
              <a:t> 11, 2 (June 1983)</a:t>
            </a:r>
          </a:p>
        </p:txBody>
      </p:sp>
    </p:spTree>
    <p:extLst>
      <p:ext uri="{BB962C8B-B14F-4D97-AF65-F5344CB8AC3E}">
        <p14:creationId xmlns:p14="http://schemas.microsoft.com/office/powerpoint/2010/main" val="242291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method for synchronizing between processes/threads of a parallel or distributed application that enables specifying partial synchronizations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ell </a:t>
            </a:r>
            <a:r>
              <a:rPr lang="en-US" dirty="0"/>
              <a:t>established synchronization mechanisms in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 E.g. lock, barrier, semaphore, </a:t>
            </a:r>
            <a:r>
              <a:rPr lang="en-US" dirty="0" err="1" smtClean="0"/>
              <a:t>mutex</a:t>
            </a:r>
            <a:r>
              <a:rPr lang="en-US" dirty="0" smtClean="0"/>
              <a:t>, atomic, event, trap, transaction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Limitation: Cannot directly express partial synchronization based on threshold of some measure</a:t>
            </a:r>
          </a:p>
          <a:p>
            <a:pPr lvl="1"/>
            <a:r>
              <a:rPr lang="en-US" dirty="0" smtClean="0"/>
              <a:t>E.g. wait for </a:t>
            </a:r>
            <a:r>
              <a:rPr lang="en-US" i="1" dirty="0"/>
              <a:t>any</a:t>
            </a:r>
            <a:r>
              <a:rPr lang="en-US" dirty="0"/>
              <a:t> x number of processes from a set of y </a:t>
            </a:r>
            <a:r>
              <a:rPr lang="en-US" dirty="0" smtClean="0"/>
              <a:t>processes </a:t>
            </a:r>
          </a:p>
          <a:p>
            <a:pPr lvl="1"/>
            <a:r>
              <a:rPr lang="en-US" dirty="0" smtClean="0"/>
              <a:t>E.g. wait for </a:t>
            </a:r>
            <a:r>
              <a:rPr lang="en-US" dirty="0"/>
              <a:t>a certain amount of data </a:t>
            </a:r>
            <a:r>
              <a:rPr lang="en-US" dirty="0" smtClean="0"/>
              <a:t>to be </a:t>
            </a:r>
            <a:r>
              <a:rPr lang="en-US" dirty="0"/>
              <a:t>updated in a </a:t>
            </a:r>
            <a:r>
              <a:rPr lang="en-US" dirty="0" smtClean="0"/>
              <a:t>memory </a:t>
            </a:r>
            <a:r>
              <a:rPr lang="en-US" dirty="0"/>
              <a:t>region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Need flexible synchronization primitives for enabling new paradigms in emerging distributed applications</a:t>
            </a:r>
          </a:p>
          <a:p>
            <a:pPr lvl="1"/>
            <a:r>
              <a:rPr lang="en-US" dirty="0" smtClean="0"/>
              <a:t>Distributed ML/DL (novel ways of updating weights)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Encryption (partial encryption based on security policy)</a:t>
            </a:r>
          </a:p>
          <a:p>
            <a:pPr lvl="1"/>
            <a:r>
              <a:rPr lang="en-US" dirty="0" smtClean="0"/>
              <a:t>Jacobi Iterative Convergence (controlled approximation)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2246-4379-424B-9E6D-048535233F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Invention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4856"/>
            <a:ext cx="11234821" cy="5592511"/>
          </a:xfrm>
        </p:spPr>
        <p:txBody>
          <a:bodyPr/>
          <a:lstStyle/>
          <a:p>
            <a:r>
              <a:rPr lang="en-US" sz="2400" dirty="0" smtClean="0"/>
              <a:t>A flexible </a:t>
            </a:r>
            <a:r>
              <a:rPr lang="en-US" sz="2400" dirty="0"/>
              <a:t>barrier-like synchronization mechanism, where the barrier release condition is based on reaching a threshold </a:t>
            </a:r>
            <a:r>
              <a:rPr lang="en-US" sz="2400" dirty="0" smtClean="0"/>
              <a:t>for </a:t>
            </a:r>
            <a:r>
              <a:rPr lang="en-US" sz="2400" dirty="0"/>
              <a:t>some measure </a:t>
            </a:r>
            <a:endParaRPr lang="en-US" sz="2400" dirty="0" smtClean="0"/>
          </a:p>
          <a:p>
            <a:pPr lvl="2"/>
            <a:endParaRPr lang="en-US" sz="1600" dirty="0"/>
          </a:p>
          <a:p>
            <a:r>
              <a:rPr lang="en-US" sz="2400" dirty="0" smtClean="0"/>
              <a:t>Example embodiment: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TBarrier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( type, </a:t>
            </a:r>
            <a:r>
              <a:rPr lang="en-US" dirty="0" err="1">
                <a:solidFill>
                  <a:srgbClr val="0000FF"/>
                </a:solidFill>
              </a:rPr>
              <a:t>base_set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threshold, </a:t>
            </a:r>
            <a:r>
              <a:rPr lang="en-US" i="1" dirty="0" smtClean="0">
                <a:solidFill>
                  <a:srgbClr val="0000FF"/>
                </a:solidFill>
              </a:rPr>
              <a:t>options</a:t>
            </a:r>
            <a:r>
              <a:rPr lang="en-US" dirty="0" smtClean="0">
                <a:solidFill>
                  <a:srgbClr val="0000FF"/>
                </a:solidFill>
              </a:rPr>
              <a:t> ) </a:t>
            </a:r>
          </a:p>
          <a:p>
            <a:pPr lvl="1"/>
            <a:r>
              <a:rPr lang="en-US" sz="2000" b="1" dirty="0"/>
              <a:t>t</a:t>
            </a:r>
            <a:r>
              <a:rPr lang="en-US" sz="2000" b="1" dirty="0" smtClean="0"/>
              <a:t>ype</a:t>
            </a:r>
            <a:r>
              <a:rPr lang="en-US" sz="2000" dirty="0" smtClean="0"/>
              <a:t>: specifies one of the different kinds of measures supported in a system: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/>
              <a:t>a</a:t>
            </a:r>
            <a:r>
              <a:rPr lang="en-US" sz="1600" dirty="0" smtClean="0"/>
              <a:t>n absolute or fractional amount of data to be updated in a memory region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/>
              <a:t>a</a:t>
            </a:r>
            <a:r>
              <a:rPr lang="en-US" sz="1600" dirty="0" smtClean="0"/>
              <a:t>n absolute or fractional number of threads/processes to wait for</a:t>
            </a:r>
          </a:p>
          <a:p>
            <a:pPr lvl="1"/>
            <a:r>
              <a:rPr lang="en-US" sz="2000" b="1" dirty="0" err="1"/>
              <a:t>b</a:t>
            </a:r>
            <a:r>
              <a:rPr lang="en-US" sz="2000" b="1" dirty="0" err="1" smtClean="0"/>
              <a:t>ase_set</a:t>
            </a:r>
            <a:r>
              <a:rPr lang="en-US" sz="2000" dirty="0" smtClean="0"/>
              <a:t>: </a:t>
            </a:r>
            <a:r>
              <a:rPr lang="en-US" sz="2000" dirty="0"/>
              <a:t>defines the scope or range of the measure </a:t>
            </a:r>
            <a:r>
              <a:rPr lang="en-US" sz="2000" dirty="0" smtClean="0"/>
              <a:t>specified by </a:t>
            </a:r>
            <a:r>
              <a:rPr lang="en-US" sz="2000" b="1" i="1" dirty="0" smtClean="0"/>
              <a:t>type</a:t>
            </a:r>
            <a:endParaRPr lang="en-US" sz="2000" dirty="0" smtClean="0"/>
          </a:p>
          <a:p>
            <a:pPr lvl="2"/>
            <a:r>
              <a:rPr lang="en-US" sz="1600" dirty="0" smtClean="0"/>
              <a:t>E.g. </a:t>
            </a:r>
            <a:r>
              <a:rPr lang="en-US" sz="1600" dirty="0"/>
              <a:t>p</a:t>
            </a:r>
            <a:r>
              <a:rPr lang="en-US" sz="1600" dirty="0" smtClean="0"/>
              <a:t>rogram </a:t>
            </a:r>
            <a:r>
              <a:rPr lang="en-US" sz="1600" dirty="0"/>
              <a:t>d</a:t>
            </a:r>
            <a:r>
              <a:rPr lang="en-US" sz="1600" dirty="0" smtClean="0"/>
              <a:t>ata structure or bounds of memory region to be monitored</a:t>
            </a:r>
          </a:p>
          <a:p>
            <a:pPr lvl="2"/>
            <a:r>
              <a:rPr lang="en-US" sz="1600" i="1" dirty="0" smtClean="0"/>
              <a:t>E.g. </a:t>
            </a:r>
            <a:r>
              <a:rPr lang="en-US" sz="1600" dirty="0"/>
              <a:t>t</a:t>
            </a:r>
            <a:r>
              <a:rPr lang="en-US" sz="1600" i="1" dirty="0" smtClean="0"/>
              <a:t>otal number of threads/processes involved in the synchronization</a:t>
            </a:r>
          </a:p>
          <a:p>
            <a:pPr lvl="1"/>
            <a:r>
              <a:rPr lang="en-US" sz="2000" b="1" dirty="0"/>
              <a:t>t</a:t>
            </a:r>
            <a:r>
              <a:rPr lang="en-US" sz="2000" b="1" dirty="0" smtClean="0"/>
              <a:t>hreshold</a:t>
            </a:r>
            <a:r>
              <a:rPr lang="en-US" sz="2000" dirty="0" smtClean="0"/>
              <a:t>: an absolute or fractional value depending on the </a:t>
            </a:r>
            <a:r>
              <a:rPr lang="en-US" sz="2000" b="1" i="1" dirty="0" smtClean="0"/>
              <a:t>type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options</a:t>
            </a:r>
            <a:r>
              <a:rPr lang="en-US" sz="2000" dirty="0" smtClean="0"/>
              <a:t>: optional configuration settings (have default values)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err="1" smtClean="0"/>
              <a:t>sub_rel</a:t>
            </a:r>
            <a:r>
              <a:rPr lang="en-US" sz="1600" dirty="0" smtClean="0"/>
              <a:t> set to true means barrier releases only for the threshold subset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err="1" smtClean="0"/>
              <a:t>release_set</a:t>
            </a:r>
            <a:r>
              <a:rPr lang="en-US" sz="1600" dirty="0" smtClean="0"/>
              <a:t> set to true returns a </a:t>
            </a:r>
            <a:r>
              <a:rPr lang="en-US" sz="1600" dirty="0" err="1" smtClean="0"/>
              <a:t>bitvector</a:t>
            </a:r>
            <a:r>
              <a:rPr lang="en-US" sz="1600" dirty="0" smtClean="0"/>
              <a:t> of contributing processes/threads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err="1" smtClean="0"/>
              <a:t>update_granularity</a:t>
            </a:r>
            <a:r>
              <a:rPr lang="en-US" sz="1600" dirty="0" smtClean="0"/>
              <a:t> defines the granularity of memory to track for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2246-4379-424B-9E6D-048535233F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 </a:t>
            </a:r>
            <a:r>
              <a:rPr lang="mr-IN" dirty="0" smtClean="0"/>
              <a:t>–</a:t>
            </a:r>
            <a:r>
              <a:rPr lang="en-US" dirty="0" smtClean="0"/>
              <a:t> Distributed ML/DL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1362"/>
            <a:ext cx="10972800" cy="995947"/>
          </a:xfrm>
        </p:spPr>
        <p:txBody>
          <a:bodyPr/>
          <a:lstStyle/>
          <a:p>
            <a:r>
              <a:rPr lang="en-US" dirty="0" smtClean="0"/>
              <a:t>Synchronization of weight updates across multiple learners for stochastic gradient descent in training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5230" y="6245225"/>
            <a:ext cx="2844800" cy="476250"/>
          </a:xfrm>
        </p:spPr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339435" y="1749411"/>
            <a:ext cx="3577512" cy="2434905"/>
            <a:chOff x="339435" y="1749411"/>
            <a:chExt cx="3577512" cy="2434905"/>
          </a:xfrm>
        </p:grpSpPr>
        <p:grpSp>
          <p:nvGrpSpPr>
            <p:cNvPr id="190" name="Group 189"/>
            <p:cNvGrpSpPr/>
            <p:nvPr/>
          </p:nvGrpSpPr>
          <p:grpSpPr>
            <a:xfrm>
              <a:off x="339435" y="1749411"/>
              <a:ext cx="3577512" cy="2434905"/>
              <a:chOff x="339435" y="1749411"/>
              <a:chExt cx="3577512" cy="243490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689770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46444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311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459792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6466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7313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95117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51791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311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465139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16466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7313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06887" y="261717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06887" y="289251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82296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864776" y="260712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7546" y="3315005"/>
                <a:ext cx="2750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Completely Synchronous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9891" y="3692721"/>
                <a:ext cx="309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1)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0097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824612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344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331426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955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82346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39435" y="1749411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9435" y="1766578"/>
              <a:ext cx="40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7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 </a:t>
            </a:r>
            <a:r>
              <a:rPr lang="mr-IN" dirty="0" smtClean="0"/>
              <a:t>–</a:t>
            </a:r>
            <a:r>
              <a:rPr lang="en-US" dirty="0" smtClean="0"/>
              <a:t> Distributed ML/DL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1362"/>
            <a:ext cx="10972800" cy="995947"/>
          </a:xfrm>
        </p:spPr>
        <p:txBody>
          <a:bodyPr/>
          <a:lstStyle/>
          <a:p>
            <a:r>
              <a:rPr lang="en-US" dirty="0" smtClean="0"/>
              <a:t>Synchronization of weight updates across multiple learners for stochastic gradient descent in training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5230" y="6245225"/>
            <a:ext cx="2844800" cy="476250"/>
          </a:xfrm>
        </p:spPr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333060" y="4296162"/>
            <a:ext cx="3583887" cy="2440658"/>
            <a:chOff x="333060" y="4296162"/>
            <a:chExt cx="3583887" cy="2440658"/>
          </a:xfrm>
        </p:grpSpPr>
        <p:grpSp>
          <p:nvGrpSpPr>
            <p:cNvPr id="192" name="Group 191"/>
            <p:cNvGrpSpPr/>
            <p:nvPr/>
          </p:nvGrpSpPr>
          <p:grpSpPr>
            <a:xfrm>
              <a:off x="339435" y="4301915"/>
              <a:ext cx="3577512" cy="2434905"/>
              <a:chOff x="339435" y="4301915"/>
              <a:chExt cx="3577512" cy="243490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677008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33682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9035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47030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03704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96037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82355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939029" y="4616226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035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452377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703704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96037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94125" y="503599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94125" y="531133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369534" y="4455804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9600" y="5875893"/>
                <a:ext cx="2506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Synchronize any x of y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39435" y="6245225"/>
                <a:ext cx="3224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0.5)</a:t>
                </a:r>
                <a:endParaRPr lang="en-US" b="1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33789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818304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04713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325118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57324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81715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39435" y="4301915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333060" y="4296162"/>
              <a:ext cx="46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(II)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39435" y="1749411"/>
            <a:ext cx="3577512" cy="2434905"/>
            <a:chOff x="339435" y="1749411"/>
            <a:chExt cx="3577512" cy="2434905"/>
          </a:xfrm>
        </p:grpSpPr>
        <p:grpSp>
          <p:nvGrpSpPr>
            <p:cNvPr id="190" name="Group 189"/>
            <p:cNvGrpSpPr/>
            <p:nvPr/>
          </p:nvGrpSpPr>
          <p:grpSpPr>
            <a:xfrm>
              <a:off x="339435" y="1749411"/>
              <a:ext cx="3577512" cy="2434905"/>
              <a:chOff x="339435" y="1749411"/>
              <a:chExt cx="3577512" cy="243490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689770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46444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311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459792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6466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7313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95117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51791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311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465139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16466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7313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06887" y="261717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06887" y="289251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82296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864776" y="260712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7546" y="3315005"/>
                <a:ext cx="2750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Completely Synchronous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9891" y="3692721"/>
                <a:ext cx="309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1)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0097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824612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344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331426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955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82346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39435" y="1749411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9435" y="1766578"/>
              <a:ext cx="40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01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 </a:t>
            </a:r>
            <a:r>
              <a:rPr lang="mr-IN" dirty="0" smtClean="0"/>
              <a:t>–</a:t>
            </a:r>
            <a:r>
              <a:rPr lang="en-US" dirty="0" smtClean="0"/>
              <a:t> Distributed ML/DL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1362"/>
            <a:ext cx="10972800" cy="995947"/>
          </a:xfrm>
        </p:spPr>
        <p:txBody>
          <a:bodyPr/>
          <a:lstStyle/>
          <a:p>
            <a:r>
              <a:rPr lang="en-US" dirty="0" smtClean="0"/>
              <a:t>Synchronization of weight updates across multiple learners for stochastic gradient descent in training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5230" y="6245225"/>
            <a:ext cx="2844800" cy="476250"/>
          </a:xfrm>
        </p:spPr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333060" y="4296162"/>
            <a:ext cx="3583887" cy="2440658"/>
            <a:chOff x="333060" y="4296162"/>
            <a:chExt cx="3583887" cy="2440658"/>
          </a:xfrm>
        </p:grpSpPr>
        <p:grpSp>
          <p:nvGrpSpPr>
            <p:cNvPr id="192" name="Group 191"/>
            <p:cNvGrpSpPr/>
            <p:nvPr/>
          </p:nvGrpSpPr>
          <p:grpSpPr>
            <a:xfrm>
              <a:off x="339435" y="4301915"/>
              <a:ext cx="3577512" cy="2434905"/>
              <a:chOff x="339435" y="4301915"/>
              <a:chExt cx="3577512" cy="243490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677008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33682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9035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47030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03704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96037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82355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939029" y="4616226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035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452377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703704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96037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94125" y="503599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94125" y="531133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369534" y="4455804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9600" y="5875893"/>
                <a:ext cx="2506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Synchronize any x of y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39435" y="6245225"/>
                <a:ext cx="3224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0.5)</a:t>
                </a:r>
                <a:endParaRPr lang="en-US" b="1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33789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818304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04713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325118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57324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81715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39435" y="4301915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333060" y="4296162"/>
              <a:ext cx="46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(II)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39435" y="1749411"/>
            <a:ext cx="3577512" cy="2434905"/>
            <a:chOff x="339435" y="1749411"/>
            <a:chExt cx="3577512" cy="2434905"/>
          </a:xfrm>
        </p:grpSpPr>
        <p:grpSp>
          <p:nvGrpSpPr>
            <p:cNvPr id="190" name="Group 189"/>
            <p:cNvGrpSpPr/>
            <p:nvPr/>
          </p:nvGrpSpPr>
          <p:grpSpPr>
            <a:xfrm>
              <a:off x="339435" y="1749411"/>
              <a:ext cx="3577512" cy="2434905"/>
              <a:chOff x="339435" y="1749411"/>
              <a:chExt cx="3577512" cy="243490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689770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46444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311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459792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6466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7313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95117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51791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311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465139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16466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7313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06887" y="261717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06887" y="289251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82296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864776" y="260712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7546" y="3315005"/>
                <a:ext cx="2750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Completely Synchronous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9891" y="3692721"/>
                <a:ext cx="309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1)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0097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824612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344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331426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955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82346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39435" y="1749411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9435" y="1766578"/>
              <a:ext cx="40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(I)</a:t>
              </a:r>
              <a:endParaRPr lang="en-US" b="1" dirty="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297113" y="1749048"/>
            <a:ext cx="3577512" cy="2434905"/>
            <a:chOff x="4297113" y="1749048"/>
            <a:chExt cx="3577512" cy="2434905"/>
          </a:xfrm>
        </p:grpSpPr>
        <p:grpSp>
          <p:nvGrpSpPr>
            <p:cNvPr id="191" name="Group 190"/>
            <p:cNvGrpSpPr/>
            <p:nvPr/>
          </p:nvGrpSpPr>
          <p:grpSpPr>
            <a:xfrm>
              <a:off x="4297113" y="1749048"/>
              <a:ext cx="3577512" cy="2434905"/>
              <a:chOff x="4297113" y="1749048"/>
              <a:chExt cx="3577512" cy="243490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598697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855371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12045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68719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625393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882065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604044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0718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12045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374066" y="2063722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625393" y="2063722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882065" y="2063722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559552" y="2617173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559552" y="2892511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291223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473038" y="2607128"/>
                <a:ext cx="80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barrier1</a:t>
                </a:r>
                <a:endParaRPr lang="en-US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70140" y="3323389"/>
                <a:ext cx="3404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Partially Synchronous (Wildfire)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67935" y="3692721"/>
                <a:ext cx="2365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TBarrier1, TBarrier2</a:t>
                </a:r>
                <a:endParaRPr lang="en-US" b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6315598" y="2627218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315598" y="2902556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229084" y="2617173"/>
                <a:ext cx="80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barrier2</a:t>
                </a:r>
                <a:endParaRPr lang="en-US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443677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728192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5702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35006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48313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72704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297113" y="1749048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4304894" y="1757830"/>
              <a:ext cx="53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(III)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01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 </a:t>
            </a:r>
            <a:r>
              <a:rPr lang="mr-IN" dirty="0" smtClean="0"/>
              <a:t>–</a:t>
            </a:r>
            <a:r>
              <a:rPr lang="en-US" dirty="0" smtClean="0"/>
              <a:t> Distributed ML/DL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1362"/>
            <a:ext cx="10972800" cy="995947"/>
          </a:xfrm>
        </p:spPr>
        <p:txBody>
          <a:bodyPr/>
          <a:lstStyle/>
          <a:p>
            <a:r>
              <a:rPr lang="en-US" dirty="0" smtClean="0"/>
              <a:t>Synchronization of weight updates across multiple learners for stochastic gradient descent in training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5230" y="6245225"/>
            <a:ext cx="2844800" cy="476250"/>
          </a:xfrm>
        </p:spPr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333060" y="4296162"/>
            <a:ext cx="3583887" cy="2440658"/>
            <a:chOff x="333060" y="4296162"/>
            <a:chExt cx="3583887" cy="2440658"/>
          </a:xfrm>
        </p:grpSpPr>
        <p:grpSp>
          <p:nvGrpSpPr>
            <p:cNvPr id="192" name="Group 191"/>
            <p:cNvGrpSpPr/>
            <p:nvPr/>
          </p:nvGrpSpPr>
          <p:grpSpPr>
            <a:xfrm>
              <a:off x="339435" y="4301915"/>
              <a:ext cx="3577512" cy="2434905"/>
              <a:chOff x="339435" y="4301915"/>
              <a:chExt cx="3577512" cy="243490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677008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33682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9035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47030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03704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96037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82355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939029" y="4616226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035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452377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703704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96037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94125" y="503599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94125" y="531133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369534" y="4455804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9600" y="5875893"/>
                <a:ext cx="2506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Synchronize any x of y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39435" y="6245225"/>
                <a:ext cx="3224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0.5)</a:t>
                </a:r>
                <a:endParaRPr lang="en-US" b="1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33789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818304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04713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325118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57324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81715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39435" y="4301915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333060" y="4296162"/>
              <a:ext cx="46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(II)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39435" y="1749411"/>
            <a:ext cx="3577512" cy="2434905"/>
            <a:chOff x="339435" y="1749411"/>
            <a:chExt cx="3577512" cy="2434905"/>
          </a:xfrm>
        </p:grpSpPr>
        <p:grpSp>
          <p:nvGrpSpPr>
            <p:cNvPr id="190" name="Group 189"/>
            <p:cNvGrpSpPr/>
            <p:nvPr/>
          </p:nvGrpSpPr>
          <p:grpSpPr>
            <a:xfrm>
              <a:off x="339435" y="1749411"/>
              <a:ext cx="3577512" cy="2434905"/>
              <a:chOff x="339435" y="1749411"/>
              <a:chExt cx="3577512" cy="243490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689770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46444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311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459792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6466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7313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95117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51791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311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465139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16466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7313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06887" y="261717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06887" y="289251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82296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864776" y="260712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7546" y="3315005"/>
                <a:ext cx="2750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Completely Synchronous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9891" y="3692721"/>
                <a:ext cx="309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1)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0097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824612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344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331426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955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82346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39435" y="1749411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9435" y="1766578"/>
              <a:ext cx="40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(I)</a:t>
              </a:r>
              <a:endParaRPr lang="en-US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297113" y="4276891"/>
            <a:ext cx="3784438" cy="2444584"/>
            <a:chOff x="4297113" y="4276891"/>
            <a:chExt cx="3784438" cy="2444584"/>
          </a:xfrm>
        </p:grpSpPr>
        <p:grpSp>
          <p:nvGrpSpPr>
            <p:cNvPr id="193" name="Group 192"/>
            <p:cNvGrpSpPr/>
            <p:nvPr/>
          </p:nvGrpSpPr>
          <p:grpSpPr>
            <a:xfrm>
              <a:off x="4297113" y="4286570"/>
              <a:ext cx="3784438" cy="2434905"/>
              <a:chOff x="4297113" y="4286570"/>
              <a:chExt cx="3784438" cy="2434905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5596137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852811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109485" y="5466458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66159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622833" y="5466458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879505" y="5466458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601484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858158" y="4616226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109485" y="4616226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371506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22833" y="4616226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79505" y="4616226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556992" y="5045459"/>
                <a:ext cx="9368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556992" y="5320797"/>
                <a:ext cx="936894" cy="119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288663" y="4455804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889615" y="5875893"/>
                <a:ext cx="2121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ynamic grouping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304894" y="6245225"/>
                <a:ext cx="3776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thd_abs</a:t>
                </a:r>
                <a:r>
                  <a:rPr lang="en-US" b="1" dirty="0" smtClean="0"/>
                  <a:t>, 6, 3, </a:t>
                </a:r>
                <a:r>
                  <a:rPr lang="en-US" b="1" dirty="0" err="1" smtClean="0"/>
                  <a:t>sub_rel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6012623" y="5179722"/>
                <a:ext cx="92220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2623" y="5455060"/>
                <a:ext cx="92220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5453879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738394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967227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245208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93337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737247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297113" y="4286570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4299547" y="4276891"/>
              <a:ext cx="55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(IV)</a:t>
              </a:r>
              <a:endParaRPr lang="en-US" b="1" dirty="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297113" y="1749048"/>
            <a:ext cx="3577512" cy="2434905"/>
            <a:chOff x="4297113" y="1749048"/>
            <a:chExt cx="3577512" cy="2434905"/>
          </a:xfrm>
        </p:grpSpPr>
        <p:grpSp>
          <p:nvGrpSpPr>
            <p:cNvPr id="191" name="Group 190"/>
            <p:cNvGrpSpPr/>
            <p:nvPr/>
          </p:nvGrpSpPr>
          <p:grpSpPr>
            <a:xfrm>
              <a:off x="4297113" y="1749048"/>
              <a:ext cx="3577512" cy="2434905"/>
              <a:chOff x="4297113" y="1749048"/>
              <a:chExt cx="3577512" cy="243490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598697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855371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12045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68719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625393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882065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604044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0718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12045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374066" y="2063722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625393" y="2063722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882065" y="2063722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559552" y="2617173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559552" y="2892511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291223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473038" y="2607128"/>
                <a:ext cx="80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barrier1</a:t>
                </a:r>
                <a:endParaRPr lang="en-US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70140" y="3323389"/>
                <a:ext cx="3404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Partially Synchronous (Wildfire)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67935" y="3692721"/>
                <a:ext cx="2365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TBarrier1, TBarrier2</a:t>
                </a:r>
                <a:endParaRPr lang="en-US" b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6315598" y="2627218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315598" y="2902556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229084" y="2617173"/>
                <a:ext cx="80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barrier2</a:t>
                </a:r>
                <a:endParaRPr lang="en-US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443677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728192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5702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35006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48313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72704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297113" y="1749048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4304894" y="1757830"/>
              <a:ext cx="53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(III)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3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 </a:t>
            </a:r>
            <a:r>
              <a:rPr lang="mr-IN" dirty="0" smtClean="0"/>
              <a:t>–</a:t>
            </a:r>
            <a:r>
              <a:rPr lang="en-US" dirty="0" smtClean="0"/>
              <a:t> Distributed ML/DL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1362"/>
            <a:ext cx="10972800" cy="995947"/>
          </a:xfrm>
        </p:spPr>
        <p:txBody>
          <a:bodyPr/>
          <a:lstStyle/>
          <a:p>
            <a:r>
              <a:rPr lang="en-US" dirty="0" smtClean="0"/>
              <a:t>Synchronization of weight updates across multiple learners for stochastic gradient descent in training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5230" y="6245225"/>
            <a:ext cx="2844800" cy="476250"/>
          </a:xfrm>
        </p:spPr>
        <p:txBody>
          <a:bodyPr/>
          <a:lstStyle/>
          <a:p>
            <a:fld id="{EBCD89D9-69AE-41BD-93F7-63E5AFB5F405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333060" y="4296162"/>
            <a:ext cx="3583887" cy="2440658"/>
            <a:chOff x="333060" y="4296162"/>
            <a:chExt cx="3583887" cy="2440658"/>
          </a:xfrm>
        </p:grpSpPr>
        <p:grpSp>
          <p:nvGrpSpPr>
            <p:cNvPr id="192" name="Group 191"/>
            <p:cNvGrpSpPr/>
            <p:nvPr/>
          </p:nvGrpSpPr>
          <p:grpSpPr>
            <a:xfrm>
              <a:off x="339435" y="4301915"/>
              <a:ext cx="3577512" cy="2434905"/>
              <a:chOff x="339435" y="4301915"/>
              <a:chExt cx="3577512" cy="243490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677008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33682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9035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47030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03704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960376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82355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939029" y="4616226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035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452377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703704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960376" y="4616226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94125" y="503599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94125" y="531133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369534" y="4455804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9600" y="5875893"/>
                <a:ext cx="2506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Synchronize any x of y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39435" y="6245225"/>
                <a:ext cx="3224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0.5)</a:t>
                </a:r>
                <a:endParaRPr lang="en-US" b="1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33789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818304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04713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325118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57324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817157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39435" y="4301915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333060" y="4296162"/>
              <a:ext cx="46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(II)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39435" y="1749411"/>
            <a:ext cx="3577512" cy="2434905"/>
            <a:chOff x="339435" y="1749411"/>
            <a:chExt cx="3577512" cy="2434905"/>
          </a:xfrm>
        </p:grpSpPr>
        <p:grpSp>
          <p:nvGrpSpPr>
            <p:cNvPr id="190" name="Group 189"/>
            <p:cNvGrpSpPr/>
            <p:nvPr/>
          </p:nvGrpSpPr>
          <p:grpSpPr>
            <a:xfrm>
              <a:off x="339435" y="1749411"/>
              <a:ext cx="3577512" cy="2434905"/>
              <a:chOff x="339435" y="1749411"/>
              <a:chExt cx="3577512" cy="243490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689770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46444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311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459792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6466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73138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95117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51791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311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465139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16466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73138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06887" y="2617173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06887" y="2892511"/>
                <a:ext cx="14437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82296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864776" y="260712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7546" y="3315005"/>
                <a:ext cx="2750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Completely Synchronous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9891" y="3692721"/>
                <a:ext cx="309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thd_frac</a:t>
                </a:r>
                <a:r>
                  <a:rPr lang="en-US" b="1" dirty="0" smtClean="0"/>
                  <a:t>, Null, 1)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0097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824612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344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331426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955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823465" y="174941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39435" y="1749411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39435" y="1766578"/>
              <a:ext cx="40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(I)</a:t>
              </a:r>
              <a:endParaRPr lang="en-US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297113" y="4276891"/>
            <a:ext cx="3784438" cy="2444584"/>
            <a:chOff x="4297113" y="4276891"/>
            <a:chExt cx="3784438" cy="2444584"/>
          </a:xfrm>
        </p:grpSpPr>
        <p:grpSp>
          <p:nvGrpSpPr>
            <p:cNvPr id="193" name="Group 192"/>
            <p:cNvGrpSpPr/>
            <p:nvPr/>
          </p:nvGrpSpPr>
          <p:grpSpPr>
            <a:xfrm>
              <a:off x="4297113" y="4286570"/>
              <a:ext cx="3784438" cy="2434905"/>
              <a:chOff x="4297113" y="4286570"/>
              <a:chExt cx="3784438" cy="2434905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5596137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852811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109485" y="5466458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66159" y="533277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622833" y="5466458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879505" y="5466458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601484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858158" y="4616226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109485" y="4616226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371506" y="4616226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22833" y="4616226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79505" y="4616226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556992" y="5045459"/>
                <a:ext cx="9368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556992" y="5320797"/>
                <a:ext cx="936894" cy="119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288663" y="4455804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889615" y="5875893"/>
                <a:ext cx="2121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ynamic grouping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304894" y="6245225"/>
                <a:ext cx="3776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thd_abs</a:t>
                </a:r>
                <a:r>
                  <a:rPr lang="en-US" b="1" dirty="0" smtClean="0"/>
                  <a:t>, 6, 3, </a:t>
                </a:r>
                <a:r>
                  <a:rPr lang="en-US" b="1" dirty="0" err="1" smtClean="0"/>
                  <a:t>sub_rel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6012623" y="5179722"/>
                <a:ext cx="92220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2623" y="5455060"/>
                <a:ext cx="92220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5453879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738394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967227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245208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93337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737247" y="429616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297113" y="4286570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4299547" y="4276891"/>
              <a:ext cx="55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(IV)</a:t>
              </a:r>
              <a:endParaRPr lang="en-US" b="1" dirty="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297113" y="1749048"/>
            <a:ext cx="3577512" cy="2434905"/>
            <a:chOff x="4297113" y="1749048"/>
            <a:chExt cx="3577512" cy="2434905"/>
          </a:xfrm>
        </p:grpSpPr>
        <p:grpSp>
          <p:nvGrpSpPr>
            <p:cNvPr id="191" name="Group 190"/>
            <p:cNvGrpSpPr/>
            <p:nvPr/>
          </p:nvGrpSpPr>
          <p:grpSpPr>
            <a:xfrm>
              <a:off x="4297113" y="1749048"/>
              <a:ext cx="3577512" cy="2434905"/>
              <a:chOff x="4297113" y="1749048"/>
              <a:chExt cx="3577512" cy="243490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598697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855371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12045" y="2913954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68719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625393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882065" y="2913954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604044" y="2063722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0718" y="2063722"/>
                <a:ext cx="0" cy="40907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12045" y="2063722"/>
                <a:ext cx="5347" cy="53473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374066" y="2063722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625393" y="2063722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882065" y="2063722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559552" y="2617173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559552" y="2892511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291223" y="1903300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473038" y="2607128"/>
                <a:ext cx="80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barrier1</a:t>
                </a:r>
                <a:endParaRPr lang="en-US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70140" y="3323389"/>
                <a:ext cx="3404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Partially Synchronous (Wildfire)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67935" y="3692721"/>
                <a:ext cx="2365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TBarrier1, TBarrier2</a:t>
                </a:r>
                <a:endParaRPr lang="en-US" b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6315598" y="2627218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315598" y="2902556"/>
                <a:ext cx="6217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229084" y="2617173"/>
                <a:ext cx="80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barrier2</a:t>
                </a:r>
                <a:endParaRPr lang="en-US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443677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728192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5702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35006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48313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727045" y="176657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297113" y="1749048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4304894" y="1757830"/>
              <a:ext cx="53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(III)</a:t>
              </a:r>
              <a:endParaRPr lang="en-US" b="1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239771" y="2913954"/>
            <a:ext cx="3776657" cy="2450250"/>
            <a:chOff x="8239771" y="4286570"/>
            <a:chExt cx="3776657" cy="2450250"/>
          </a:xfrm>
        </p:grpSpPr>
        <p:grpSp>
          <p:nvGrpSpPr>
            <p:cNvPr id="195" name="Group 194"/>
            <p:cNvGrpSpPr/>
            <p:nvPr/>
          </p:nvGrpSpPr>
          <p:grpSpPr>
            <a:xfrm>
              <a:off x="8239771" y="4301915"/>
              <a:ext cx="3776657" cy="2434905"/>
              <a:chOff x="8239771" y="4301915"/>
              <a:chExt cx="3776657" cy="2434905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9383601" y="5204843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662688" y="5472211"/>
                <a:ext cx="0" cy="267368"/>
              </a:xfrm>
              <a:prstGeom prst="line">
                <a:avLst/>
              </a:prstGeom>
              <a:ln w="38100">
                <a:solidFill>
                  <a:srgbClr val="99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9896949" y="5472211"/>
                <a:ext cx="0" cy="267368"/>
              </a:xfrm>
              <a:prstGeom prst="line">
                <a:avLst/>
              </a:prstGeom>
              <a:ln w="38100">
                <a:solidFill>
                  <a:srgbClr val="99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0153623" y="5204843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0410297" y="5472211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0666969" y="5472211"/>
                <a:ext cx="0" cy="26736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9388948" y="4621979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9645622" y="4621979"/>
                <a:ext cx="0" cy="409074"/>
              </a:xfrm>
              <a:prstGeom prst="line">
                <a:avLst/>
              </a:prstGeom>
              <a:ln w="38100">
                <a:solidFill>
                  <a:srgbClr val="99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9896949" y="4621979"/>
                <a:ext cx="5347" cy="534736"/>
              </a:xfrm>
              <a:prstGeom prst="line">
                <a:avLst/>
              </a:prstGeom>
              <a:ln w="38100">
                <a:solidFill>
                  <a:srgbClr val="99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10158970" y="4621979"/>
                <a:ext cx="0" cy="26736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10410297" y="4621979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0666969" y="4621979"/>
                <a:ext cx="5347" cy="534736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9344456" y="4912182"/>
                <a:ext cx="9368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9344456" y="5187520"/>
                <a:ext cx="936894" cy="119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9076127" y="4461557"/>
                <a:ext cx="0" cy="13903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8835751" y="5883049"/>
                <a:ext cx="2122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Change group size</a:t>
                </a:r>
                <a:endParaRPr 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239771" y="6252381"/>
                <a:ext cx="3776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TBarrier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thd_abs</a:t>
                </a:r>
                <a:r>
                  <a:rPr lang="en-US" b="1" dirty="0" smtClean="0"/>
                  <a:t>, 6, 2, </a:t>
                </a:r>
                <a:r>
                  <a:rPr lang="en-US" b="1" dirty="0" err="1" smtClean="0"/>
                  <a:t>sub_rel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10410297" y="5179722"/>
                <a:ext cx="311997" cy="575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0410297" y="5455060"/>
                <a:ext cx="311997" cy="575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9241343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9525858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9754691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032672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280801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0524711" y="430191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9645622" y="5205008"/>
                <a:ext cx="311997" cy="57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9645622" y="5480346"/>
                <a:ext cx="311997" cy="57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8250450" y="4301915"/>
                <a:ext cx="3577512" cy="243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8250450" y="4286570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(V)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3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1545</Words>
  <Application>Microsoft Macintosh PowerPoint</Application>
  <PresentationFormat>Custom</PresentationFormat>
  <Paragraphs>296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Partial Synchronization Between Compute Tasks Based on Threshold Specification</vt:lpstr>
      <vt:lpstr>Summary</vt:lpstr>
      <vt:lpstr>Background</vt:lpstr>
      <vt:lpstr>Our Invention</vt:lpstr>
      <vt:lpstr>Application Use Case – Distributed ML/DL</vt:lpstr>
      <vt:lpstr>Application Use Case – Distributed ML/DL</vt:lpstr>
      <vt:lpstr>Application Use Case – Distributed ML/DL</vt:lpstr>
      <vt:lpstr>Application Use Case – Distributed ML/DL</vt:lpstr>
      <vt:lpstr>Application Use Case – Distributed ML/DL</vt:lpstr>
      <vt:lpstr>Application Use Case – Data Encryption</vt:lpstr>
      <vt:lpstr>Application Use Case – Jacobi Iterative Convergence</vt:lpstr>
      <vt:lpstr>Example Implementation for Number of Threads/Processes</vt:lpstr>
      <vt:lpstr>Example Implementation for Amount of Memory Updated</vt:lpstr>
      <vt:lpstr>Advantages</vt:lpstr>
      <vt:lpstr>Novelty</vt:lpstr>
      <vt:lpstr>Related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zhangx1</dc:creator>
  <cp:lastModifiedBy>Zehra Sura</cp:lastModifiedBy>
  <cp:revision>248</cp:revision>
  <dcterms:created xsi:type="dcterms:W3CDTF">2017-04-26T18:30:48Z</dcterms:created>
  <dcterms:modified xsi:type="dcterms:W3CDTF">2018-05-10T17:43:27Z</dcterms:modified>
</cp:coreProperties>
</file>