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70" r:id="rId8"/>
    <p:sldId id="267" r:id="rId9"/>
    <p:sldId id="271" r:id="rId10"/>
    <p:sldId id="272" r:id="rId11"/>
    <p:sldId id="273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7"/>
    <p:restoredTop sz="94640"/>
  </p:normalViewPr>
  <p:slideViewPr>
    <p:cSldViewPr snapToGrid="0" snapToObjects="1">
      <p:cViewPr varScale="1">
        <p:scale>
          <a:sx n="109" d="100"/>
          <a:sy n="109" d="100"/>
        </p:scale>
        <p:origin x="-4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ECC8F-C2B9-294D-B2E8-FEE9C9E8C37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499D-6519-FA48-97A9-2B7B3B10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46044-1A09-0241-BBF1-67755ECD2A7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46044-1A09-0241-BBF1-67755ECD2A7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0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0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609585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4401" y="0"/>
            <a:ext cx="36576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609585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55977" y="5307770"/>
            <a:ext cx="2315633" cy="274639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defTabSz="609585">
              <a:defRPr/>
            </a:pPr>
            <a:r>
              <a:rPr lang="en-US" sz="1600" b="1" kern="0" spc="-31" dirty="0">
                <a:solidFill>
                  <a:srgbClr val="FFFFFF"/>
                </a:solidFill>
                <a:ea typeface="MS PGothic" charset="0"/>
                <a:cs typeface="Arial"/>
              </a:rPr>
              <a:t>Presented by: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4040653"/>
            <a:ext cx="6705600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38941" y="4503175"/>
            <a:ext cx="4388696" cy="3657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67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855977" y="5715000"/>
            <a:ext cx="3169921" cy="2743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47" y="1680509"/>
            <a:ext cx="2377591" cy="19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295400"/>
            <a:ext cx="10058400" cy="47244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spcBef>
                <a:spcPts val="1200"/>
              </a:spcBef>
              <a:defRPr sz="1867"/>
            </a:lvl1pPr>
            <a:lvl2pPr>
              <a:defRPr sz="1600"/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8998" y="4419601"/>
            <a:ext cx="10812207" cy="503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372602" y="533400"/>
            <a:ext cx="1803399" cy="609600"/>
            <a:chOff x="1016001" y="3276600"/>
            <a:chExt cx="2427817" cy="609600"/>
          </a:xfrm>
        </p:grpSpPr>
        <p:pic>
          <p:nvPicPr>
            <p:cNvPr id="9" name="Picture 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01" y="3276600"/>
              <a:ext cx="96072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Cloud_word.png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201" y="3614225"/>
              <a:ext cx="1208617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/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84" y="1202269"/>
            <a:ext cx="11190816" cy="4923367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416973" y="1151933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416973" y="3536159"/>
            <a:ext cx="7358063" cy="794743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spcBef>
                <a:spcPts val="0"/>
              </a:spcBef>
              <a:buSzTx/>
              <a:buNone/>
              <a:defRPr sz="2267"/>
            </a:lvl1pPr>
            <a:lvl2pPr marL="0" indent="114292" algn="ctr">
              <a:spcBef>
                <a:spcPts val="0"/>
              </a:spcBef>
              <a:buSzTx/>
              <a:buNone/>
              <a:defRPr sz="2267"/>
            </a:lvl2pPr>
            <a:lvl3pPr marL="0" indent="228584" algn="ctr">
              <a:spcBef>
                <a:spcPts val="0"/>
              </a:spcBef>
              <a:buSzTx/>
              <a:buNone/>
              <a:defRPr sz="2267"/>
            </a:lvl3pPr>
            <a:lvl4pPr marL="0" indent="342874" algn="ctr">
              <a:spcBef>
                <a:spcPts val="0"/>
              </a:spcBef>
              <a:buSzTx/>
              <a:buNone/>
              <a:defRPr sz="2267"/>
            </a:lvl4pPr>
            <a:lvl5pPr marL="0" indent="457167" algn="ctr">
              <a:spcBef>
                <a:spcPts val="0"/>
              </a:spcBef>
              <a:buSzTx/>
              <a:buNone/>
              <a:defRPr sz="22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/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987" y="1185865"/>
            <a:ext cx="9495367" cy="338554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defTabSz="609585">
              <a:defRPr/>
            </a:pPr>
            <a:r>
              <a:rPr lang="en-US" sz="1600" kern="0" spc="-40" dirty="0">
                <a:solidFill>
                  <a:srgbClr val="FFFFFF"/>
                </a:solidFill>
                <a:cs typeface="Arial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424" y="1498602"/>
            <a:ext cx="11345333" cy="1224951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3212" y="6441552"/>
            <a:ext cx="533845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09585"/>
            <a:fld id="{2F93C4D7-5E14-3A47-BB60-F0B31362C880}" type="slidenum">
              <a:rPr lang="en-US" smtClean="0">
                <a:solidFill>
                  <a:prstClr val="black"/>
                </a:solidFill>
              </a:rPr>
              <a:pPr defTabSz="609585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609585"/>
            <a:fld id="{6EA114AB-528E-D54E-958E-906C91D70DFB}" type="datetimeFigureOut">
              <a:rPr lang="en-US" smtClean="0">
                <a:solidFill>
                  <a:prstClr val="black"/>
                </a:solidFill>
              </a:rPr>
              <a:pPr defTabSz="609585"/>
              <a:t>12/8/17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609585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 defTabSz="609585"/>
            <a:fld id="{2F93C4D7-5E14-3A47-BB60-F0B31362C880}" type="slidenum">
              <a:rPr lang="en-US" smtClean="0">
                <a:solidFill>
                  <a:prstClr val="black"/>
                </a:solidFill>
              </a:rPr>
              <a:pPr defTabSz="609585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70" y="1800000"/>
            <a:ext cx="11135785" cy="3852000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7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85AA-F172-6F41-9B7F-1C71FD243DAC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54B26-18AB-E144-8405-2AE47794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2" y="457201"/>
            <a:ext cx="10812207" cy="50323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6579061"/>
            <a:ext cx="2844800" cy="12311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© IBM Corporation / Confidential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80803" y="6638159"/>
            <a:ext cx="442383" cy="123111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7F3920-B968-4B3A-B694-A122C63A90CF}" type="slidenum">
              <a:rPr lang="en-US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800" smtClean="0">
              <a:solidFill>
                <a:prstClr val="black">
                  <a:lumMod val="50000"/>
                  <a:lumOff val="50000"/>
                </a:prstClr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01" y="6522740"/>
            <a:ext cx="1664238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ea typeface="MS PGothic" charset="0"/>
                <a:cs typeface="Arial" charset="0"/>
              </a:rPr>
              <a:t>IBM Cloud I </a:t>
            </a:r>
            <a:r>
              <a:rPr lang="en-US" sz="800" dirty="0">
                <a:solidFill>
                  <a:srgbClr val="FF6600"/>
                </a:solidFill>
                <a:ea typeface="MS PGothic" charset="0"/>
                <a:cs typeface="Arial" charset="0"/>
              </a:rPr>
              <a:t>Internal Usage Only</a:t>
            </a:r>
          </a:p>
        </p:txBody>
      </p:sp>
    </p:spTree>
    <p:extLst>
      <p:ext uri="{BB962C8B-B14F-4D97-AF65-F5344CB8AC3E}">
        <p14:creationId xmlns:p14="http://schemas.microsoft.com/office/powerpoint/2010/main" val="13997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2400" b="1" spc="-31">
          <a:solidFill>
            <a:srgbClr val="009EE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228594" indent="-22859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b="1" spc="-31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1pPr>
      <a:lvl2pPr marL="515926" indent="-22859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tabLst>
          <a:tab pos="287331" algn="l"/>
        </a:tabLst>
        <a:defRPr sz="1467" spc="-31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2pPr>
      <a:lvl3pPr marL="685783" indent="-169858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i="1" spc="-31">
          <a:solidFill>
            <a:srgbClr val="009EE2"/>
          </a:solidFill>
          <a:latin typeface="Arial"/>
          <a:ea typeface="MS PGothic" panose="020B0600070205080204" pitchFamily="34" charset="-128"/>
          <a:cs typeface="MS PGothic" charset="0"/>
        </a:defRPr>
      </a:lvl3pPr>
      <a:lvl4pPr marL="914377" indent="-22859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67" i="1" spc="-31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67" spc="-31">
          <a:solidFill>
            <a:schemeClr val="tx1"/>
          </a:solidFill>
          <a:latin typeface="Arial"/>
          <a:ea typeface="MS PGothic" panose="020B0600070205080204" pitchFamily="34" charset="-128"/>
          <a:cs typeface="MS PGothic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tents.google.com/patent/WO2012005611A1/en?q=runtime&amp;q=estimation&amp;q=cloud&amp;q=jobs" TargetMode="External"/><Relationship Id="rId3" Type="http://schemas.openxmlformats.org/officeDocument/2006/relationships/hyperlink" Target="https://patents.google.com/patent/US20070294681A1/en?q=estimating&amp;q=job+execution&amp;q=times&amp;q=parallel&amp;q=comput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00838.3100903" TargetMode="External"/><Relationship Id="rId4" Type="http://schemas.openxmlformats.org/officeDocument/2006/relationships/hyperlink" Target="https://dl.acm.org/citation.cfm?id=284722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dl.cmu.edu/PDL-FTP/CloudComputing/CMU-PDL-16-104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agemaker/" TargetMode="External"/><Relationship Id="rId4" Type="http://schemas.openxmlformats.org/officeDocument/2006/relationships/hyperlink" Target="https://cloud.google.com/ml-engine/" TargetMode="External"/><Relationship Id="rId5" Type="http://schemas.openxmlformats.org/officeDocument/2006/relationships/hyperlink" Target="https://azure.microsoft.com/en-us/services/machine-learning-servi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ibm.com/clouddataservices/docs/ibm-watson-machine-learn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System and Method for Runtime Estimation of Machine Learning Jobs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Invention Reference: </a:t>
            </a:r>
            <a:r>
              <a:rPr lang="is-IS" dirty="0" smtClean="0"/>
              <a:t>P201705005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6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Target (incorporated in Online Monitoring Engine Component)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T</a:t>
            </a:r>
            <a:r>
              <a:rPr lang="en-US" dirty="0" smtClean="0"/>
              <a:t>raining can take a long time, and model development is an iterative process: users train one model version, then based on the result they tweak parameters to get a new model version, and repeat. The process involves continuously monitoring the accuracy attained as model training progresses to decide whether to stop training early:</a:t>
            </a:r>
          </a:p>
          <a:p>
            <a:pPr lvl="1"/>
            <a:r>
              <a:rPr lang="en-US" dirty="0" smtClean="0"/>
              <a:t>because accuracy reached some target value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accuracy plateaued or reduced over some length of training interval</a:t>
            </a:r>
          </a:p>
          <a:p>
            <a:r>
              <a:rPr lang="en-US" dirty="0" smtClean="0"/>
              <a:t>Solution: Instead of users monitoring the accuracy attained, let them specify stop-conditions based on accuracy A, e.g.: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&gt;= absolute-value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&gt;= absolute-value for last m of n test-iterations</a:t>
            </a:r>
          </a:p>
          <a:p>
            <a:pPr lvl="1"/>
            <a:r>
              <a:rPr lang="en-US" dirty="0" smtClean="0"/>
              <a:t>X-delta &lt;= A &lt;= </a:t>
            </a:r>
            <a:r>
              <a:rPr lang="en-US" dirty="0" err="1" smtClean="0"/>
              <a:t>X+delta</a:t>
            </a:r>
            <a:r>
              <a:rPr lang="en-US" dirty="0" smtClean="0"/>
              <a:t> for last n test-iterations, for specified delta and any value of X (plateau condition)</a:t>
            </a:r>
          </a:p>
          <a:p>
            <a:r>
              <a:rPr lang="en-US" dirty="0" smtClean="0"/>
              <a:t>Online monitoring engine automatically keeps track of accuracy conditions specified by the user</a:t>
            </a:r>
          </a:p>
          <a:p>
            <a:r>
              <a:rPr lang="en-US" dirty="0" smtClean="0"/>
              <a:t>If a condition is met, the job is paused, and the user is alerted</a:t>
            </a:r>
          </a:p>
          <a:p>
            <a:r>
              <a:rPr lang="en-US" dirty="0" smtClean="0"/>
              <a:t>The user can then take appropriate action:</a:t>
            </a:r>
          </a:p>
          <a:p>
            <a:pPr lvl="1"/>
            <a:r>
              <a:rPr lang="en-US" dirty="0" smtClean="0"/>
              <a:t>Terminate the job</a:t>
            </a:r>
          </a:p>
          <a:p>
            <a:pPr lvl="1"/>
            <a:r>
              <a:rPr lang="en-US" dirty="0" smtClean="0"/>
              <a:t>Modify hyper-parameters and resume the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4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0" spc="-31" dirty="0" smtClean="0">
                <a:solidFill>
                  <a:srgbClr val="4278BD"/>
                </a:solidFill>
                <a:latin typeface="Arial"/>
                <a:ea typeface="MS PGothic" panose="020B0600070205080204" pitchFamily="34" charset="-128"/>
                <a:cs typeface="MS PGothic" charset="0"/>
              </a:rPr>
              <a:t>Invention Uses Cases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End-users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To compare different resource configurations options before submitting their job to obtain trade-offs regarding the price and performance of their jobs</a:t>
            </a:r>
          </a:p>
          <a:p>
            <a:pPr lvl="1"/>
            <a:r>
              <a:rPr lang="en-US" dirty="0" smtClean="0"/>
              <a:t>To monitor remaining runtime of their job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auto-scale </a:t>
            </a:r>
            <a:r>
              <a:rPr lang="en-US" dirty="0"/>
              <a:t>their running job (change number of learners/</a:t>
            </a:r>
            <a:r>
              <a:rPr lang="en-US" dirty="0" err="1"/>
              <a:t>gpus</a:t>
            </a:r>
            <a:r>
              <a:rPr lang="en-US" dirty="0"/>
              <a:t>, etc.) based on </a:t>
            </a:r>
            <a:r>
              <a:rPr lang="en-US" dirty="0" smtClean="0"/>
              <a:t>remaining </a:t>
            </a:r>
            <a:r>
              <a:rPr lang="en-US" dirty="0"/>
              <a:t>runtime </a:t>
            </a:r>
            <a:r>
              <a:rPr lang="en-US" dirty="0" smtClean="0"/>
              <a:t>estimates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Service providers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differentiate among job containers to be </a:t>
            </a:r>
            <a:r>
              <a:rPr lang="en-US" dirty="0" smtClean="0"/>
              <a:t>preempted </a:t>
            </a:r>
            <a:r>
              <a:rPr lang="en-US" dirty="0"/>
              <a:t>by accounting for the demand of a job, where the demand of a job is the number of </a:t>
            </a:r>
            <a:r>
              <a:rPr lang="en-US" dirty="0" smtClean="0"/>
              <a:t>requested </a:t>
            </a:r>
            <a:r>
              <a:rPr lang="en-US" dirty="0"/>
              <a:t>resources and the duration of the time for which they </a:t>
            </a:r>
            <a:r>
              <a:rPr lang="en-US" dirty="0" smtClean="0"/>
              <a:t>will be occupied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differentiate among jobs that could be </a:t>
            </a:r>
            <a:r>
              <a:rPr lang="en-US" dirty="0" smtClean="0"/>
              <a:t>preempted </a:t>
            </a:r>
            <a:r>
              <a:rPr lang="en-US" dirty="0"/>
              <a:t>when there is not enough capacity by assigning bid values to them, e.g., to avoid preemption </a:t>
            </a:r>
            <a:r>
              <a:rPr lang="en-US" dirty="0" smtClean="0"/>
              <a:t>of </a:t>
            </a:r>
            <a:r>
              <a:rPr lang="en-US" dirty="0"/>
              <a:t>jobs which are close to finish or short jobs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 updated runtime estimates for current configuration and other possible scaling options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63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0" spc="-31" dirty="0" smtClean="0">
                <a:solidFill>
                  <a:srgbClr val="4278BD"/>
                </a:solidFill>
                <a:latin typeface="Arial"/>
                <a:ea typeface="MS PGothic" panose="020B0600070205080204" pitchFamily="34" charset="-128"/>
                <a:cs typeface="MS PGothic" charset="0"/>
              </a:rPr>
              <a:t>Prior Work: Patents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Job </a:t>
            </a:r>
            <a:r>
              <a:rPr lang="en-US" dirty="0"/>
              <a:t>Runtime Estimation: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patents.google.com/patent/WO2012005611A1/en?q=runtime&amp;q=estimation&amp;q=cloud&amp;q=jobs</a:t>
            </a:r>
            <a:endParaRPr lang="en-US" dirty="0" smtClean="0"/>
          </a:p>
          <a:p>
            <a:r>
              <a:rPr lang="en-US" dirty="0"/>
              <a:t>Systems and methods for profiling an application running on a parallel-processing computer </a:t>
            </a:r>
            <a:r>
              <a:rPr lang="en-US" dirty="0" smtClean="0"/>
              <a:t>system: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patents.google.com/patent/US20070294681A1/en?q=estimating&amp;q=job+execution&amp;q=times&amp;q=parallel&amp;q=computing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No prior patents on runtime estimation for ML jobs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803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0" spc="-31" dirty="0" smtClean="0">
                <a:solidFill>
                  <a:srgbClr val="4278BD"/>
                </a:solidFill>
                <a:latin typeface="Arial"/>
                <a:ea typeface="MS PGothic" panose="020B0600070205080204" pitchFamily="34" charset="-128"/>
                <a:cs typeface="MS PGothic" charset="0"/>
              </a:rPr>
              <a:t>Prior Work: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Some prior work is on runtime estimation of cloud computing jobs</a:t>
            </a:r>
          </a:p>
          <a:p>
            <a:pPr lvl="1"/>
            <a:r>
              <a:rPr lang="en-US" dirty="0" err="1" smtClean="0"/>
              <a:t>JamaisVu</a:t>
            </a:r>
            <a:r>
              <a:rPr lang="en-US" dirty="0"/>
              <a:t>: Robust Scheduling with Auto-Estimated Job </a:t>
            </a:r>
            <a:r>
              <a:rPr lang="en-US" dirty="0" smtClean="0"/>
              <a:t>Runtimes: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www.pdl.cmu.edu/PDL-FTP/CloudComputing/CMU-PDL-16-104.pdf</a:t>
            </a:r>
            <a:endParaRPr lang="en-US" dirty="0" smtClean="0"/>
          </a:p>
          <a:p>
            <a:pPr lvl="1"/>
            <a:r>
              <a:rPr lang="en-US" dirty="0"/>
              <a:t>Forming SPN-</a:t>
            </a:r>
            <a:r>
              <a:rPr lang="en-US" dirty="0" err="1"/>
              <a:t>MapReduce</a:t>
            </a:r>
            <a:r>
              <a:rPr lang="en-US" dirty="0"/>
              <a:t> Model for Estimation Job Execution Time in Cloud </a:t>
            </a:r>
            <a:r>
              <a:rPr lang="en-US" dirty="0" smtClean="0"/>
              <a:t>Computing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dl.acm.org/citation.cfm?id=3100838.3100903</a:t>
            </a:r>
            <a:endParaRPr lang="en-US" dirty="0" smtClean="0"/>
          </a:p>
          <a:p>
            <a:pPr lvl="1"/>
            <a:r>
              <a:rPr lang="en-US" dirty="0" smtClean="0"/>
              <a:t>Using Straggler Replication to Reduce Delay in Large-Scale Parallel Computing: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dl.acm.org/citation.cfm?id=2847223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ML training time is inherently different from standard cloud computing jobs. Algorithm parameters such as mini-batch size, model size, number of layers, neurons per layer etc. need to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116571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0" spc="-31" dirty="0" smtClean="0">
                <a:solidFill>
                  <a:srgbClr val="4278BD"/>
                </a:solidFill>
                <a:latin typeface="Arial"/>
                <a:ea typeface="MS PGothic" panose="020B0600070205080204" pitchFamily="34" charset="-128"/>
                <a:cs typeface="MS PGothic" charset="0"/>
              </a:rPr>
              <a:t>Background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Machine learning service is offered by major cloud services providers (CSPs)</a:t>
            </a:r>
          </a:p>
          <a:p>
            <a:pPr lvl="1"/>
            <a:r>
              <a:rPr lang="en-US" dirty="0" smtClean="0">
                <a:hlinkClick r:id="rId2"/>
              </a:rPr>
              <a:t>IBM Watson Machine Learning</a:t>
            </a:r>
            <a:r>
              <a:rPr lang="en-US" dirty="0" smtClean="0"/>
              <a:t>; </a:t>
            </a:r>
            <a:r>
              <a:rPr lang="en-US" dirty="0" smtClean="0">
                <a:hlinkClick r:id="rId3"/>
              </a:rPr>
              <a:t>Amazon Sagemaker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Google </a:t>
            </a:r>
            <a:r>
              <a:rPr lang="en-US" dirty="0" smtClean="0">
                <a:hlinkClick r:id="rId4"/>
              </a:rPr>
              <a:t>Cloud Machine </a:t>
            </a:r>
            <a:r>
              <a:rPr lang="en-US" dirty="0">
                <a:hlinkClick r:id="rId4"/>
              </a:rPr>
              <a:t>Learning </a:t>
            </a:r>
            <a:r>
              <a:rPr lang="en-US" dirty="0" smtClean="0">
                <a:hlinkClick r:id="rId4"/>
              </a:rPr>
              <a:t>Engine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Microsoft Azure</a:t>
            </a:r>
            <a:endParaRPr lang="en-US" dirty="0" smtClean="0"/>
          </a:p>
          <a:p>
            <a:pPr lvl="1"/>
            <a:r>
              <a:rPr lang="en-US" dirty="0" smtClean="0"/>
              <a:t>Support building, training, deployment, and inferencing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Resource scaling, full life cycle management, fault tolerance, monitoring, object storage</a:t>
            </a:r>
          </a:p>
          <a:p>
            <a:r>
              <a:rPr lang="en-US" dirty="0" smtClean="0"/>
              <a:t>Performance of machine learning jobs depend on :</a:t>
            </a:r>
          </a:p>
          <a:p>
            <a:pPr lvl="1"/>
            <a:r>
              <a:rPr lang="en-US" dirty="0" smtClean="0"/>
              <a:t>Model </a:t>
            </a:r>
          </a:p>
          <a:p>
            <a:pPr lvl="2"/>
            <a:r>
              <a:rPr lang="en-US" dirty="0" smtClean="0"/>
              <a:t>Model size, number of layers, number of neurons per layer, interconnection topology</a:t>
            </a:r>
          </a:p>
          <a:p>
            <a:pPr lvl="2"/>
            <a:r>
              <a:rPr lang="en-US" dirty="0" smtClean="0"/>
              <a:t>Type: Deep Belief Networks (DBNs), Convolutional Neural Networks (CNNs), Recurrent Neural </a:t>
            </a:r>
            <a:r>
              <a:rPr lang="en-US" dirty="0" err="1" smtClean="0"/>
              <a:t>Netwroks</a:t>
            </a:r>
            <a:r>
              <a:rPr lang="en-US" dirty="0" smtClean="0"/>
              <a:t> (RNNs) 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Alexnet</a:t>
            </a:r>
            <a:r>
              <a:rPr lang="en-US" dirty="0" smtClean="0"/>
              <a:t>, </a:t>
            </a:r>
            <a:r>
              <a:rPr lang="en-US" dirty="0" err="1" smtClean="0"/>
              <a:t>Resnet</a:t>
            </a:r>
            <a:r>
              <a:rPr lang="en-US" dirty="0" smtClean="0"/>
              <a:t>, </a:t>
            </a:r>
            <a:r>
              <a:rPr lang="en-US" dirty="0" err="1" smtClean="0"/>
              <a:t>Googlenet</a:t>
            </a:r>
            <a:r>
              <a:rPr lang="en-US" dirty="0" smtClean="0"/>
              <a:t>, Phalanx</a:t>
            </a:r>
          </a:p>
          <a:p>
            <a:pPr lvl="1"/>
            <a:r>
              <a:rPr lang="en-US" dirty="0" smtClean="0"/>
              <a:t>Model Framework</a:t>
            </a:r>
          </a:p>
          <a:p>
            <a:pPr lvl="2"/>
            <a:r>
              <a:rPr lang="en-US" dirty="0" err="1" smtClean="0"/>
              <a:t>Caffe</a:t>
            </a:r>
            <a:r>
              <a:rPr lang="en-US" dirty="0" smtClean="0"/>
              <a:t>, Caffe2, Torch, </a:t>
            </a:r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Theano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Dataset </a:t>
            </a:r>
          </a:p>
          <a:p>
            <a:pPr lvl="2"/>
            <a:r>
              <a:rPr lang="en-US" dirty="0" smtClean="0"/>
              <a:t>Training and testing dataset: modality, size, encoding </a:t>
            </a:r>
          </a:p>
          <a:p>
            <a:pPr lvl="2"/>
            <a:r>
              <a:rPr lang="en-US" dirty="0" err="1" smtClean="0"/>
              <a:t>Imagenet</a:t>
            </a:r>
            <a:r>
              <a:rPr lang="en-US" dirty="0" smtClean="0"/>
              <a:t>, </a:t>
            </a:r>
            <a:r>
              <a:rPr lang="en-US" dirty="0" err="1" smtClean="0"/>
              <a:t>Placesdb</a:t>
            </a:r>
            <a:r>
              <a:rPr lang="en-US" dirty="0" smtClean="0"/>
              <a:t>, Food101, </a:t>
            </a:r>
            <a:r>
              <a:rPr lang="en-US" dirty="0" err="1" smtClean="0"/>
              <a:t>Trec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Training framework and </a:t>
            </a:r>
            <a:r>
              <a:rPr lang="en-US" dirty="0" err="1" smtClean="0"/>
              <a:t>hyperparameters</a:t>
            </a:r>
            <a:r>
              <a:rPr lang="en-US" dirty="0" smtClean="0"/>
              <a:t>: Single node/distributed, batch size, learning rate</a:t>
            </a:r>
          </a:p>
          <a:p>
            <a:pPr lvl="1"/>
            <a:r>
              <a:rPr lang="en-US" dirty="0" smtClean="0"/>
              <a:t>Resource configuration</a:t>
            </a:r>
          </a:p>
          <a:p>
            <a:pPr lvl="2"/>
            <a:r>
              <a:rPr lang="en-US" dirty="0" err="1" smtClean="0"/>
              <a:t>Cpu</a:t>
            </a:r>
            <a:r>
              <a:rPr lang="en-US" dirty="0" smtClean="0"/>
              <a:t>, </a:t>
            </a:r>
            <a:r>
              <a:rPr lang="en-US" dirty="0" err="1" smtClean="0"/>
              <a:t>gpu</a:t>
            </a:r>
            <a:r>
              <a:rPr lang="en-US" dirty="0" smtClean="0"/>
              <a:t> (number and interconnection topology), memory, storage, network </a:t>
            </a:r>
          </a:p>
          <a:p>
            <a:r>
              <a:rPr lang="en-US" dirty="0" smtClean="0"/>
              <a:t>Support of multiple service classes by CSPs: pre-emption of low priority jobs by high priority jobs (e.g., free vs paid)  </a:t>
            </a:r>
          </a:p>
        </p:txBody>
      </p:sp>
    </p:spTree>
    <p:extLst>
      <p:ext uri="{BB962C8B-B14F-4D97-AF65-F5344CB8AC3E}">
        <p14:creationId xmlns:p14="http://schemas.microsoft.com/office/powerpoint/2010/main" val="67353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0" spc="-31" dirty="0" smtClean="0">
                <a:solidFill>
                  <a:srgbClr val="4278BD"/>
                </a:solidFill>
                <a:latin typeface="Arial"/>
                <a:ea typeface="MS PGothic" panose="020B0600070205080204" pitchFamily="34" charset="-128"/>
                <a:cs typeface="MS PGothic" charset="0"/>
              </a:rPr>
              <a:t>Problem Definition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users would like to know how long their ML job will last</a:t>
            </a:r>
          </a:p>
          <a:p>
            <a:pPr lvl="1"/>
            <a:r>
              <a:rPr lang="en-US" dirty="0" smtClean="0"/>
              <a:t>Cost-performance tradeoffs </a:t>
            </a:r>
          </a:p>
          <a:p>
            <a:pPr lvl="1"/>
            <a:r>
              <a:rPr lang="en-US" dirty="0" smtClean="0"/>
              <a:t>Resource scaling decisions </a:t>
            </a:r>
          </a:p>
          <a:p>
            <a:pPr lvl="1"/>
            <a:r>
              <a:rPr lang="en-US" dirty="0" smtClean="0"/>
              <a:t>Selecting service classes </a:t>
            </a:r>
          </a:p>
          <a:p>
            <a:r>
              <a:rPr lang="en-US" dirty="0" smtClean="0"/>
              <a:t>Runtime of a job is a complex function of many factors </a:t>
            </a:r>
          </a:p>
          <a:p>
            <a:r>
              <a:rPr lang="en-US" dirty="0" smtClean="0"/>
              <a:t>Shared infrastructure and priority based scheduling further complicate runtime estimation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0" spc="-31" dirty="0" smtClean="0">
                <a:solidFill>
                  <a:srgbClr val="4278BD"/>
                </a:solidFill>
                <a:latin typeface="Arial"/>
                <a:ea typeface="MS PGothic" panose="020B0600070205080204" pitchFamily="34" charset="-128"/>
                <a:cs typeface="MS PGothic" charset="0"/>
              </a:rPr>
              <a:t>Our Invention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Core Idea: </a:t>
            </a:r>
            <a:r>
              <a:rPr lang="en-US" dirty="0" smtClean="0"/>
              <a:t>System and method for offline and online runtime estimation of machine learning jobs 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Novelty: </a:t>
            </a:r>
          </a:p>
          <a:p>
            <a:pPr lvl="1"/>
            <a:r>
              <a:rPr lang="en-US" dirty="0" smtClean="0"/>
              <a:t>Accounts for different factors affecting runtime of ML jobs: workload (model, model framework, training dataset, testing dataset, training framework, </a:t>
            </a:r>
            <a:r>
              <a:rPr lang="en-US" dirty="0" err="1" smtClean="0"/>
              <a:t>hyperparameters</a:t>
            </a:r>
            <a:r>
              <a:rPr lang="en-US" dirty="0" smtClean="0"/>
              <a:t>, hardware resources)</a:t>
            </a:r>
          </a:p>
          <a:p>
            <a:pPr lvl="1"/>
            <a:r>
              <a:rPr lang="en-US" dirty="0" smtClean="0"/>
              <a:t>Accounts for possible queueing in cloud environments: unavailability of resources, scheduling delays </a:t>
            </a:r>
          </a:p>
          <a:p>
            <a:pPr lvl="1"/>
            <a:r>
              <a:rPr lang="en-US" dirty="0" smtClean="0"/>
              <a:t>Accounts for pre-emption in cloud environments supporting priority classes and halt/resume of ML jobs</a:t>
            </a:r>
          </a:p>
        </p:txBody>
      </p:sp>
    </p:spTree>
    <p:extLst>
      <p:ext uri="{BB962C8B-B14F-4D97-AF65-F5344CB8AC3E}">
        <p14:creationId xmlns:p14="http://schemas.microsoft.com/office/powerpoint/2010/main" val="115571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spc="-31" dirty="0" smtClean="0">
                <a:solidFill>
                  <a:srgbClr val="4278BD"/>
                </a:solidFill>
                <a:latin typeface="Arial"/>
                <a:ea typeface="MS PGothic" panose="020B0600070205080204" pitchFamily="34" charset="-128"/>
                <a:cs typeface="MS PGothic" charset="0"/>
              </a:rPr>
              <a:t>Main Components: Offline Estimation 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Job signature extractor: </a:t>
            </a:r>
            <a:r>
              <a:rPr lang="en-US" dirty="0" smtClean="0"/>
              <a:t>Extracts a set of features which uniquely defines a machine learning job. Different frameworks (</a:t>
            </a:r>
            <a:r>
              <a:rPr lang="en-US" dirty="0" err="1" smtClean="0"/>
              <a:t>Caffe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Torch,</a:t>
            </a:r>
            <a:r>
              <a:rPr lang="mr-IN" dirty="0" smtClean="0"/>
              <a:t>…</a:t>
            </a:r>
            <a:r>
              <a:rPr lang="en-US" dirty="0" smtClean="0"/>
              <a:t>) store model meta-data in different formats. &lt;</a:t>
            </a:r>
            <a:r>
              <a:rPr lang="en-US" dirty="0" err="1" smtClean="0"/>
              <a:t>model,trainingdata,framework</a:t>
            </a:r>
            <a:r>
              <a:rPr lang="en-US" dirty="0" smtClean="0"/>
              <a:t>&gt;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Training job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rtifacts store:</a:t>
            </a:r>
            <a:r>
              <a:rPr lang="en-US" dirty="0" smtClean="0"/>
              <a:t> Stores training logs and associated model files (model definition file, job manifest file)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Historical training metadata database: </a:t>
            </a:r>
            <a:r>
              <a:rPr lang="en-US" dirty="0" smtClean="0"/>
              <a:t>Different models specify their model and training logs </a:t>
            </a:r>
            <a:r>
              <a:rPr lang="en-US" dirty="0"/>
              <a:t>in different </a:t>
            </a:r>
            <a:r>
              <a:rPr lang="en-US" dirty="0" smtClean="0"/>
              <a:t>formats. We need framework specific parsers for extracting training job metadata. These parsers work on training logs and model files stored in artifacts store and extract training metadata.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Job clustering engine: </a:t>
            </a:r>
            <a:r>
              <a:rPr lang="en-US" dirty="0" smtClean="0"/>
              <a:t>Employs algorithms to cluster historical jobs based on similar runtime performance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Job classification engine: </a:t>
            </a:r>
            <a:r>
              <a:rPr lang="en-US" dirty="0" smtClean="0"/>
              <a:t>Matches a job to a historical job or a cluster of jobs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Performance modeling engine: </a:t>
            </a:r>
            <a:r>
              <a:rPr lang="en-US" dirty="0" smtClean="0"/>
              <a:t>Runtime estimation models for different workloads. The models capture the functional dependence of runtime on different machine learning jobs parameters, </a:t>
            </a:r>
            <a:r>
              <a:rPr lang="en-US" dirty="0" err="1" smtClean="0"/>
              <a:t>hyperparameters</a:t>
            </a:r>
            <a:r>
              <a:rPr lang="en-US" dirty="0" smtClean="0"/>
              <a:t>, pre-emption probability, queueing.  </a:t>
            </a:r>
          </a:p>
        </p:txBody>
      </p:sp>
    </p:spTree>
    <p:extLst>
      <p:ext uri="{BB962C8B-B14F-4D97-AF65-F5344CB8AC3E}">
        <p14:creationId xmlns:p14="http://schemas.microsoft.com/office/powerpoint/2010/main" val="153270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spc="-31" dirty="0" smtClean="0">
                <a:solidFill>
                  <a:srgbClr val="4278BD"/>
                </a:solidFill>
                <a:latin typeface="Arial"/>
                <a:ea typeface="MS PGothic" panose="020B0600070205080204" pitchFamily="34" charset="-128"/>
                <a:cs typeface="MS PGothic" charset="0"/>
              </a:rPr>
              <a:t>Main Components: Online Estimation 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Job signature extractor: </a:t>
            </a:r>
            <a:r>
              <a:rPr lang="en-US" dirty="0" smtClean="0"/>
              <a:t>same as in offline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Monitoring engine: </a:t>
            </a:r>
            <a:r>
              <a:rPr lang="en-US" dirty="0" smtClean="0"/>
              <a:t>monitors training jobs and extracts per iteration time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Performance modeling engine: </a:t>
            </a:r>
            <a:r>
              <a:rPr lang="en-US" dirty="0" smtClean="0"/>
              <a:t>takes online measurement of per iteration time and estimate remaining run-time for current and other possible scaling options by accounting for possible pre-emption, queueing, shared resource (</a:t>
            </a:r>
            <a:r>
              <a:rPr lang="en-US" dirty="0" err="1" smtClean="0"/>
              <a:t>network,cpu,memory</a:t>
            </a:r>
            <a:r>
              <a:rPr lang="en-US" dirty="0" smtClean="0"/>
              <a:t>) utilization. </a:t>
            </a:r>
          </a:p>
        </p:txBody>
      </p:sp>
    </p:spTree>
    <p:extLst>
      <p:ext uri="{BB962C8B-B14F-4D97-AF65-F5344CB8AC3E}">
        <p14:creationId xmlns:p14="http://schemas.microsoft.com/office/powerpoint/2010/main" val="9936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07" y="234373"/>
            <a:ext cx="11537780" cy="6683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smtClean="0">
                <a:solidFill>
                  <a:srgbClr val="4278BD"/>
                </a:solidFill>
              </a:rPr>
              <a:t>Sample Embodiment: Offline Estimation  </a:t>
            </a:r>
            <a:endParaRPr lang="en-US" sz="2800" dirty="0">
              <a:solidFill>
                <a:srgbClr val="4278BD"/>
              </a:solidFill>
            </a:endParaRPr>
          </a:p>
        </p:txBody>
      </p:sp>
      <p:sp>
        <p:nvSpPr>
          <p:cNvPr id="3" name="TextBox 2"/>
          <p:cNvSpPr txBox="1"/>
          <p:nvPr>
            <p:extLst/>
          </p:nvPr>
        </p:nvSpPr>
        <p:spPr>
          <a:xfrm>
            <a:off x="935585" y="1466851"/>
            <a:ext cx="924950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09585"/>
            <a:endParaRPr lang="en-US" sz="24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>
            <a:off x="8259423" y="4573000"/>
            <a:ext cx="1179407" cy="177967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9585"/>
            <a:r>
              <a:rPr lang="en-US" sz="1467" dirty="0">
                <a:solidFill>
                  <a:prstClr val="white"/>
                </a:solidFill>
              </a:rPr>
              <a:t>Historical T</a:t>
            </a:r>
            <a:r>
              <a:rPr lang="en-US" sz="1467" dirty="0" smtClean="0">
                <a:solidFill>
                  <a:prstClr val="white"/>
                </a:solidFill>
              </a:rPr>
              <a:t>raining Metadata</a:t>
            </a:r>
          </a:p>
          <a:p>
            <a:pPr algn="ctr" defTabSz="609585"/>
            <a:r>
              <a:rPr lang="en-US" sz="1467" dirty="0">
                <a:solidFill>
                  <a:prstClr val="white"/>
                </a:solidFill>
              </a:rPr>
              <a:t>D</a:t>
            </a:r>
            <a:r>
              <a:rPr lang="en-US" sz="1467" dirty="0" smtClean="0">
                <a:solidFill>
                  <a:prstClr val="white"/>
                </a:solidFill>
              </a:rPr>
              <a:t>atabase  </a:t>
            </a: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3008737" y="4712907"/>
            <a:ext cx="1365055" cy="177967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9585"/>
            <a:r>
              <a:rPr lang="en-US" sz="1467" dirty="0" smtClean="0">
                <a:solidFill>
                  <a:prstClr val="white"/>
                </a:solidFill>
              </a:rPr>
              <a:t>Training Job Artifacts Store</a:t>
            </a:r>
            <a:endParaRPr lang="en-US" sz="1467" dirty="0">
              <a:solidFill>
                <a:prstClr val="white"/>
              </a:solidFill>
            </a:endParaRPr>
          </a:p>
          <a:p>
            <a:pPr algn="ctr" defTabSz="609585"/>
            <a:r>
              <a:rPr lang="en-US" sz="1467" dirty="0">
                <a:solidFill>
                  <a:prstClr val="white"/>
                </a:solidFill>
              </a:rPr>
              <a:t>(training logs and model </a:t>
            </a:r>
            <a:r>
              <a:rPr lang="en-US" sz="1467" dirty="0" smtClean="0">
                <a:solidFill>
                  <a:prstClr val="white"/>
                </a:solidFill>
              </a:rPr>
              <a:t>files)  </a:t>
            </a: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9820" y="3348051"/>
            <a:ext cx="1845552" cy="70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85"/>
            <a:r>
              <a:rPr lang="en-US" sz="1467" dirty="0">
                <a:solidFill>
                  <a:srgbClr val="000000"/>
                </a:solidFill>
              </a:rPr>
              <a:t>Job Signature Extractor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74490" y="4054271"/>
            <a:ext cx="1333" cy="658636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00877" y="4068077"/>
            <a:ext cx="3963" cy="626811"/>
          </a:xfrm>
          <a:prstGeom prst="straightConnector1">
            <a:avLst/>
          </a:prstGeom>
          <a:ln w="22225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26351" y="3144613"/>
            <a:ext cx="1845552" cy="70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85"/>
            <a:r>
              <a:rPr lang="en-US" sz="1467" dirty="0">
                <a:solidFill>
                  <a:srgbClr val="000000"/>
                </a:solidFill>
              </a:rPr>
              <a:t>Job Clustering and Classification  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4611428" y="3497723"/>
            <a:ext cx="3314923" cy="1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73400" y="2012014"/>
            <a:ext cx="1845552" cy="706221"/>
          </a:xfrm>
          <a:prstGeom prst="rect">
            <a:avLst/>
          </a:prstGeom>
          <a:gradFill>
            <a:gsLst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85"/>
            <a:r>
              <a:rPr lang="en-US" sz="1467" dirty="0" smtClean="0">
                <a:solidFill>
                  <a:srgbClr val="000000"/>
                </a:solidFill>
              </a:rPr>
              <a:t>Performance Model </a:t>
            </a:r>
            <a:r>
              <a:rPr lang="en-US" sz="1467" dirty="0">
                <a:solidFill>
                  <a:srgbClr val="000000"/>
                </a:solidFill>
              </a:rPr>
              <a:t>Based Runtime Estimation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2187" y="4254900"/>
            <a:ext cx="1288009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&lt;model-id&gt;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1775" y="4241535"/>
            <a:ext cx="1401908" cy="54386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&lt;manifest file, model files&gt;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611429" y="3735509"/>
            <a:ext cx="3314921" cy="11447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3190" y="3140169"/>
            <a:ext cx="1412156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&lt;{f1,f2,</a:t>
            </a:r>
            <a:r>
              <a:rPr lang="is-IS" sz="1467" dirty="0">
                <a:solidFill>
                  <a:prstClr val="black"/>
                </a:solidFill>
              </a:rPr>
              <a:t>…,fn}</a:t>
            </a:r>
            <a:r>
              <a:rPr lang="en-US" sz="1467" dirty="0">
                <a:solidFill>
                  <a:prstClr val="black"/>
                </a:solidFill>
              </a:rPr>
              <a:t>&gt;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6951" y="3783865"/>
            <a:ext cx="3647610" cy="76963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 smtClean="0">
                <a:solidFill>
                  <a:prstClr val="black"/>
                </a:solidFill>
              </a:rPr>
              <a:t>       &lt;iteration time&gt;</a:t>
            </a:r>
          </a:p>
          <a:p>
            <a:pPr defTabSz="609585"/>
            <a:r>
              <a:rPr lang="en-US" sz="1467" dirty="0" smtClean="0">
                <a:solidFill>
                  <a:prstClr val="black"/>
                </a:solidFill>
              </a:rPr>
              <a:t>    &lt;[{f1,f2,</a:t>
            </a:r>
            <a:r>
              <a:rPr lang="mr-IN" sz="1467" dirty="0" smtClean="0">
                <a:solidFill>
                  <a:prstClr val="black"/>
                </a:solidFill>
              </a:rPr>
              <a:t>…</a:t>
            </a:r>
            <a:r>
              <a:rPr lang="en-US" sz="1467" dirty="0" smtClean="0">
                <a:solidFill>
                  <a:prstClr val="black"/>
                </a:solidFill>
              </a:rPr>
              <a:t>,</a:t>
            </a:r>
            <a:r>
              <a:rPr lang="en-US" sz="1467" dirty="0" err="1" smtClean="0">
                <a:solidFill>
                  <a:prstClr val="black"/>
                </a:solidFill>
              </a:rPr>
              <a:t>fn</a:t>
            </a:r>
            <a:r>
              <a:rPr lang="en-US" sz="1467" dirty="0" smtClean="0">
                <a:solidFill>
                  <a:prstClr val="black"/>
                </a:solidFill>
              </a:rPr>
              <a:t>,..,</a:t>
            </a:r>
            <a:r>
              <a:rPr lang="en-US" sz="1467" dirty="0" err="1" smtClean="0">
                <a:solidFill>
                  <a:prstClr val="black"/>
                </a:solidFill>
              </a:rPr>
              <a:t>fm</a:t>
            </a:r>
            <a:r>
              <a:rPr lang="en-US" sz="1467" dirty="0" smtClean="0">
                <a:solidFill>
                  <a:prstClr val="black"/>
                </a:solidFill>
              </a:rPr>
              <a:t>}, iteration time]&gt;</a:t>
            </a:r>
          </a:p>
          <a:p>
            <a:pPr defTabSz="609585"/>
            <a:r>
              <a:rPr lang="en-US" sz="1467" dirty="0">
                <a:solidFill>
                  <a:prstClr val="black"/>
                </a:solidFill>
              </a:rPr>
              <a:t> </a:t>
            </a:r>
            <a:r>
              <a:rPr lang="en-US" sz="1467" dirty="0" smtClean="0">
                <a:solidFill>
                  <a:prstClr val="black"/>
                </a:solidFill>
              </a:rPr>
              <a:t>    &lt;[{g1,g2</a:t>
            </a:r>
            <a:r>
              <a:rPr lang="en-US" sz="1467" dirty="0">
                <a:solidFill>
                  <a:prstClr val="black"/>
                </a:solidFill>
              </a:rPr>
              <a:t>,</a:t>
            </a:r>
            <a:r>
              <a:rPr lang="mr-IN" sz="1467" dirty="0">
                <a:solidFill>
                  <a:prstClr val="black"/>
                </a:solidFill>
              </a:rPr>
              <a:t>…</a:t>
            </a:r>
            <a:r>
              <a:rPr lang="en-US" sz="1467" dirty="0" smtClean="0">
                <a:solidFill>
                  <a:prstClr val="black"/>
                </a:solidFill>
              </a:rPr>
              <a:t>,</a:t>
            </a:r>
            <a:r>
              <a:rPr lang="en-US" sz="1467" dirty="0" err="1" smtClean="0">
                <a:solidFill>
                  <a:prstClr val="black"/>
                </a:solidFill>
              </a:rPr>
              <a:t>gn</a:t>
            </a:r>
            <a:r>
              <a:rPr lang="en-US" sz="1467" dirty="0" smtClean="0">
                <a:solidFill>
                  <a:prstClr val="black"/>
                </a:solidFill>
              </a:rPr>
              <a:t>,..,gm</a:t>
            </a:r>
            <a:r>
              <a:rPr lang="en-US" sz="1467" dirty="0">
                <a:solidFill>
                  <a:prstClr val="black"/>
                </a:solidFill>
              </a:rPr>
              <a:t>}, iteration time]&gt;</a:t>
            </a:r>
          </a:p>
        </p:txBody>
      </p:sp>
      <p:sp>
        <p:nvSpPr>
          <p:cNvPr id="21" name="Striped Right Arrow 20"/>
          <p:cNvSpPr/>
          <p:nvPr/>
        </p:nvSpPr>
        <p:spPr>
          <a:xfrm>
            <a:off x="5553101" y="5186584"/>
            <a:ext cx="2373249" cy="70919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9585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6200000">
            <a:off x="8506839" y="3987907"/>
            <a:ext cx="771009" cy="555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9585"/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391092" y="3748013"/>
            <a:ext cx="1310185" cy="1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3402485"/>
            <a:ext cx="2331089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</a:t>
            </a:r>
            <a:r>
              <a:rPr lang="en-US" sz="1467">
                <a:solidFill>
                  <a:prstClr val="black"/>
                </a:solidFill>
              </a:rPr>
              <a:t>get runtime, </a:t>
            </a:r>
            <a:r>
              <a:rPr lang="en-US" sz="1467" dirty="0">
                <a:solidFill>
                  <a:prstClr val="black"/>
                </a:solidFill>
              </a:rPr>
              <a:t>model-id&gt; </a:t>
            </a:r>
          </a:p>
        </p:txBody>
      </p:sp>
      <p:cxnSp>
        <p:nvCxnSpPr>
          <p:cNvPr id="29" name="Straight Arrow Connector 28"/>
          <p:cNvCxnSpPr>
            <a:stCxn id="12" idx="2"/>
            <a:endCxn id="7" idx="0"/>
          </p:cNvCxnSpPr>
          <p:nvPr/>
        </p:nvCxnSpPr>
        <p:spPr>
          <a:xfrm flipH="1">
            <a:off x="3692597" y="2718235"/>
            <a:ext cx="3580" cy="629816"/>
          </a:xfrm>
          <a:prstGeom prst="straightConnector1">
            <a:avLst/>
          </a:prstGeom>
          <a:ln w="22225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577" y="2606032"/>
            <a:ext cx="3663019" cy="99540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&lt;{f1,f2,</a:t>
            </a:r>
            <a:r>
              <a:rPr lang="is-IS" sz="1467" dirty="0">
                <a:solidFill>
                  <a:prstClr val="black"/>
                </a:solidFill>
              </a:rPr>
              <a:t>…,fn</a:t>
            </a:r>
            <a:r>
              <a:rPr lang="is-IS" sz="1467" dirty="0" smtClean="0">
                <a:solidFill>
                  <a:prstClr val="black"/>
                </a:solidFill>
              </a:rPr>
              <a:t>}, iteration time</a:t>
            </a:r>
            <a:r>
              <a:rPr lang="en-US" sz="1467" dirty="0" smtClean="0">
                <a:solidFill>
                  <a:prstClr val="black"/>
                </a:solidFill>
              </a:rPr>
              <a:t>&gt;</a:t>
            </a:r>
          </a:p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&lt;[{f1,f2,</a:t>
            </a:r>
            <a:r>
              <a:rPr lang="mr-IN" sz="1467" dirty="0">
                <a:solidFill>
                  <a:prstClr val="black"/>
                </a:solidFill>
              </a:rPr>
              <a:t>…</a:t>
            </a:r>
            <a:r>
              <a:rPr lang="en-US" sz="1467" dirty="0">
                <a:solidFill>
                  <a:prstClr val="black"/>
                </a:solidFill>
              </a:rPr>
              <a:t>,</a:t>
            </a:r>
            <a:r>
              <a:rPr lang="en-US" sz="1467" dirty="0" err="1">
                <a:solidFill>
                  <a:prstClr val="black"/>
                </a:solidFill>
              </a:rPr>
              <a:t>fn</a:t>
            </a:r>
            <a:r>
              <a:rPr lang="en-US" sz="1467" dirty="0">
                <a:solidFill>
                  <a:prstClr val="black"/>
                </a:solidFill>
              </a:rPr>
              <a:t>,..,</a:t>
            </a:r>
            <a:r>
              <a:rPr lang="en-US" sz="1467" dirty="0" err="1">
                <a:solidFill>
                  <a:prstClr val="black"/>
                </a:solidFill>
              </a:rPr>
              <a:t>fm</a:t>
            </a:r>
            <a:r>
              <a:rPr lang="en-US" sz="1467" dirty="0">
                <a:solidFill>
                  <a:prstClr val="black"/>
                </a:solidFill>
              </a:rPr>
              <a:t>}, iteration time</a:t>
            </a:r>
            <a:r>
              <a:rPr lang="en-US" sz="1467" dirty="0" smtClean="0">
                <a:solidFill>
                  <a:prstClr val="black"/>
                </a:solidFill>
              </a:rPr>
              <a:t>]&gt;</a:t>
            </a:r>
          </a:p>
          <a:p>
            <a:pPr defTabSz="609585"/>
            <a:r>
              <a:rPr lang="en-US" sz="1467" dirty="0">
                <a:solidFill>
                  <a:prstClr val="black"/>
                </a:solidFill>
              </a:rPr>
              <a:t> &lt;[{g1,g2,</a:t>
            </a:r>
            <a:r>
              <a:rPr lang="mr-IN" sz="1467" dirty="0">
                <a:solidFill>
                  <a:prstClr val="black"/>
                </a:solidFill>
              </a:rPr>
              <a:t>…</a:t>
            </a:r>
            <a:r>
              <a:rPr lang="en-US" sz="1467" dirty="0">
                <a:solidFill>
                  <a:prstClr val="black"/>
                </a:solidFill>
              </a:rPr>
              <a:t>,</a:t>
            </a:r>
            <a:r>
              <a:rPr lang="en-US" sz="1467" dirty="0" err="1">
                <a:solidFill>
                  <a:prstClr val="black"/>
                </a:solidFill>
              </a:rPr>
              <a:t>gn</a:t>
            </a:r>
            <a:r>
              <a:rPr lang="en-US" sz="1467" dirty="0">
                <a:solidFill>
                  <a:prstClr val="black"/>
                </a:solidFill>
              </a:rPr>
              <a:t>,..,gm}, iteration time]&gt;</a:t>
            </a:r>
          </a:p>
          <a:p>
            <a:pPr defTabSz="609585"/>
            <a:r>
              <a:rPr lang="en-US" sz="1467" dirty="0" smtClean="0">
                <a:solidFill>
                  <a:prstClr val="black"/>
                </a:solidFill>
              </a:rPr>
              <a:t> </a:t>
            </a:r>
            <a:endParaRPr lang="en-US" sz="1467" dirty="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942072" y="2727208"/>
            <a:ext cx="3580" cy="629816"/>
          </a:xfrm>
          <a:prstGeom prst="straightConnector1">
            <a:avLst/>
          </a:prstGeom>
          <a:ln w="22225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82917" y="2842239"/>
            <a:ext cx="212269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sz="1470" dirty="0">
                <a:solidFill>
                  <a:prstClr val="black"/>
                </a:solidFill>
              </a:rPr>
              <a:t>&lt;runtime </a:t>
            </a:r>
            <a:r>
              <a:rPr lang="en-US" sz="1470" dirty="0" smtClean="0">
                <a:solidFill>
                  <a:prstClr val="black"/>
                </a:solidFill>
              </a:rPr>
              <a:t>estimate(</a:t>
            </a:r>
            <a:r>
              <a:rPr lang="en-US" sz="1470" dirty="0" smtClean="0">
                <a:solidFill>
                  <a:srgbClr val="00B050"/>
                </a:solidFill>
              </a:rPr>
              <a:t>s</a:t>
            </a:r>
            <a:r>
              <a:rPr lang="en-US" sz="1470" dirty="0" smtClean="0">
                <a:solidFill>
                  <a:prstClr val="black"/>
                </a:solidFill>
              </a:rPr>
              <a:t>)&gt; </a:t>
            </a:r>
            <a:endParaRPr lang="en-US" sz="147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07" y="234373"/>
            <a:ext cx="11537780" cy="6683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smtClean="0">
                <a:solidFill>
                  <a:srgbClr val="4278BD"/>
                </a:solidFill>
              </a:rPr>
              <a:t>Sample Embodiment: Online Estimation  </a:t>
            </a:r>
            <a:endParaRPr lang="en-US" sz="2800" dirty="0">
              <a:solidFill>
                <a:srgbClr val="4278BD"/>
              </a:solidFill>
            </a:endParaRPr>
          </a:p>
        </p:txBody>
      </p:sp>
      <p:sp>
        <p:nvSpPr>
          <p:cNvPr id="3" name="TextBox 2"/>
          <p:cNvSpPr txBox="1"/>
          <p:nvPr>
            <p:extLst/>
          </p:nvPr>
        </p:nvSpPr>
        <p:spPr>
          <a:xfrm>
            <a:off x="935585" y="1466851"/>
            <a:ext cx="924950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09585"/>
            <a:endParaRPr lang="en-US" sz="24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>
            <a:off x="3008737" y="4712907"/>
            <a:ext cx="1365055" cy="177967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9585"/>
            <a:r>
              <a:rPr lang="en-US" sz="1467" dirty="0" smtClean="0">
                <a:solidFill>
                  <a:prstClr val="white"/>
                </a:solidFill>
              </a:rPr>
              <a:t>Training Job Artifacts Store</a:t>
            </a:r>
            <a:endParaRPr lang="en-US" sz="1467" dirty="0">
              <a:solidFill>
                <a:prstClr val="white"/>
              </a:solidFill>
            </a:endParaRPr>
          </a:p>
          <a:p>
            <a:pPr algn="ctr" defTabSz="609585"/>
            <a:r>
              <a:rPr lang="en-US" sz="1467" dirty="0">
                <a:solidFill>
                  <a:prstClr val="white"/>
                </a:solidFill>
              </a:rPr>
              <a:t>(training logs and model </a:t>
            </a:r>
            <a:r>
              <a:rPr lang="en-US" sz="1467" dirty="0" smtClean="0">
                <a:solidFill>
                  <a:prstClr val="white"/>
                </a:solidFill>
              </a:rPr>
              <a:t>files)  </a:t>
            </a: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9820" y="3348051"/>
            <a:ext cx="1845552" cy="70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85"/>
            <a:r>
              <a:rPr lang="en-US" sz="1467" dirty="0">
                <a:solidFill>
                  <a:srgbClr val="000000"/>
                </a:solidFill>
              </a:rPr>
              <a:t>Job Signature Extractor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74490" y="4054271"/>
            <a:ext cx="1333" cy="658636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00877" y="4068077"/>
            <a:ext cx="3963" cy="626811"/>
          </a:xfrm>
          <a:prstGeom prst="straightConnector1">
            <a:avLst/>
          </a:prstGeom>
          <a:ln w="22225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73400" y="2012014"/>
            <a:ext cx="1845552" cy="706221"/>
          </a:xfrm>
          <a:prstGeom prst="rect">
            <a:avLst/>
          </a:prstGeom>
          <a:gradFill>
            <a:gsLst>
              <a:gs pos="10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85"/>
            <a:r>
              <a:rPr lang="en-US" sz="1467" dirty="0">
                <a:solidFill>
                  <a:srgbClr val="000000"/>
                </a:solidFill>
              </a:rPr>
              <a:t>Model Based Runtime Estimation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4741" y="1971792"/>
            <a:ext cx="1845552" cy="70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85"/>
            <a:endParaRPr lang="en-US" sz="1467" dirty="0" smtClean="0">
              <a:solidFill>
                <a:srgbClr val="000000"/>
              </a:solidFill>
            </a:endParaRPr>
          </a:p>
          <a:p>
            <a:pPr algn="ctr" defTabSz="609585"/>
            <a:r>
              <a:rPr lang="en-US" sz="1467" dirty="0" smtClean="0">
                <a:solidFill>
                  <a:srgbClr val="000000"/>
                </a:solidFill>
              </a:rPr>
              <a:t>Monitoring Engine</a:t>
            </a:r>
          </a:p>
          <a:p>
            <a:pPr algn="ctr" defTabSz="609585"/>
            <a:r>
              <a:rPr lang="en-US" sz="1467" dirty="0" smtClean="0">
                <a:solidFill>
                  <a:srgbClr val="000000"/>
                </a:solidFill>
              </a:rPr>
              <a:t>(Job and Resource)</a:t>
            </a:r>
          </a:p>
          <a:p>
            <a:pPr algn="ctr" defTabSz="609585"/>
            <a:endParaRPr lang="en-US" sz="1467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2187" y="4254900"/>
            <a:ext cx="1288009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&lt;model-id&gt;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5357" y="4155716"/>
            <a:ext cx="1401908" cy="54386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&lt;manifest file, model files&gt;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618954" y="2270856"/>
            <a:ext cx="1929247" cy="12381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3694" y="2347416"/>
            <a:ext cx="1648611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</a:t>
            </a:r>
            <a:r>
              <a:rPr lang="is-IS" sz="1467" dirty="0" smtClean="0">
                <a:solidFill>
                  <a:prstClr val="black"/>
                </a:solidFill>
              </a:rPr>
              <a:t>iteration time</a:t>
            </a:r>
            <a:r>
              <a:rPr lang="en-US" sz="1467" dirty="0">
                <a:solidFill>
                  <a:prstClr val="black"/>
                </a:solidFill>
              </a:rPr>
              <a:t>&gt;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54069" y="1997581"/>
            <a:ext cx="1860919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 smtClean="0">
                <a:solidFill>
                  <a:prstClr val="black"/>
                </a:solidFill>
              </a:rPr>
              <a:t>   &lt;model-id</a:t>
            </a:r>
            <a:r>
              <a:rPr lang="en-US" sz="1467" dirty="0">
                <a:solidFill>
                  <a:prstClr val="black"/>
                </a:solidFill>
              </a:rPr>
              <a:t>&gt;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621847" y="2591427"/>
            <a:ext cx="1957400" cy="11000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391092" y="3748013"/>
            <a:ext cx="1310185" cy="1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3402485"/>
            <a:ext cx="2331089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</a:t>
            </a:r>
            <a:r>
              <a:rPr lang="en-US" sz="1467">
                <a:solidFill>
                  <a:prstClr val="black"/>
                </a:solidFill>
              </a:rPr>
              <a:t>get runtime, </a:t>
            </a:r>
            <a:r>
              <a:rPr lang="en-US" sz="1467" dirty="0">
                <a:solidFill>
                  <a:prstClr val="black"/>
                </a:solidFill>
              </a:rPr>
              <a:t>model-id&gt; </a:t>
            </a:r>
          </a:p>
        </p:txBody>
      </p:sp>
      <p:cxnSp>
        <p:nvCxnSpPr>
          <p:cNvPr id="29" name="Straight Arrow Connector 28"/>
          <p:cNvCxnSpPr>
            <a:stCxn id="12" idx="2"/>
            <a:endCxn id="7" idx="0"/>
          </p:cNvCxnSpPr>
          <p:nvPr/>
        </p:nvCxnSpPr>
        <p:spPr>
          <a:xfrm flipH="1">
            <a:off x="3692597" y="2718235"/>
            <a:ext cx="3580" cy="629816"/>
          </a:xfrm>
          <a:prstGeom prst="straightConnector1">
            <a:avLst/>
          </a:prstGeom>
          <a:ln w="22225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98937" y="2872669"/>
            <a:ext cx="1348513" cy="3181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</a:rPr>
              <a:t>&lt;{f1,f2,</a:t>
            </a:r>
            <a:r>
              <a:rPr lang="is-IS" sz="1467" dirty="0">
                <a:solidFill>
                  <a:prstClr val="black"/>
                </a:solidFill>
              </a:rPr>
              <a:t>…,fn}</a:t>
            </a:r>
            <a:r>
              <a:rPr lang="en-US" sz="1467" dirty="0">
                <a:solidFill>
                  <a:prstClr val="black"/>
                </a:solidFill>
              </a:rPr>
              <a:t>&gt;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942072" y="2727208"/>
            <a:ext cx="3580" cy="629816"/>
          </a:xfrm>
          <a:prstGeom prst="straightConnector1">
            <a:avLst/>
          </a:prstGeom>
          <a:ln w="22225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82917" y="2842239"/>
            <a:ext cx="2069797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sz="1470" dirty="0">
                <a:solidFill>
                  <a:prstClr val="black"/>
                </a:solidFill>
              </a:rPr>
              <a:t>&lt;runtime </a:t>
            </a:r>
            <a:r>
              <a:rPr lang="en-US" sz="1470" dirty="0" smtClean="0">
                <a:solidFill>
                  <a:prstClr val="black"/>
                </a:solidFill>
              </a:rPr>
              <a:t>estimate(</a:t>
            </a:r>
            <a:r>
              <a:rPr lang="en-US" sz="1470" dirty="0" smtClean="0">
                <a:solidFill>
                  <a:srgbClr val="00B050"/>
                </a:solidFill>
              </a:rPr>
              <a:t>s</a:t>
            </a:r>
            <a:r>
              <a:rPr lang="en-US" sz="1470" dirty="0" smtClean="0">
                <a:solidFill>
                  <a:prstClr val="black"/>
                </a:solidFill>
              </a:rPr>
              <a:t>)&gt; </a:t>
            </a:r>
            <a:endParaRPr lang="en-US" sz="147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0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Profiler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84" y="1108252"/>
            <a:ext cx="11190816" cy="4923367"/>
          </a:xfrm>
        </p:spPr>
        <p:txBody>
          <a:bodyPr/>
          <a:lstStyle/>
          <a:p>
            <a:r>
              <a:rPr lang="en-US" dirty="0" smtClean="0"/>
              <a:t>Used for bootstrapping runtime estimates, especially for non-standard/custom-coded neural network codes</a:t>
            </a:r>
          </a:p>
          <a:p>
            <a:r>
              <a:rPr lang="en-US" dirty="0" smtClean="0"/>
              <a:t>Can be invoked on-demand by the runtime estimator </a:t>
            </a:r>
          </a:p>
          <a:p>
            <a:pPr lvl="1"/>
            <a:r>
              <a:rPr lang="en-US" dirty="0" smtClean="0"/>
              <a:t>Invoked initially to get an accurate time estimate on some reference compute device</a:t>
            </a:r>
            <a:endParaRPr lang="en-US" dirty="0"/>
          </a:p>
          <a:p>
            <a:pPr lvl="1"/>
            <a:r>
              <a:rPr lang="en-US" dirty="0" smtClean="0"/>
              <a:t>Invoked periodically during a run (to adapt to dynamic conditions)</a:t>
            </a:r>
          </a:p>
          <a:p>
            <a:r>
              <a:rPr lang="en-US" dirty="0" smtClean="0"/>
              <a:t>Sample profiler takes as input the model-id, and returns as output a reference time estimate:</a:t>
            </a:r>
          </a:p>
          <a:p>
            <a:pPr lvl="1"/>
            <a:r>
              <a:rPr lang="en-US" dirty="0" smtClean="0"/>
              <a:t>Derives a sample job from the original user job, but with a fixed small number of iterations</a:t>
            </a:r>
          </a:p>
          <a:p>
            <a:pPr lvl="1"/>
            <a:r>
              <a:rPr lang="en-US" dirty="0" smtClean="0"/>
              <a:t>Determines input data size for the sample job, and generates and loads dummy data</a:t>
            </a:r>
          </a:p>
          <a:p>
            <a:pPr lvl="1"/>
            <a:r>
              <a:rPr lang="en-US" dirty="0" smtClean="0"/>
              <a:t>Runs the sample job on the reference compute device and records timing</a:t>
            </a:r>
          </a:p>
          <a:p>
            <a:r>
              <a:rPr lang="en-US" dirty="0"/>
              <a:t>R</a:t>
            </a:r>
            <a:r>
              <a:rPr lang="en-US" dirty="0" smtClean="0"/>
              <a:t>eference time estimate is used by the Runtime Estimation module to project time estimates for different run configurations</a:t>
            </a:r>
            <a:endParaRPr lang="en-US" dirty="0"/>
          </a:p>
        </p:txBody>
      </p:sp>
      <p:pic>
        <p:nvPicPr>
          <p:cNvPr id="4" name="Picture 3" descr="pict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935" y="3766798"/>
            <a:ext cx="6202782" cy="30912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7638" y="3775263"/>
            <a:ext cx="1304058" cy="476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666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85"/>
            <a:r>
              <a:rPr lang="en-US" sz="1400" dirty="0" smtClean="0">
                <a:solidFill>
                  <a:srgbClr val="000000"/>
                </a:solidFill>
              </a:rPr>
              <a:t>Sample</a:t>
            </a:r>
          </a:p>
          <a:p>
            <a:pPr algn="ctr" defTabSz="609585"/>
            <a:r>
              <a:rPr lang="en-US" sz="1400" dirty="0" smtClean="0">
                <a:solidFill>
                  <a:srgbClr val="000000"/>
                </a:solidFill>
              </a:rPr>
              <a:t>Profiler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17882" y="3880183"/>
            <a:ext cx="7937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588847" y="3998567"/>
            <a:ext cx="7937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65946" y="3955788"/>
            <a:ext cx="893744" cy="37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ts val="1100"/>
              </a:lnSpc>
            </a:pPr>
            <a:r>
              <a:rPr lang="en-US" sz="1000" dirty="0">
                <a:solidFill>
                  <a:prstClr val="black"/>
                </a:solidFill>
              </a:rPr>
              <a:t>&lt;runtime </a:t>
            </a:r>
            <a:endParaRPr lang="en-US" sz="1000" dirty="0" smtClean="0">
              <a:solidFill>
                <a:prstClr val="black"/>
              </a:solidFill>
            </a:endParaRPr>
          </a:p>
          <a:p>
            <a:pPr defTabSz="609585">
              <a:lnSpc>
                <a:spcPts val="1100"/>
              </a:lnSpc>
            </a:pPr>
            <a:r>
              <a:rPr lang="en-US" sz="1000" dirty="0" smtClean="0">
                <a:solidFill>
                  <a:prstClr val="black"/>
                </a:solidFill>
              </a:rPr>
              <a:t>estimate(</a:t>
            </a:r>
            <a:r>
              <a:rPr lang="en-US" sz="1000" dirty="0" smtClean="0">
                <a:solidFill>
                  <a:srgbClr val="00B050"/>
                </a:solidFill>
              </a:rPr>
              <a:t>s</a:t>
            </a:r>
            <a:r>
              <a:rPr lang="en-US" sz="1000" dirty="0" smtClean="0">
                <a:solidFill>
                  <a:prstClr val="black"/>
                </a:solidFill>
              </a:rPr>
              <a:t>)&gt;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8123" y="3667652"/>
            <a:ext cx="833534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609585"/>
            <a:r>
              <a:rPr lang="en-US" sz="1000" dirty="0">
                <a:solidFill>
                  <a:prstClr val="black"/>
                </a:solidFill>
              </a:rPr>
              <a:t>&lt;model-id&gt; </a:t>
            </a:r>
          </a:p>
        </p:txBody>
      </p:sp>
    </p:spTree>
    <p:extLst>
      <p:ext uri="{BB962C8B-B14F-4D97-AF65-F5344CB8AC3E}">
        <p14:creationId xmlns:p14="http://schemas.microsoft.com/office/powerpoint/2010/main" val="402762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_v22">
  <a:themeElements>
    <a:clrScheme name="IBM Cloud 2105">
      <a:dk1>
        <a:sysClr val="windowText" lastClr="000000"/>
      </a:dk1>
      <a:lt1>
        <a:sysClr val="window" lastClr="FFFFFF"/>
      </a:lt1>
      <a:dk2>
        <a:srgbClr val="085571"/>
      </a:dk2>
      <a:lt2>
        <a:srgbClr val="81CDF2"/>
      </a:lt2>
      <a:accent1>
        <a:srgbClr val="009EE2"/>
      </a:accent1>
      <a:accent2>
        <a:srgbClr val="1174B9"/>
      </a:accent2>
      <a:accent3>
        <a:srgbClr val="00A39C"/>
      </a:accent3>
      <a:accent4>
        <a:srgbClr val="00706E"/>
      </a:accent4>
      <a:accent5>
        <a:srgbClr val="611773"/>
      </a:accent5>
      <a:accent6>
        <a:srgbClr val="340F51"/>
      </a:accent6>
      <a:hlink>
        <a:srgbClr val="0000FF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EE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kern="0" spc="-30" dirty="0" smtClean="0">
            <a:solidFill>
              <a:srgbClr val="009EE2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1591</Words>
  <Application>Microsoft Macintosh PowerPoint</Application>
  <PresentationFormat>Custom</PresentationFormat>
  <Paragraphs>132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ibm_v22</vt:lpstr>
      <vt:lpstr>System and Method for Runtime Estimation of Machine Learning Jobs</vt:lpstr>
      <vt:lpstr>Background  </vt:lpstr>
      <vt:lpstr>Problem Definition   </vt:lpstr>
      <vt:lpstr>Our Invention </vt:lpstr>
      <vt:lpstr>Main Components: Offline Estimation </vt:lpstr>
      <vt:lpstr>Main Components: Online Estimation </vt:lpstr>
      <vt:lpstr>Sample Embodiment: Offline Estimation  </vt:lpstr>
      <vt:lpstr>Sample Embodiment: Online Estimation  </vt:lpstr>
      <vt:lpstr>Sample Profiler Component</vt:lpstr>
      <vt:lpstr>Accuracy Target (incorporated in Online Monitoring Engine Component)</vt:lpstr>
      <vt:lpstr>Invention Uses Cases   </vt:lpstr>
      <vt:lpstr>Prior Work: Patents</vt:lpstr>
      <vt:lpstr>Prior Work: Papers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and Method for Runtime Estimation of Machine Learning Jobs</dc:title>
  <dc:creator>Microsoft Office User</dc:creator>
  <cp:lastModifiedBy>Zehra Sura</cp:lastModifiedBy>
  <cp:revision>47</cp:revision>
  <dcterms:created xsi:type="dcterms:W3CDTF">2017-11-30T15:36:35Z</dcterms:created>
  <dcterms:modified xsi:type="dcterms:W3CDTF">2017-12-08T22:43:27Z</dcterms:modified>
</cp:coreProperties>
</file>