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8"/>
  </p:notesMasterIdLst>
  <p:sldIdLst>
    <p:sldId id="256" r:id="rId2"/>
    <p:sldId id="257" r:id="rId3"/>
    <p:sldId id="258" r:id="rId4"/>
    <p:sldId id="259" r:id="rId5"/>
    <p:sldId id="260" r:id="rId6"/>
    <p:sldId id="262" r:id="rId7"/>
    <p:sldId id="263" r:id="rId8"/>
    <p:sldId id="264" r:id="rId9"/>
    <p:sldId id="268" r:id="rId10"/>
    <p:sldId id="267" r:id="rId11"/>
    <p:sldId id="271" r:id="rId12"/>
    <p:sldId id="270"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7"/>
    <p:restoredTop sz="74402"/>
  </p:normalViewPr>
  <p:slideViewPr>
    <p:cSldViewPr snapToGrid="0">
      <p:cViewPr varScale="1">
        <p:scale>
          <a:sx n="96" d="100"/>
          <a:sy n="96" d="100"/>
        </p:scale>
        <p:origin x="1104" y="1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FB850-E1AB-5547-8D4A-790616D34AC2}" type="datetimeFigureOut">
              <a:rPr lang="en-US" smtClean="0"/>
              <a:t>7/27/24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40B5-96D4-2140-855C-BB11783A787F}" type="slidenum">
              <a:rPr lang="en-US" smtClean="0"/>
              <a:t>‹#›</a:t>
            </a:fld>
            <a:endParaRPr lang="en-US"/>
          </a:p>
        </p:txBody>
      </p:sp>
    </p:spTree>
    <p:extLst>
      <p:ext uri="{BB962C8B-B14F-4D97-AF65-F5344CB8AC3E}">
        <p14:creationId xmlns:p14="http://schemas.microsoft.com/office/powerpoint/2010/main" val="339585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presenting my research on Literature Review and Treatment Recommendations for HIV-Positive Black Women</a:t>
            </a:r>
          </a:p>
        </p:txBody>
      </p:sp>
      <p:sp>
        <p:nvSpPr>
          <p:cNvPr id="4" name="Slide Number Placeholder 3"/>
          <p:cNvSpPr>
            <a:spLocks noGrp="1"/>
          </p:cNvSpPr>
          <p:nvPr>
            <p:ph type="sldNum" sz="quarter" idx="5"/>
          </p:nvPr>
        </p:nvSpPr>
        <p:spPr/>
        <p:txBody>
          <a:bodyPr/>
          <a:lstStyle/>
          <a:p>
            <a:fld id="{448340B5-96D4-2140-855C-BB11783A787F}" type="slidenum">
              <a:rPr lang="en-US" smtClean="0"/>
              <a:t>1</a:t>
            </a:fld>
            <a:endParaRPr lang="en-US"/>
          </a:p>
        </p:txBody>
      </p:sp>
    </p:spTree>
    <p:extLst>
      <p:ext uri="{BB962C8B-B14F-4D97-AF65-F5344CB8AC3E}">
        <p14:creationId xmlns:p14="http://schemas.microsoft.com/office/powerpoint/2010/main" val="305656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highlight>
                  <a:srgbClr val="FFFFFF"/>
                </a:highlight>
                <a:latin typeface="Arial" panose="020B0604020202020204" pitchFamily="34" charset="0"/>
              </a:rPr>
              <a:t>Upper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highlight>
                  <a:srgbClr val="FFFFFF"/>
                </a:highlight>
                <a:latin typeface="Arial" panose="020B0604020202020204" pitchFamily="34" charset="0"/>
              </a:rPr>
              <a:t>For low socio-economic status (s=0.2), t</a:t>
            </a:r>
            <a:r>
              <a:rPr lang="en-US" dirty="0"/>
              <a:t>he number of CTLp cells rapidly declines from an initial value of 50 to near zero within the first 50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rapid decline suggests that in conditions of low socio-economic status, the precursor CTLp cells are not sustained effectively, possibly due to poor adherence to ART and limited healthcare access.</a:t>
            </a:r>
          </a:p>
          <a:p>
            <a:pPr algn="l" rtl="0"/>
            <a:r>
              <a:rPr lang="en-US" dirty="0">
                <a:effectLst/>
                <a:highlight>
                  <a:srgbClr val="FFFFFF"/>
                </a:highlight>
                <a:latin typeface="Arial" panose="020B0604020202020204" pitchFamily="34" charset="0"/>
              </a:rPr>
              <a:t>For medium socio-economic status (s=0.5), t</a:t>
            </a:r>
            <a:r>
              <a:rPr lang="en-US" dirty="0"/>
              <a:t>he CTLp cell count also declines quickly, but there is a slight stabilization around the 75 days unit mark before it approaches zero.</a:t>
            </a:r>
          </a:p>
          <a:p>
            <a:pPr algn="l" rtl="0"/>
            <a:r>
              <a:rPr lang="en-US" dirty="0"/>
              <a:t>This status shows some improvement in the sustenance of CTLp cells compared to low status.</a:t>
            </a:r>
          </a:p>
          <a:p>
            <a:pPr algn="l" rtl="0"/>
            <a:r>
              <a:rPr lang="en-US" dirty="0">
                <a:effectLst/>
                <a:highlight>
                  <a:srgbClr val="FFFFFF"/>
                </a:highlight>
                <a:latin typeface="Arial" panose="020B0604020202020204" pitchFamily="34" charset="0"/>
              </a:rPr>
              <a:t>For high socio-economic status (s=0.8), </a:t>
            </a:r>
            <a:r>
              <a:rPr lang="en-US" dirty="0"/>
              <a:t>The CTLp cells initially decline rapidly but show a slight resurgence around 100 days units before finally stabilizing close to zero.</a:t>
            </a:r>
          </a:p>
          <a:p>
            <a:pPr algn="l" rtl="0"/>
            <a:r>
              <a:rPr lang="en-US" dirty="0"/>
              <a:t>this provides the best outcomes among the three conditions. There is an initial decline in CTLp cells, but the slight resurgence suggests better ART effectiveness and healthcare support.</a:t>
            </a:r>
          </a:p>
          <a:p>
            <a:pPr algn="l" rtl="0"/>
            <a:r>
              <a:rPr lang="en-US" dirty="0"/>
              <a:t>Bottom row:</a:t>
            </a:r>
          </a:p>
          <a:p>
            <a:pPr algn="l" rtl="0"/>
            <a:r>
              <a:rPr lang="en-US" dirty="0"/>
              <a:t>The number of CTLe cells drops sharply from an initial count of 700 to near zero within the first 50 days. High socio-economic status results in the best outcomes for CTLe cell dynamics. The initial decline is followed by a stabilization, indicating a more effective and sustained immune response due to better ART adherence and healthcare support.</a:t>
            </a:r>
          </a:p>
          <a:p>
            <a:pPr algn="l" rtl="0"/>
            <a:endParaRPr lang="en-US" dirty="0"/>
          </a:p>
          <a:p>
            <a:pPr algn="l" rtl="0"/>
            <a:r>
              <a:rPr lang="en-US" dirty="0"/>
              <a:t>The key findings of this study are that higher socio-economic status leads to better ART adherence, a more robust immune response, and improved control of the virus. This underscores the importance of addressing socio-economic disparities in HIV treatment.</a:t>
            </a:r>
          </a:p>
          <a:p>
            <a:pPr algn="l" rtl="0"/>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10</a:t>
            </a:fld>
            <a:endParaRPr lang="en-US"/>
          </a:p>
        </p:txBody>
      </p:sp>
    </p:spTree>
    <p:extLst>
      <p:ext uri="{BB962C8B-B14F-4D97-AF65-F5344CB8AC3E}">
        <p14:creationId xmlns:p14="http://schemas.microsoft.com/office/powerpoint/2010/main" val="245810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11</a:t>
            </a:fld>
            <a:endParaRPr lang="en-US"/>
          </a:p>
        </p:txBody>
      </p:sp>
    </p:spTree>
    <p:extLst>
      <p:ext uri="{BB962C8B-B14F-4D97-AF65-F5344CB8AC3E}">
        <p14:creationId xmlns:p14="http://schemas.microsoft.com/office/powerpoint/2010/main" val="19291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findings, we can see the socio-economic status significantly influences the effectiveness of  ART and the immune response in HIV-positive individuals.</a:t>
            </a:r>
          </a:p>
          <a:p>
            <a:r>
              <a:rPr lang="en-US" dirty="0"/>
              <a:t>To improve outcomes for HIV-positive Black women, I recommend enhancing access to healthcare through affordable coverage plans, establishing mobile health clinics, employing community health workers, providing medication adherence tools such as reminder apps, and improving cultural competency in healthcare. These steps will significantly improve ART adherence for HIV-positive Black women.</a:t>
            </a:r>
          </a:p>
        </p:txBody>
      </p:sp>
      <p:sp>
        <p:nvSpPr>
          <p:cNvPr id="4" name="Slide Number Placeholder 3"/>
          <p:cNvSpPr>
            <a:spLocks noGrp="1"/>
          </p:cNvSpPr>
          <p:nvPr>
            <p:ph type="sldNum" sz="quarter" idx="5"/>
          </p:nvPr>
        </p:nvSpPr>
        <p:spPr/>
        <p:txBody>
          <a:bodyPr/>
          <a:lstStyle/>
          <a:p>
            <a:fld id="{448340B5-96D4-2140-855C-BB11783A787F}" type="slidenum">
              <a:rPr lang="en-US" smtClean="0"/>
              <a:t>12</a:t>
            </a:fld>
            <a:endParaRPr lang="en-US"/>
          </a:p>
        </p:txBody>
      </p:sp>
    </p:spTree>
    <p:extLst>
      <p:ext uri="{BB962C8B-B14F-4D97-AF65-F5344CB8AC3E}">
        <p14:creationId xmlns:p14="http://schemas.microsoft.com/office/powerpoint/2010/main" val="362048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socio-economic factors play a critical role in the treatment and management of HIV among Black women.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incorporating these factors into existing mathematical models, we can better predict treatment outcomes and develop more effective interventions.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research should focus on refining these models and implementing multi-faceted treatment strategies to address socio-economic disparities.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wish more people would pay attention to </a:t>
            </a:r>
            <a:r>
              <a:rPr lang="en-US"/>
              <a:t>black HIV-positive </a:t>
            </a:r>
            <a:r>
              <a:rPr lang="en-US" dirty="0"/>
              <a:t>women . More attention leads to more research and more help. </a:t>
            </a:r>
          </a:p>
        </p:txBody>
      </p:sp>
      <p:sp>
        <p:nvSpPr>
          <p:cNvPr id="4" name="Slide Number Placeholder 3"/>
          <p:cNvSpPr>
            <a:spLocks noGrp="1"/>
          </p:cNvSpPr>
          <p:nvPr>
            <p:ph type="sldNum" sz="quarter" idx="5"/>
          </p:nvPr>
        </p:nvSpPr>
        <p:spPr/>
        <p:txBody>
          <a:bodyPr/>
          <a:lstStyle/>
          <a:p>
            <a:fld id="{448340B5-96D4-2140-855C-BB11783A787F}" type="slidenum">
              <a:rPr lang="en-US" smtClean="0"/>
              <a:t>13</a:t>
            </a:fld>
            <a:endParaRPr lang="en-US"/>
          </a:p>
        </p:txBody>
      </p:sp>
    </p:spTree>
    <p:extLst>
      <p:ext uri="{BB962C8B-B14F-4D97-AF65-F5344CB8AC3E}">
        <p14:creationId xmlns:p14="http://schemas.microsoft.com/office/powerpoint/2010/main" val="2594788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14</a:t>
            </a:fld>
            <a:endParaRPr lang="en-US"/>
          </a:p>
        </p:txBody>
      </p:sp>
    </p:spTree>
    <p:extLst>
      <p:ext uri="{BB962C8B-B14F-4D97-AF65-F5344CB8AC3E}">
        <p14:creationId xmlns:p14="http://schemas.microsoft.com/office/powerpoint/2010/main" val="933738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16</a:t>
            </a:fld>
            <a:endParaRPr lang="en-US"/>
          </a:p>
        </p:txBody>
      </p:sp>
    </p:spTree>
    <p:extLst>
      <p:ext uri="{BB962C8B-B14F-4D97-AF65-F5344CB8AC3E}">
        <p14:creationId xmlns:p14="http://schemas.microsoft.com/office/powerpoint/2010/main" val="336638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this topic because in my first year in </a:t>
            </a:r>
            <a:r>
              <a:rPr lang="en-US" dirty="0" err="1"/>
              <a:t>umich</a:t>
            </a:r>
            <a:r>
              <a:rPr lang="en-US" dirty="0"/>
              <a:t>, I took a course about women health. My final project is what dilemma black HIV-positive women face. This is the poster I made for my project. Black HIV-positive women are losing their jobs. They are not supported and understood by the whole society. They are suffering discrimination and lacking correct treatment. Their illness, race and gender put them in risk. They need more attention. They need help. So from that time, I started to care about this population and their unique challenges. </a:t>
            </a:r>
          </a:p>
        </p:txBody>
      </p:sp>
      <p:sp>
        <p:nvSpPr>
          <p:cNvPr id="4" name="Slide Number Placeholder 3"/>
          <p:cNvSpPr>
            <a:spLocks noGrp="1"/>
          </p:cNvSpPr>
          <p:nvPr>
            <p:ph type="sldNum" sz="quarter" idx="5"/>
          </p:nvPr>
        </p:nvSpPr>
        <p:spPr/>
        <p:txBody>
          <a:bodyPr/>
          <a:lstStyle/>
          <a:p>
            <a:fld id="{448340B5-96D4-2140-855C-BB11783A787F}" type="slidenum">
              <a:rPr lang="en-US" smtClean="0"/>
              <a:t>2</a:t>
            </a:fld>
            <a:endParaRPr lang="en-US"/>
          </a:p>
        </p:txBody>
      </p:sp>
    </p:spTree>
    <p:extLst>
      <p:ext uri="{BB962C8B-B14F-4D97-AF65-F5344CB8AC3E}">
        <p14:creationId xmlns:p14="http://schemas.microsoft.com/office/powerpoint/2010/main" val="68393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presentation, I will cover the following topics: the challenges faced by HIV-positive Black women, an overview of the Wodarz and Nowak model, modifications to the model to include socio-economic factors, the results of my simulations, and finally, the treatment recommendations based on my findings."</a:t>
            </a:r>
          </a:p>
        </p:txBody>
      </p:sp>
      <p:sp>
        <p:nvSpPr>
          <p:cNvPr id="4" name="Slide Number Placeholder 3"/>
          <p:cNvSpPr>
            <a:spLocks noGrp="1"/>
          </p:cNvSpPr>
          <p:nvPr>
            <p:ph type="sldNum" sz="quarter" idx="5"/>
          </p:nvPr>
        </p:nvSpPr>
        <p:spPr/>
        <p:txBody>
          <a:bodyPr/>
          <a:lstStyle/>
          <a:p>
            <a:fld id="{448340B5-96D4-2140-855C-BB11783A787F}" type="slidenum">
              <a:rPr lang="en-US" smtClean="0"/>
              <a:t>3</a:t>
            </a:fld>
            <a:endParaRPr lang="en-US"/>
          </a:p>
        </p:txBody>
      </p:sp>
    </p:spTree>
    <p:extLst>
      <p:ext uri="{BB962C8B-B14F-4D97-AF65-F5344CB8AC3E}">
        <p14:creationId xmlns:p14="http://schemas.microsoft.com/office/powerpoint/2010/main" val="416099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HIV remains a significant public health issue, particularly among Black women who face higher infection rates and unique socio-economic challenges. These challenges include socio-economic disadvantages, limited access to healthcare, and cultural stigmas. As a result, Black women with HIV are at a higher risk of drug resistance and have lower adherence to ART treatment. Addressing these challenges is crucial for improving their health outcomes</a:t>
            </a:r>
          </a:p>
        </p:txBody>
      </p:sp>
      <p:sp>
        <p:nvSpPr>
          <p:cNvPr id="4" name="Slide Number Placeholder 3"/>
          <p:cNvSpPr>
            <a:spLocks noGrp="1"/>
          </p:cNvSpPr>
          <p:nvPr>
            <p:ph type="sldNum" sz="quarter" idx="5"/>
          </p:nvPr>
        </p:nvSpPr>
        <p:spPr/>
        <p:txBody>
          <a:bodyPr/>
          <a:lstStyle/>
          <a:p>
            <a:fld id="{448340B5-96D4-2140-855C-BB11783A787F}" type="slidenum">
              <a:rPr lang="en-US" smtClean="0"/>
              <a:t>4</a:t>
            </a:fld>
            <a:endParaRPr lang="en-US"/>
          </a:p>
        </p:txBody>
      </p:sp>
    </p:spTree>
    <p:extLst>
      <p:ext uri="{BB962C8B-B14F-4D97-AF65-F5344CB8AC3E}">
        <p14:creationId xmlns:p14="http://schemas.microsoft.com/office/powerpoint/2010/main" val="168107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highlight>
                  <a:srgbClr val="FFFFFF"/>
                </a:highlight>
                <a:latin typeface="Arial" panose="020B0604020202020204" pitchFamily="34" charset="0"/>
              </a:rPr>
              <a:t>Here are all the bio concepts I’m going to use in modeling. We have introduced them in lecture before, but let me clarify their meanings here again. </a:t>
            </a:r>
          </a:p>
          <a:p>
            <a:r>
              <a:rPr lang="en-US" b="0" i="0" dirty="0">
                <a:effectLst/>
                <a:highlight>
                  <a:srgbClr val="FFFFFF"/>
                </a:highlight>
                <a:latin typeface="Arial" panose="020B0604020202020204" pitchFamily="34" charset="0"/>
              </a:rPr>
              <a:t>HIV attacks the immune system, specifically CD4+ T cells, leading to a gradual decline in immune function and increased susceptibility to opportunistic infections.</a:t>
            </a:r>
          </a:p>
          <a:p>
            <a:r>
              <a:rPr lang="en-US" b="0" i="0" dirty="0">
                <a:effectLst/>
                <a:highlight>
                  <a:srgbClr val="FFFFFF"/>
                </a:highlight>
                <a:latin typeface="Arial" panose="020B0604020202020204" pitchFamily="34" charset="0"/>
              </a:rPr>
              <a:t>CD4+ T cells are crucial components of the immune system, acting as ”helper” cells that trigger the body’s response to infections.</a:t>
            </a:r>
          </a:p>
          <a:p>
            <a:r>
              <a:rPr lang="en-US" b="0" i="0" dirty="0">
                <a:effectLst/>
                <a:highlight>
                  <a:srgbClr val="FFFFFF"/>
                </a:highlight>
                <a:latin typeface="Arial" panose="020B0604020202020204" pitchFamily="34" charset="0"/>
              </a:rPr>
              <a:t>CTLp cells are immature T cells that have the potential to CTLs upon activation. These cells play a crucial role in the</a:t>
            </a:r>
            <a:r>
              <a:rPr lang="zh-CN" altLang="en-US" b="0" i="0" dirty="0">
                <a:effectLst/>
                <a:highlight>
                  <a:srgbClr val="FFFFFF"/>
                </a:highlight>
                <a:latin typeface="Arial" panose="020B0604020202020204" pitchFamily="34" charset="0"/>
              </a:rPr>
              <a:t> </a:t>
            </a:r>
            <a:r>
              <a:rPr lang="en-US" b="0" i="0" dirty="0">
                <a:effectLst/>
                <a:highlight>
                  <a:srgbClr val="FFFFFF"/>
                </a:highlight>
                <a:latin typeface="Arial" panose="020B0604020202020204" pitchFamily="34" charset="0"/>
              </a:rPr>
              <a:t>immune response to viral infections. </a:t>
            </a:r>
          </a:p>
          <a:p>
            <a:r>
              <a:rPr lang="en-US" b="0" i="0" dirty="0">
                <a:effectLst/>
                <a:highlight>
                  <a:srgbClr val="FFFFFF"/>
                </a:highlight>
                <a:latin typeface="Arial" panose="020B0604020202020204" pitchFamily="34" charset="0"/>
              </a:rPr>
              <a:t>When CTLp cells recognize</a:t>
            </a:r>
            <a:r>
              <a:rPr lang="zh-CN" altLang="en-US" b="0" i="0" dirty="0">
                <a:effectLst/>
                <a:highlight>
                  <a:srgbClr val="FFFFFF"/>
                </a:highlight>
                <a:latin typeface="Arial" panose="020B0604020202020204" pitchFamily="34" charset="0"/>
              </a:rPr>
              <a:t> </a:t>
            </a:r>
            <a:r>
              <a:rPr lang="en-US" b="0" i="0" dirty="0">
                <a:effectLst/>
                <a:highlight>
                  <a:srgbClr val="FFFFFF"/>
                </a:highlight>
                <a:latin typeface="Arial" panose="020B0604020202020204" pitchFamily="34" charset="0"/>
              </a:rPr>
              <a:t>antigens presented by infected cells, they proliferate and differentiate into CTLs,</a:t>
            </a:r>
            <a:r>
              <a:rPr lang="zh-CN" altLang="en-US" b="0" i="0" dirty="0">
                <a:effectLst/>
                <a:highlight>
                  <a:srgbClr val="FFFFFF"/>
                </a:highlight>
                <a:latin typeface="Arial" panose="020B0604020202020204" pitchFamily="34" charset="0"/>
              </a:rPr>
              <a:t> </a:t>
            </a:r>
            <a:r>
              <a:rPr lang="en-US" b="0" i="0" dirty="0">
                <a:effectLst/>
                <a:highlight>
                  <a:srgbClr val="FFFFFF"/>
                </a:highlight>
                <a:latin typeface="Arial" panose="020B0604020202020204" pitchFamily="34" charset="0"/>
              </a:rPr>
              <a:t>which are capable of directly killing infected cells. </a:t>
            </a:r>
          </a:p>
          <a:p>
            <a:r>
              <a:rPr lang="en-US" b="0" i="0" dirty="0">
                <a:effectLst/>
                <a:highlight>
                  <a:srgbClr val="FFFFFF"/>
                </a:highlight>
                <a:latin typeface="Arial" panose="020B0604020202020204" pitchFamily="34" charset="0"/>
              </a:rPr>
              <a:t>CTLe cells are the effector cells derived from CTLp cells. CTLe cells are responsible for identifying and destroying infected cells by recognizing viral peptides presented on the surface of these cells. </a:t>
            </a:r>
          </a:p>
          <a:p>
            <a:r>
              <a:rPr lang="en-US" b="0" i="0" dirty="0">
                <a:effectLst/>
                <a:highlight>
                  <a:srgbClr val="FFFFFF"/>
                </a:highlight>
                <a:latin typeface="Arial" panose="020B0604020202020204" pitchFamily="34" charset="0"/>
              </a:rPr>
              <a:t>A robust CTL response can significantly reduce the viral load by killing infected cells and preventing the production of new virions. </a:t>
            </a:r>
          </a:p>
          <a:p>
            <a:r>
              <a:rPr lang="en-US" dirty="0"/>
              <a:t>ART treatment will reduce viral load and preserve CD4+ T cells. This create an environment where CTLs can operate more effectively and is crucial for controlling the infection and preventing the progression of the disease.</a:t>
            </a:r>
            <a:endParaRPr lang="en-US" b="0" i="0" dirty="0">
              <a:effectLst/>
              <a:highlight>
                <a:srgbClr val="FFFFFF"/>
              </a:highligh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5</a:t>
            </a:fld>
            <a:endParaRPr lang="en-US"/>
          </a:p>
        </p:txBody>
      </p:sp>
    </p:spTree>
    <p:extLst>
      <p:ext uri="{BB962C8B-B14F-4D97-AF65-F5344CB8AC3E}">
        <p14:creationId xmlns:p14="http://schemas.microsoft.com/office/powerpoint/2010/main" val="7919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NewRomanPSMT"/>
              </a:rPr>
              <a:t>The first model of Wodarz and Nowak </a:t>
            </a:r>
          </a:p>
          <a:p>
            <a:r>
              <a:rPr lang="en-US" sz="1800" dirty="0">
                <a:effectLst/>
                <a:latin typeface="TimesNewRomanPSMT"/>
              </a:rPr>
              <a:t>The first equation represents the dynamics of the concentration of healthy CD4+ cells (x); </a:t>
            </a:r>
          </a:p>
          <a:p>
            <a:r>
              <a:rPr lang="el-GR" sz="1800" dirty="0">
                <a:effectLst/>
                <a:latin typeface="TimesNewRomanPSMT"/>
              </a:rPr>
              <a:t>λ </a:t>
            </a:r>
            <a:r>
              <a:rPr lang="en-US" sz="1800" dirty="0">
                <a:effectLst/>
                <a:latin typeface="TimesNewRomanPSMT"/>
              </a:rPr>
              <a:t>represents the rate at which new CD4+ T- cells are generated. </a:t>
            </a:r>
          </a:p>
          <a:p>
            <a:r>
              <a:rPr lang="en-US" sz="1800" dirty="0">
                <a:effectLst/>
                <a:latin typeface="TimesNewRomanPSMT"/>
              </a:rPr>
              <a:t>The death rate of healthy cells is d. </a:t>
            </a:r>
          </a:p>
          <a:p>
            <a:r>
              <a:rPr lang="en-US" sz="1800" dirty="0">
                <a:effectLst/>
                <a:latin typeface="TimesNewRomanPSMT"/>
              </a:rPr>
              <a:t>In case of active HIV infection the concentration of healthy cells decreases proportionally to the product </a:t>
            </a:r>
            <a:r>
              <a:rPr lang="el-GR" sz="1800" dirty="0">
                <a:effectLst/>
                <a:latin typeface="TimesNewRomanPSMT"/>
              </a:rPr>
              <a:t>β</a:t>
            </a:r>
            <a:r>
              <a:rPr lang="en-US" sz="1800" dirty="0">
                <a:effectLst/>
                <a:latin typeface="TimesNewRomanPSMT"/>
              </a:rPr>
              <a:t>xv, where </a:t>
            </a:r>
            <a:r>
              <a:rPr lang="el-GR" sz="1800" dirty="0">
                <a:effectLst/>
                <a:latin typeface="TimesNewRomanPSMT"/>
              </a:rPr>
              <a:t>β </a:t>
            </a:r>
            <a:r>
              <a:rPr lang="en-US" sz="1800" dirty="0">
                <a:effectLst/>
                <a:latin typeface="TimesNewRomanPSMT"/>
              </a:rPr>
              <a:t>represents a coefficient depending to various factors, as the velocity of penetration of virus into the cells, frequency of encounters between uninfected cells free virus, etc. </a:t>
            </a:r>
          </a:p>
          <a:p>
            <a:r>
              <a:rPr lang="en-US" sz="1800" dirty="0">
                <a:effectLst/>
                <a:latin typeface="TimesNewRomanPSMT"/>
              </a:rPr>
              <a:t>The second equation describes the dynamics of the concentration of infected CD4+ cells (y); </a:t>
            </a:r>
            <a:r>
              <a:rPr lang="el-GR" sz="1800" dirty="0">
                <a:effectLst/>
                <a:latin typeface="TimesNewRomanPSMT"/>
              </a:rPr>
              <a:t>β </a:t>
            </a:r>
            <a:r>
              <a:rPr lang="en-US" sz="1800" dirty="0">
                <a:effectLst/>
                <a:latin typeface="TimesNewRomanPSMT"/>
              </a:rPr>
              <a:t>is the rate of infection, a is the death rate of infected cells. </a:t>
            </a:r>
            <a:endParaRPr lang="en-US" dirty="0"/>
          </a:p>
          <a:p>
            <a:r>
              <a:rPr lang="en-US" sz="1800" dirty="0">
                <a:effectLst/>
                <a:latin typeface="TimesNewRomanPSMT"/>
              </a:rPr>
              <a:t>The last equation describes the concentration of free virions (v), they are produced by the infected cells at a rate k, u is the death rate of the virions.</a:t>
            </a:r>
            <a:br>
              <a:rPr lang="en-US" sz="1800" dirty="0">
                <a:effectLst/>
                <a:latin typeface="TimesNewRomanPSMT"/>
              </a:rPr>
            </a:br>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6</a:t>
            </a:fld>
            <a:endParaRPr lang="en-US"/>
          </a:p>
        </p:txBody>
      </p:sp>
    </p:spTree>
    <p:extLst>
      <p:ext uri="{BB962C8B-B14F-4D97-AF65-F5344CB8AC3E}">
        <p14:creationId xmlns:p14="http://schemas.microsoft.com/office/powerpoint/2010/main" val="297241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effectLst/>
                <a:latin typeface="TimesNewRomanPSMT"/>
              </a:rPr>
              <a:t>Wodarz and Nowak add </a:t>
            </a:r>
            <a:r>
              <a:rPr lang="en-US" sz="2800" dirty="0"/>
              <a:t>a more comprehensive representation of the immune response to HIV infection. </a:t>
            </a:r>
            <a:r>
              <a:rPr lang="en-US" sz="1800" dirty="0">
                <a:effectLst/>
                <a:latin typeface="TimesNewRomanPSMT"/>
              </a:rPr>
              <a:t>Two differential equations are added to the first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 fourth function W describe the dynamics of precursors of CTLp.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effectLst/>
                <a:highlight>
                  <a:srgbClr val="FFFFFF"/>
                </a:highlight>
                <a:latin typeface="Arial" panose="020B0604020202020204" pitchFamily="34" charset="0"/>
              </a:rPr>
              <a:t>c indicates the proliferation rate of CTLp due to interactions with infected cells, showing how the presence of infection stimulates immune responses.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effectLst/>
                <a:highlight>
                  <a:srgbClr val="FFFFFF"/>
                </a:highlight>
                <a:latin typeface="Arial" panose="020B0604020202020204" pitchFamily="34" charset="0"/>
              </a:rPr>
              <a:t>q represents the conversion rate of CTLp to CTLe, illustrating the maturation process of immune cells to their active form.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effectLst/>
                <a:highlight>
                  <a:srgbClr val="FFFFFF"/>
                </a:highlight>
                <a:latin typeface="Arial" panose="020B0604020202020204" pitchFamily="34" charset="0"/>
              </a:rPr>
              <a:t>b is the death rate of </a:t>
            </a:r>
            <a:r>
              <a:rPr lang="en-US" sz="1800" dirty="0">
                <a:effectLst/>
                <a:latin typeface="TimesNewRomanPSMT"/>
              </a:rPr>
              <a:t>CTLp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Z describe the responsible of the development of an immune memory, and effectors of cytotoxic T-lymphocytes CTLe . </a:t>
            </a:r>
            <a:r>
              <a:rPr lang="en-US" sz="1200" b="0" i="0" dirty="0">
                <a:effectLst/>
                <a:highlight>
                  <a:srgbClr val="FFFFFF"/>
                </a:highlight>
                <a:latin typeface="Arial" panose="020B0604020202020204" pitchFamily="34" charset="0"/>
              </a:rPr>
              <a:t>h is the death rate of CTLe</a:t>
            </a:r>
            <a:endParaRPr lang="en-US" sz="10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7</a:t>
            </a:fld>
            <a:endParaRPr lang="en-US"/>
          </a:p>
        </p:txBody>
      </p:sp>
    </p:spTree>
    <p:extLst>
      <p:ext uri="{BB962C8B-B14F-4D97-AF65-F5344CB8AC3E}">
        <p14:creationId xmlns:p14="http://schemas.microsoft.com/office/powerpoint/2010/main" val="648554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highlight>
                  <a:srgbClr val="FFFFFF"/>
                </a:highlight>
                <a:latin typeface="Arial" panose="020B0604020202020204" pitchFamily="34" charset="0"/>
              </a:rPr>
              <a:t>To improve the model’s relevance for Black women, we propose incorporating factors that affect this population uniquely. We introduce a new parameter s, representing socio-economic factors, affecting the rate of ART adherence and efficacy.</a:t>
            </a:r>
          </a:p>
          <a:p>
            <a:r>
              <a:rPr lang="en-US" dirty="0"/>
              <a:t>In the original model, the term </a:t>
            </a:r>
            <a:r>
              <a:rPr lang="en-US" dirty="0" err="1"/>
              <a:t>ky</a:t>
            </a:r>
            <a:r>
              <a:rPr lang="en-US" dirty="0"/>
              <a:t> in the equation for dv\dt represents the production rate of free virions from infected CD4+ T cells. Here, k is the rate constant for virion production. This term indicates that the number of free virions produced is directly proportional to the number of infected CD4+ T cells.</a:t>
            </a:r>
          </a:p>
          <a:p>
            <a:r>
              <a:rPr lang="en-US" dirty="0"/>
              <a:t>By modifying the term to k(1−s)y, we introduce a factor that adjusts the production rate of free virions based on socio-economic status.</a:t>
            </a:r>
          </a:p>
          <a:p>
            <a:r>
              <a:rPr lang="en-US" dirty="0"/>
              <a:t>The term 1−s adjusts the virion production rate. When s is higher, indicating better socio-economic conditions, the effective production rate k(1−s) decreases.</a:t>
            </a:r>
          </a:p>
          <a:p>
            <a:r>
              <a:rPr lang="en-US" dirty="0"/>
              <a:t>s ranges from 0 to 1. s=0 represents the worst socio-economic conditions, where the production rate of free virions remains at its maximum, k.</a:t>
            </a:r>
          </a:p>
          <a:p>
            <a:r>
              <a:rPr lang="en-US" dirty="0"/>
              <a:t>s=1 represents the best socio-economic conditions, where the production rate of free virions is minimized, potentially reaching zero.</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48340B5-96D4-2140-855C-BB11783A787F}" type="slidenum">
              <a:rPr lang="en-US" smtClean="0"/>
              <a:t>8</a:t>
            </a:fld>
            <a:endParaRPr lang="en-US"/>
          </a:p>
        </p:txBody>
      </p:sp>
    </p:spTree>
    <p:extLst>
      <p:ext uri="{BB962C8B-B14F-4D97-AF65-F5344CB8AC3E}">
        <p14:creationId xmlns:p14="http://schemas.microsoft.com/office/powerpoint/2010/main" val="128141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simulate this model, I solved the </a:t>
            </a:r>
            <a:r>
              <a:rPr lang="en-US" b="0" i="0" dirty="0">
                <a:effectLst/>
                <a:highlight>
                  <a:srgbClr val="FFFFFF"/>
                </a:highlight>
                <a:latin typeface="Arial" panose="020B0604020202020204" pitchFamily="34" charset="0"/>
              </a:rPr>
              <a:t>model with different values of the socio-economic parameter 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highlight>
                  <a:srgbClr val="FFFFFF"/>
                </a:highlight>
                <a:latin typeface="Arial" panose="020B0604020202020204" pitchFamily="34" charset="0"/>
              </a:rPr>
              <a:t>The left picture is the initial value I used. They are from the paper </a:t>
            </a:r>
            <a:r>
              <a:rPr lang="en-US" b="0" dirty="0">
                <a:solidFill>
                  <a:srgbClr val="6A9955"/>
                </a:solidFill>
                <a:effectLst/>
                <a:highlight>
                  <a:srgbClr val="1F1F1F"/>
                </a:highlight>
                <a:latin typeface="Menlo" panose="020B0609030804020204" pitchFamily="49" charset="0"/>
              </a:rPr>
              <a:t>”MODELLING AND CONTROL OF HIV DYNAMICS”</a:t>
            </a:r>
            <a:endParaRPr lang="en-US" b="0" dirty="0">
              <a:solidFill>
                <a:srgbClr val="CCCCCC"/>
              </a:solidFill>
              <a:effectLst/>
              <a:highlight>
                <a:srgbClr val="1F1F1F"/>
              </a:highlight>
              <a:latin typeface="Menlo" panose="020B0609030804020204" pitchFamily="49" charset="0"/>
            </a:endParaRPr>
          </a:p>
          <a:p>
            <a:r>
              <a:rPr lang="en-US" b="0" i="0" dirty="0">
                <a:effectLst/>
                <a:highlight>
                  <a:srgbClr val="FFFFFF"/>
                </a:highlight>
                <a:latin typeface="Arial" panose="020B0604020202020204" pitchFamily="34" charset="0"/>
              </a:rPr>
              <a:t>The right picture is the ode equations and I used python to solve it with s = 0.2/0.5/0.8</a:t>
            </a:r>
          </a:p>
          <a:p>
            <a:endParaRPr lang="en-US" b="0" i="0" dirty="0">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48340B5-96D4-2140-855C-BB11783A787F}" type="slidenum">
              <a:rPr lang="en-US" smtClean="0"/>
              <a:t>9</a:t>
            </a:fld>
            <a:endParaRPr lang="en-US"/>
          </a:p>
        </p:txBody>
      </p:sp>
    </p:spTree>
    <p:extLst>
      <p:ext uri="{BB962C8B-B14F-4D97-AF65-F5344CB8AC3E}">
        <p14:creationId xmlns:p14="http://schemas.microsoft.com/office/powerpoint/2010/main" val="263295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7/27/24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3915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721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7/27/24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5956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8115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573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9175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690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3017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770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83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7/27/24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406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7/27/24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06349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ized light photo effects">
            <a:extLst>
              <a:ext uri="{FF2B5EF4-FFF2-40B4-BE49-F238E27FC236}">
                <a16:creationId xmlns:a16="http://schemas.microsoft.com/office/drawing/2014/main" id="{3C803578-C036-9743-1858-F29B170D0020}"/>
              </a:ext>
            </a:extLst>
          </p:cNvPr>
          <p:cNvPicPr>
            <a:picLocks noChangeAspect="1"/>
          </p:cNvPicPr>
          <p:nvPr/>
        </p:nvPicPr>
        <p:blipFill>
          <a:blip r:embed="rId3">
            <a:alphaModFix amt="60000"/>
          </a:blip>
          <a:srcRect t="1990" b="13740"/>
          <a:stretch/>
        </p:blipFill>
        <p:spPr>
          <a:xfrm>
            <a:off x="20" y="10"/>
            <a:ext cx="12191980" cy="6857990"/>
          </a:xfrm>
          <a:prstGeom prst="rect">
            <a:avLst/>
          </a:prstGeom>
        </p:spPr>
      </p:pic>
      <p:sp>
        <p:nvSpPr>
          <p:cNvPr id="2" name="Title 1">
            <a:extLst>
              <a:ext uri="{FF2B5EF4-FFF2-40B4-BE49-F238E27FC236}">
                <a16:creationId xmlns:a16="http://schemas.microsoft.com/office/drawing/2014/main" id="{CCA2B57E-9B89-78FC-EA98-C35C7A8075E1}"/>
              </a:ext>
            </a:extLst>
          </p:cNvPr>
          <p:cNvSpPr>
            <a:spLocks noGrp="1"/>
          </p:cNvSpPr>
          <p:nvPr>
            <p:ph type="ctrTitle"/>
          </p:nvPr>
        </p:nvSpPr>
        <p:spPr>
          <a:xfrm>
            <a:off x="960120" y="640080"/>
            <a:ext cx="10268712" cy="3227832"/>
          </a:xfrm>
        </p:spPr>
        <p:txBody>
          <a:bodyPr anchor="b">
            <a:noAutofit/>
          </a:bodyPr>
          <a:lstStyle/>
          <a:p>
            <a:r>
              <a:rPr lang="en-US" sz="5400" dirty="0"/>
              <a:t>Literature Review and Treatment Recommendations for HIV-Positive Black Women</a:t>
            </a:r>
          </a:p>
        </p:txBody>
      </p:sp>
      <p:sp>
        <p:nvSpPr>
          <p:cNvPr id="3" name="Subtitle 2">
            <a:extLst>
              <a:ext uri="{FF2B5EF4-FFF2-40B4-BE49-F238E27FC236}">
                <a16:creationId xmlns:a16="http://schemas.microsoft.com/office/drawing/2014/main" id="{F4C7EB21-DF26-1711-30F9-5E954105E950}"/>
              </a:ext>
            </a:extLst>
          </p:cNvPr>
          <p:cNvSpPr>
            <a:spLocks noGrp="1"/>
          </p:cNvSpPr>
          <p:nvPr>
            <p:ph type="subTitle" idx="1"/>
          </p:nvPr>
        </p:nvSpPr>
        <p:spPr>
          <a:xfrm>
            <a:off x="960120" y="4526280"/>
            <a:ext cx="10268712" cy="1508760"/>
          </a:xfrm>
        </p:spPr>
        <p:txBody>
          <a:bodyPr anchor="t">
            <a:normAutofit/>
          </a:bodyPr>
          <a:lstStyle/>
          <a:p>
            <a:r>
              <a:rPr lang="en-US" dirty="0">
                <a:solidFill>
                  <a:schemeClr val="tx1"/>
                </a:solidFill>
              </a:rPr>
              <a:t>Zehuan</a:t>
            </a:r>
            <a:r>
              <a:rPr lang="zh-CN" altLang="en-US" dirty="0">
                <a:solidFill>
                  <a:schemeClr val="tx1"/>
                </a:solidFill>
              </a:rPr>
              <a:t> </a:t>
            </a:r>
            <a:r>
              <a:rPr lang="en-US" altLang="zh-CN" dirty="0">
                <a:solidFill>
                  <a:schemeClr val="tx1"/>
                </a:solidFill>
              </a:rPr>
              <a:t>Yu</a:t>
            </a:r>
          </a:p>
          <a:p>
            <a:r>
              <a:rPr lang="en-US" dirty="0">
                <a:solidFill>
                  <a:schemeClr val="tx1"/>
                </a:solidFill>
              </a:rPr>
              <a:t>July 27, 2024</a:t>
            </a:r>
          </a:p>
        </p:txBody>
      </p:sp>
    </p:spTree>
    <p:extLst>
      <p:ext uri="{BB962C8B-B14F-4D97-AF65-F5344CB8AC3E}">
        <p14:creationId xmlns:p14="http://schemas.microsoft.com/office/powerpoint/2010/main" val="27130358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2CFAAB-3F25-2F0C-8E05-85C97F3C394C}"/>
              </a:ext>
            </a:extLst>
          </p:cNvPr>
          <p:cNvPicPr>
            <a:picLocks noChangeAspect="1"/>
          </p:cNvPicPr>
          <p:nvPr/>
        </p:nvPicPr>
        <p:blipFill>
          <a:blip r:embed="rId3"/>
          <a:stretch>
            <a:fillRect/>
          </a:stretch>
        </p:blipFill>
        <p:spPr>
          <a:xfrm>
            <a:off x="935182" y="0"/>
            <a:ext cx="10321636" cy="6874167"/>
          </a:xfrm>
          <a:prstGeom prst="rect">
            <a:avLst/>
          </a:prstGeom>
        </p:spPr>
      </p:pic>
    </p:spTree>
    <p:extLst>
      <p:ext uri="{BB962C8B-B14F-4D97-AF65-F5344CB8AC3E}">
        <p14:creationId xmlns:p14="http://schemas.microsoft.com/office/powerpoint/2010/main" val="255106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F48C34-93B9-EB75-7ECD-1CB47AE57B55}"/>
              </a:ext>
            </a:extLst>
          </p:cNvPr>
          <p:cNvPicPr>
            <a:picLocks noChangeAspect="1"/>
          </p:cNvPicPr>
          <p:nvPr/>
        </p:nvPicPr>
        <p:blipFill>
          <a:blip r:embed="rId3"/>
          <a:srcRect t="3040" r="-1" b="1190"/>
          <a:stretch/>
        </p:blipFill>
        <p:spPr>
          <a:xfrm>
            <a:off x="1524" y="10"/>
            <a:ext cx="12188952" cy="6857990"/>
          </a:xfrm>
          <a:prstGeom prst="rect">
            <a:avLst/>
          </a:prstGeom>
        </p:spPr>
      </p:pic>
      <p:sp>
        <p:nvSpPr>
          <p:cNvPr id="14" name="Rectangle 13">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86CE28-272C-25B8-92C8-EFD8B9AE40F0}"/>
              </a:ext>
            </a:extLst>
          </p:cNvPr>
          <p:cNvSpPr>
            <a:spLocks noGrp="1"/>
          </p:cNvSpPr>
          <p:nvPr>
            <p:ph type="title"/>
          </p:nvPr>
        </p:nvSpPr>
        <p:spPr>
          <a:xfrm>
            <a:off x="6677023" y="990599"/>
            <a:ext cx="4857751" cy="1563989"/>
          </a:xfrm>
        </p:spPr>
        <p:txBody>
          <a:bodyPr vert="horz" lIns="91440" tIns="45720" rIns="91440" bIns="45720" rtlCol="0" anchor="ctr">
            <a:normAutofit/>
          </a:bodyPr>
          <a:lstStyle/>
          <a:p>
            <a:r>
              <a:rPr lang="en-US" kern="1200" cap="all" spc="120" baseline="0">
                <a:solidFill>
                  <a:schemeClr val="bg1"/>
                </a:solidFill>
                <a:latin typeface="+mj-lt"/>
                <a:ea typeface="+mj-ea"/>
                <a:cs typeface="+mj-cs"/>
              </a:rPr>
              <a:t>result</a:t>
            </a:r>
          </a:p>
        </p:txBody>
      </p:sp>
      <p:sp>
        <p:nvSpPr>
          <p:cNvPr id="16" name="Rectangle 15">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35BD112-27A2-21B0-294D-188F28029C5F}"/>
              </a:ext>
            </a:extLst>
          </p:cNvPr>
          <p:cNvSpPr txBox="1"/>
          <p:nvPr/>
        </p:nvSpPr>
        <p:spPr>
          <a:xfrm>
            <a:off x="6677024" y="3071909"/>
            <a:ext cx="4924426" cy="2795492"/>
          </a:xfrm>
          <a:prstGeom prst="rect">
            <a:avLst/>
          </a:prstGeom>
        </p:spPr>
        <p:txBody>
          <a:bodyPr vert="horz" lIns="91440" tIns="45720" rIns="91440" bIns="45720" rtlCol="0">
            <a:normAutofit lnSpcReduction="10000"/>
          </a:bodyPr>
          <a:lstStyle/>
          <a:p>
            <a:pPr>
              <a:lnSpc>
                <a:spcPct val="200000"/>
              </a:lnSpc>
              <a:spcAft>
                <a:spcPts val="600"/>
              </a:spcAft>
            </a:pPr>
            <a:r>
              <a:rPr lang="en-US" sz="2400" spc="50" dirty="0">
                <a:latin typeface="Times New Roman" panose="02020603050405020304" pitchFamily="18" charset="0"/>
                <a:cs typeface="Times New Roman" panose="02020603050405020304" pitchFamily="18" charset="0"/>
              </a:rPr>
              <a:t>Higher socio-economic status leads to better ART adherence, stronger immune response and improved viral control.</a:t>
            </a:r>
          </a:p>
        </p:txBody>
      </p:sp>
    </p:spTree>
    <p:extLst>
      <p:ext uri="{BB962C8B-B14F-4D97-AF65-F5344CB8AC3E}">
        <p14:creationId xmlns:p14="http://schemas.microsoft.com/office/powerpoint/2010/main" val="134213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3FC47-04D2-5027-B899-B0DDF7E0BA3D}"/>
              </a:ext>
            </a:extLst>
          </p:cNvPr>
          <p:cNvSpPr>
            <a:spLocks noGrp="1"/>
          </p:cNvSpPr>
          <p:nvPr>
            <p:ph type="title"/>
          </p:nvPr>
        </p:nvSpPr>
        <p:spPr>
          <a:xfrm>
            <a:off x="5300811" y="317500"/>
            <a:ext cx="5927576" cy="1701800"/>
          </a:xfrm>
        </p:spPr>
        <p:txBody>
          <a:bodyPr>
            <a:normAutofit/>
          </a:bodyPr>
          <a:lstStyle/>
          <a:p>
            <a:r>
              <a:rPr lang="en-US" sz="5600"/>
              <a:t>Treatment recommendation</a:t>
            </a:r>
          </a:p>
        </p:txBody>
      </p:sp>
      <p:pic>
        <p:nvPicPr>
          <p:cNvPr id="5" name="Picture 4" descr="Desk with stethoscope and computer keyboard">
            <a:extLst>
              <a:ext uri="{FF2B5EF4-FFF2-40B4-BE49-F238E27FC236}">
                <a16:creationId xmlns:a16="http://schemas.microsoft.com/office/drawing/2014/main" id="{7293E89C-2104-F4C8-80FB-4DD2CBE84D7D}"/>
              </a:ext>
            </a:extLst>
          </p:cNvPr>
          <p:cNvPicPr>
            <a:picLocks noChangeAspect="1"/>
          </p:cNvPicPr>
          <p:nvPr/>
        </p:nvPicPr>
        <p:blipFill>
          <a:blip r:embed="rId3"/>
          <a:srcRect l="54670" r="-1"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3D4490F7-23C5-0AF3-9E10-C2B486F99FC0}"/>
              </a:ext>
            </a:extLst>
          </p:cNvPr>
          <p:cNvSpPr>
            <a:spLocks noGrp="1"/>
          </p:cNvSpPr>
          <p:nvPr>
            <p:ph idx="1"/>
          </p:nvPr>
        </p:nvSpPr>
        <p:spPr>
          <a:xfrm>
            <a:off x="5300810" y="2587625"/>
            <a:ext cx="5927577" cy="3594100"/>
          </a:xfrm>
        </p:spPr>
        <p:txBody>
          <a:bodyPr anchor="t">
            <a:normAutofit/>
          </a:bodyPr>
          <a:lstStyle/>
          <a:p>
            <a:pPr>
              <a:lnSpc>
                <a:spcPct val="91000"/>
              </a:lnSpc>
            </a:pPr>
            <a:r>
              <a:rPr lang="en-US" sz="2000">
                <a:latin typeface="Times New Roman" panose="02020603050405020304" pitchFamily="18" charset="0"/>
                <a:cs typeface="Times New Roman" panose="02020603050405020304" pitchFamily="18" charset="0"/>
              </a:rPr>
              <a:t>Enhance access to healthcare through affordable plans.</a:t>
            </a:r>
          </a:p>
          <a:p>
            <a:pPr>
              <a:lnSpc>
                <a:spcPct val="91000"/>
              </a:lnSpc>
            </a:pPr>
            <a:r>
              <a:rPr lang="en-US" sz="2000">
                <a:latin typeface="Times New Roman" panose="02020603050405020304" pitchFamily="18" charset="0"/>
                <a:cs typeface="Times New Roman" panose="02020603050405020304" pitchFamily="18" charset="0"/>
              </a:rPr>
              <a:t>Establish mobile health clinics in underserved areas.</a:t>
            </a:r>
          </a:p>
          <a:p>
            <a:pPr>
              <a:lnSpc>
                <a:spcPct val="91000"/>
              </a:lnSpc>
            </a:pPr>
            <a:r>
              <a:rPr lang="en-US" sz="2000">
                <a:latin typeface="Times New Roman" panose="02020603050405020304" pitchFamily="18" charset="0"/>
                <a:cs typeface="Times New Roman" panose="02020603050405020304" pitchFamily="18" charset="0"/>
              </a:rPr>
              <a:t>Employ community health workers for ART adherence support.</a:t>
            </a:r>
          </a:p>
          <a:p>
            <a:pPr>
              <a:lnSpc>
                <a:spcPct val="91000"/>
              </a:lnSpc>
            </a:pPr>
            <a:r>
              <a:rPr lang="en-US" sz="2000">
                <a:latin typeface="Times New Roman" panose="02020603050405020304" pitchFamily="18" charset="0"/>
                <a:cs typeface="Times New Roman" panose="02020603050405020304" pitchFamily="18" charset="0"/>
              </a:rPr>
              <a:t>Provide medication adherence tools.</a:t>
            </a:r>
          </a:p>
          <a:p>
            <a:pPr>
              <a:lnSpc>
                <a:spcPct val="91000"/>
              </a:lnSpc>
            </a:pPr>
            <a:r>
              <a:rPr lang="en-US" sz="2000">
                <a:latin typeface="Times New Roman" panose="02020603050405020304" pitchFamily="18" charset="0"/>
                <a:cs typeface="Times New Roman" panose="02020603050405020304" pitchFamily="18" charset="0"/>
              </a:rPr>
              <a:t>Improve cultural competency in healthcare.</a:t>
            </a:r>
          </a:p>
          <a:p>
            <a:pPr>
              <a:lnSpc>
                <a:spcPct val="91000"/>
              </a:lnSpc>
            </a:pPr>
            <a:r>
              <a:rPr lang="en-US"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679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7DCF2-637E-4EEC-8036-ECE7DD01F63D}"/>
              </a:ext>
            </a:extLst>
          </p:cNvPr>
          <p:cNvSpPr>
            <a:spLocks noGrp="1"/>
          </p:cNvSpPr>
          <p:nvPr>
            <p:ph type="title"/>
          </p:nvPr>
        </p:nvSpPr>
        <p:spPr>
          <a:xfrm>
            <a:off x="960438" y="317499"/>
            <a:ext cx="4500737" cy="2095501"/>
          </a:xfrm>
        </p:spPr>
        <p:txBody>
          <a:bodyPr>
            <a:normAutofit/>
          </a:bodyPr>
          <a:lstStyle/>
          <a:p>
            <a:r>
              <a:rPr lang="en-US" sz="6100" dirty="0">
                <a:solidFill>
                  <a:schemeClr val="tx1"/>
                </a:solidFill>
              </a:rPr>
              <a:t>Conclusion</a:t>
            </a:r>
          </a:p>
        </p:txBody>
      </p:sp>
      <p:sp>
        <p:nvSpPr>
          <p:cNvPr id="17" name="Content Placeholder 2">
            <a:extLst>
              <a:ext uri="{FF2B5EF4-FFF2-40B4-BE49-F238E27FC236}">
                <a16:creationId xmlns:a16="http://schemas.microsoft.com/office/drawing/2014/main" id="{8AE01AD3-69F2-F60C-259F-324869BD8DF1}"/>
              </a:ext>
            </a:extLst>
          </p:cNvPr>
          <p:cNvSpPr>
            <a:spLocks noGrp="1"/>
          </p:cNvSpPr>
          <p:nvPr>
            <p:ph idx="1"/>
          </p:nvPr>
        </p:nvSpPr>
        <p:spPr>
          <a:xfrm>
            <a:off x="960438" y="2587625"/>
            <a:ext cx="4500737" cy="3594100"/>
          </a:xfrm>
        </p:spPr>
        <p:txBody>
          <a:bodyPr anchor="t">
            <a:normAutofit fontScale="92500" lnSpcReduction="10000"/>
          </a:bodyPr>
          <a:lstStyle/>
          <a:p>
            <a:pPr marL="457200" indent="-457200">
              <a:lnSpc>
                <a:spcPct val="91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Importance of considering socio-economic factors in HIV treatment.</a:t>
            </a:r>
          </a:p>
          <a:p>
            <a:pPr marL="457200" indent="-457200">
              <a:lnSpc>
                <a:spcPct val="91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prediction of treatment outcomes with refined models.</a:t>
            </a:r>
          </a:p>
          <a:p>
            <a:pPr marL="457200" indent="-457200">
              <a:lnSpc>
                <a:spcPct val="91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Need for multi-faceted treatment strategies to address socio-economic disparities.</a:t>
            </a:r>
          </a:p>
        </p:txBody>
      </p:sp>
      <p:pic>
        <p:nvPicPr>
          <p:cNvPr id="5" name="Picture 4" descr="Colourful carved figures of humans">
            <a:extLst>
              <a:ext uri="{FF2B5EF4-FFF2-40B4-BE49-F238E27FC236}">
                <a16:creationId xmlns:a16="http://schemas.microsoft.com/office/drawing/2014/main" id="{7641D498-A8CF-F826-3496-0048B9B28CCC}"/>
              </a:ext>
            </a:extLst>
          </p:cNvPr>
          <p:cNvPicPr>
            <a:picLocks noChangeAspect="1"/>
          </p:cNvPicPr>
          <p:nvPr/>
        </p:nvPicPr>
        <p:blipFill>
          <a:blip r:embed="rId3"/>
          <a:srcRect l="18325" r="18325" b="-1"/>
          <a:stretch/>
        </p:blipFill>
        <p:spPr>
          <a:xfrm>
            <a:off x="6094474" y="10"/>
            <a:ext cx="6097526" cy="6857990"/>
          </a:xfrm>
          <a:prstGeom prst="rect">
            <a:avLst/>
          </a:prstGeom>
        </p:spPr>
      </p:pic>
    </p:spTree>
    <p:extLst>
      <p:ext uri="{BB962C8B-B14F-4D97-AF65-F5344CB8AC3E}">
        <p14:creationId xmlns:p14="http://schemas.microsoft.com/office/powerpoint/2010/main" val="38035137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2205B2D-29C9-018D-1619-63D37A98FD5E}"/>
              </a:ext>
            </a:extLst>
          </p:cNvPr>
          <p:cNvPicPr>
            <a:picLocks noChangeAspect="1"/>
          </p:cNvPicPr>
          <p:nvPr/>
        </p:nvPicPr>
        <p:blipFill>
          <a:blip r:embed="rId3">
            <a:alphaModFix amt="60000"/>
          </a:blip>
          <a:srcRect r="6666"/>
          <a:stretch/>
        </p:blipFill>
        <p:spPr>
          <a:xfrm>
            <a:off x="20" y="10"/>
            <a:ext cx="12191980" cy="6857990"/>
          </a:xfrm>
          <a:prstGeom prst="rect">
            <a:avLst/>
          </a:prstGeom>
        </p:spPr>
      </p:pic>
      <p:sp>
        <p:nvSpPr>
          <p:cNvPr id="3" name="TextBox 2">
            <a:extLst>
              <a:ext uri="{FF2B5EF4-FFF2-40B4-BE49-F238E27FC236}">
                <a16:creationId xmlns:a16="http://schemas.microsoft.com/office/drawing/2014/main" id="{45606A80-07C6-5BEC-EA1B-497B72CE3F1A}"/>
              </a:ext>
            </a:extLst>
          </p:cNvPr>
          <p:cNvSpPr txBox="1"/>
          <p:nvPr/>
        </p:nvSpPr>
        <p:spPr>
          <a:xfrm>
            <a:off x="960120" y="640080"/>
            <a:ext cx="10268712" cy="322783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9600" cap="all" spc="120" dirty="0">
                <a:latin typeface="+mj-lt"/>
                <a:ea typeface="+mj-ea"/>
                <a:cs typeface="+mj-cs"/>
              </a:rPr>
              <a:t>Q&amp;A</a:t>
            </a:r>
          </a:p>
        </p:txBody>
      </p:sp>
    </p:spTree>
    <p:extLst>
      <p:ext uri="{BB962C8B-B14F-4D97-AF65-F5344CB8AC3E}">
        <p14:creationId xmlns:p14="http://schemas.microsoft.com/office/powerpoint/2010/main" val="30078792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2EFAB9-EE1C-FA87-B757-51823F88EEB7}"/>
              </a:ext>
            </a:extLst>
          </p:cNvPr>
          <p:cNvGrpSpPr/>
          <p:nvPr/>
        </p:nvGrpSpPr>
        <p:grpSpPr>
          <a:xfrm>
            <a:off x="3141517" y="96394"/>
            <a:ext cx="5908965" cy="6665211"/>
            <a:chOff x="2209799" y="178934"/>
            <a:chExt cx="6033656" cy="6997004"/>
          </a:xfrm>
        </p:grpSpPr>
        <p:pic>
          <p:nvPicPr>
            <p:cNvPr id="2" name="Picture 1">
              <a:extLst>
                <a:ext uri="{FF2B5EF4-FFF2-40B4-BE49-F238E27FC236}">
                  <a16:creationId xmlns:a16="http://schemas.microsoft.com/office/drawing/2014/main" id="{CF2ED5CE-45DF-4BFB-6D9C-76D9B80F4A2F}"/>
                </a:ext>
              </a:extLst>
            </p:cNvPr>
            <p:cNvPicPr>
              <a:picLocks noChangeAspect="1"/>
            </p:cNvPicPr>
            <p:nvPr/>
          </p:nvPicPr>
          <p:blipFill>
            <a:blip r:embed="rId2"/>
            <a:stretch>
              <a:fillRect/>
            </a:stretch>
          </p:blipFill>
          <p:spPr>
            <a:xfrm>
              <a:off x="2209800" y="178934"/>
              <a:ext cx="6033655" cy="5046003"/>
            </a:xfrm>
            <a:prstGeom prst="rect">
              <a:avLst/>
            </a:prstGeom>
          </p:spPr>
        </p:pic>
        <p:pic>
          <p:nvPicPr>
            <p:cNvPr id="3" name="Picture 2">
              <a:extLst>
                <a:ext uri="{FF2B5EF4-FFF2-40B4-BE49-F238E27FC236}">
                  <a16:creationId xmlns:a16="http://schemas.microsoft.com/office/drawing/2014/main" id="{057C8DAA-79B1-CFA4-A9C3-B4987D25137B}"/>
                </a:ext>
              </a:extLst>
            </p:cNvPr>
            <p:cNvPicPr>
              <a:picLocks noChangeAspect="1"/>
            </p:cNvPicPr>
            <p:nvPr/>
          </p:nvPicPr>
          <p:blipFill rotWithShape="1">
            <a:blip r:embed="rId3"/>
            <a:srcRect l="2663" t="9552" r="2663"/>
            <a:stretch/>
          </p:blipFill>
          <p:spPr>
            <a:xfrm>
              <a:off x="2209799" y="5224937"/>
              <a:ext cx="6033656" cy="1951001"/>
            </a:xfrm>
            <a:prstGeom prst="rect">
              <a:avLst/>
            </a:prstGeom>
          </p:spPr>
        </p:pic>
      </p:grpSp>
    </p:spTree>
    <p:extLst>
      <p:ext uri="{BB962C8B-B14F-4D97-AF65-F5344CB8AC3E}">
        <p14:creationId xmlns:p14="http://schemas.microsoft.com/office/powerpoint/2010/main" val="210850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lorful explosion of triangles&#10;&#10;Description automatically generated">
            <a:extLst>
              <a:ext uri="{FF2B5EF4-FFF2-40B4-BE49-F238E27FC236}">
                <a16:creationId xmlns:a16="http://schemas.microsoft.com/office/drawing/2014/main" id="{5C5048E3-CC96-866A-7289-92D7251FA3F6}"/>
              </a:ext>
            </a:extLst>
          </p:cNvPr>
          <p:cNvPicPr>
            <a:picLocks noChangeAspect="1"/>
          </p:cNvPicPr>
          <p:nvPr/>
        </p:nvPicPr>
        <p:blipFill>
          <a:blip r:embed="rId3"/>
          <a:srcRect t="7597" b="6852"/>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8FFBF924-1AF4-A2BB-99DE-C0FEC08E3CF0}"/>
              </a:ext>
            </a:extLst>
          </p:cNvPr>
          <p:cNvSpPr/>
          <p:nvPr/>
        </p:nvSpPr>
        <p:spPr>
          <a:xfrm>
            <a:off x="4007223" y="2875002"/>
            <a:ext cx="4177555"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7983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E28DB-4AC7-ACFC-B3F5-E73B68AE21C6}"/>
              </a:ext>
            </a:extLst>
          </p:cNvPr>
          <p:cNvSpPr>
            <a:spLocks noGrp="1"/>
          </p:cNvSpPr>
          <p:nvPr>
            <p:ph type="title"/>
          </p:nvPr>
        </p:nvSpPr>
        <p:spPr>
          <a:xfrm>
            <a:off x="960120" y="643467"/>
            <a:ext cx="3212593" cy="5571066"/>
          </a:xfrm>
        </p:spPr>
        <p:txBody>
          <a:bodyPr>
            <a:normAutofit/>
          </a:bodyPr>
          <a:lstStyle/>
          <a:p>
            <a:r>
              <a:rPr lang="en-US" dirty="0"/>
              <a:t>Into</a:t>
            </a:r>
          </a:p>
        </p:txBody>
      </p:sp>
      <p:pic>
        <p:nvPicPr>
          <p:cNvPr id="6" name="Picture 5">
            <a:extLst>
              <a:ext uri="{FF2B5EF4-FFF2-40B4-BE49-F238E27FC236}">
                <a16:creationId xmlns:a16="http://schemas.microsoft.com/office/drawing/2014/main" id="{971DACA3-02CF-50D4-B0CF-FCFEB8D76A42}"/>
              </a:ext>
            </a:extLst>
          </p:cNvPr>
          <p:cNvPicPr>
            <a:picLocks noChangeAspect="1"/>
          </p:cNvPicPr>
          <p:nvPr/>
        </p:nvPicPr>
        <p:blipFill>
          <a:blip r:embed="rId3"/>
          <a:stretch>
            <a:fillRect/>
          </a:stretch>
        </p:blipFill>
        <p:spPr>
          <a:xfrm>
            <a:off x="5109031" y="0"/>
            <a:ext cx="2806600" cy="6858000"/>
          </a:xfrm>
          <a:prstGeom prst="rect">
            <a:avLst/>
          </a:prstGeom>
        </p:spPr>
      </p:pic>
      <p:pic>
        <p:nvPicPr>
          <p:cNvPr id="7" name="Picture 6">
            <a:extLst>
              <a:ext uri="{FF2B5EF4-FFF2-40B4-BE49-F238E27FC236}">
                <a16:creationId xmlns:a16="http://schemas.microsoft.com/office/drawing/2014/main" id="{8ACD48ED-7F66-F048-0465-F65580446208}"/>
              </a:ext>
            </a:extLst>
          </p:cNvPr>
          <p:cNvPicPr>
            <a:picLocks noChangeAspect="1"/>
          </p:cNvPicPr>
          <p:nvPr/>
        </p:nvPicPr>
        <p:blipFill>
          <a:blip r:embed="rId4"/>
          <a:stretch>
            <a:fillRect/>
          </a:stretch>
        </p:blipFill>
        <p:spPr>
          <a:xfrm>
            <a:off x="8400263" y="0"/>
            <a:ext cx="2889250" cy="6858000"/>
          </a:xfrm>
          <a:prstGeom prst="rect">
            <a:avLst/>
          </a:prstGeom>
        </p:spPr>
      </p:pic>
    </p:spTree>
    <p:extLst>
      <p:ext uri="{BB962C8B-B14F-4D97-AF65-F5344CB8AC3E}">
        <p14:creationId xmlns:p14="http://schemas.microsoft.com/office/powerpoint/2010/main" val="205826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225106"/>
            <a:ext cx="12192000"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CDB64-158A-3FEB-8CEC-CB76C0C1D28B}"/>
              </a:ext>
            </a:extLst>
          </p:cNvPr>
          <p:cNvSpPr>
            <a:spLocks noGrp="1"/>
          </p:cNvSpPr>
          <p:nvPr>
            <p:ph type="title"/>
          </p:nvPr>
        </p:nvSpPr>
        <p:spPr>
          <a:xfrm>
            <a:off x="960120" y="1841412"/>
            <a:ext cx="10268712" cy="2688020"/>
          </a:xfrm>
        </p:spPr>
        <p:txBody>
          <a:bodyPr vert="horz" lIns="91440" tIns="45720" rIns="91440" bIns="45720" rtlCol="0" anchor="ctr">
            <a:normAutofit/>
          </a:bodyPr>
          <a:lstStyle/>
          <a:p>
            <a:r>
              <a:rPr lang="en-US" sz="8800" dirty="0"/>
              <a:t>Outline</a:t>
            </a:r>
          </a:p>
        </p:txBody>
      </p:sp>
      <p:sp>
        <p:nvSpPr>
          <p:cNvPr id="8" name="TextBox 7">
            <a:extLst>
              <a:ext uri="{FF2B5EF4-FFF2-40B4-BE49-F238E27FC236}">
                <a16:creationId xmlns:a16="http://schemas.microsoft.com/office/drawing/2014/main" id="{3E55EE6A-503F-24AB-2B2E-B83383F6A8CE}"/>
              </a:ext>
            </a:extLst>
          </p:cNvPr>
          <p:cNvSpPr txBox="1"/>
          <p:nvPr/>
        </p:nvSpPr>
        <p:spPr>
          <a:xfrm>
            <a:off x="5918220" y="1647276"/>
            <a:ext cx="8240109" cy="3076291"/>
          </a:xfrm>
          <a:prstGeom prst="rect">
            <a:avLst/>
          </a:prstGeom>
          <a:noFill/>
        </p:spPr>
        <p:txBody>
          <a:bodyPr wrap="square">
            <a:spAutoFit/>
          </a:bodyPr>
          <a:lstStyle/>
          <a:p>
            <a:pPr marL="342900" indent="-342900">
              <a:lnSpc>
                <a:spcPct val="200000"/>
              </a:lnSpc>
              <a:buAutoNum type="arabicPeriod"/>
            </a:pPr>
            <a:r>
              <a:rPr lang="en-US" sz="2000" dirty="0">
                <a:solidFill>
                  <a:schemeClr val="bg1"/>
                </a:solidFill>
                <a:latin typeface="Times New Roman" panose="02020603050405020304" pitchFamily="18" charset="0"/>
                <a:cs typeface="Times New Roman" panose="02020603050405020304" pitchFamily="18" charset="0"/>
              </a:rPr>
              <a:t>Challenges faced by HIV-positive Black women.</a:t>
            </a:r>
          </a:p>
          <a:p>
            <a:pPr marL="342900" indent="-342900">
              <a:lnSpc>
                <a:spcPct val="200000"/>
              </a:lnSpc>
              <a:buAutoNum type="arabicPeriod"/>
            </a:pPr>
            <a:r>
              <a:rPr lang="en-US" sz="2000" dirty="0">
                <a:solidFill>
                  <a:schemeClr val="bg1"/>
                </a:solidFill>
                <a:latin typeface="Times New Roman" panose="02020603050405020304" pitchFamily="18" charset="0"/>
                <a:cs typeface="Times New Roman" panose="02020603050405020304" pitchFamily="18" charset="0"/>
              </a:rPr>
              <a:t>Wodarz and Nowak model</a:t>
            </a:r>
          </a:p>
          <a:p>
            <a:pPr marL="342900" indent="-342900">
              <a:lnSpc>
                <a:spcPct val="200000"/>
              </a:lnSpc>
              <a:buAutoNum type="arabicPeriod"/>
            </a:pPr>
            <a:r>
              <a:rPr lang="en-US" sz="2000" dirty="0">
                <a:solidFill>
                  <a:schemeClr val="bg1"/>
                </a:solidFill>
                <a:latin typeface="Times New Roman" panose="02020603050405020304" pitchFamily="18" charset="0"/>
                <a:cs typeface="Times New Roman" panose="02020603050405020304" pitchFamily="18" charset="0"/>
              </a:rPr>
              <a:t>Model Modification</a:t>
            </a:r>
          </a:p>
          <a:p>
            <a:pPr marL="342900" indent="-342900">
              <a:lnSpc>
                <a:spcPct val="200000"/>
              </a:lnSpc>
              <a:buAutoNum type="arabicPeriod"/>
            </a:pPr>
            <a:r>
              <a:rPr lang="en-US" sz="2000" dirty="0">
                <a:solidFill>
                  <a:schemeClr val="bg1"/>
                </a:solidFill>
                <a:latin typeface="Times New Roman" panose="02020603050405020304" pitchFamily="18" charset="0"/>
                <a:cs typeface="Times New Roman" panose="02020603050405020304" pitchFamily="18" charset="0"/>
              </a:rPr>
              <a:t>Simulation</a:t>
            </a:r>
          </a:p>
          <a:p>
            <a:pPr marL="342900" indent="-342900">
              <a:lnSpc>
                <a:spcPct val="200000"/>
              </a:lnSpc>
              <a:buAutoNum type="arabicPeriod"/>
            </a:pPr>
            <a:r>
              <a:rPr lang="en-US" sz="2000" dirty="0">
                <a:solidFill>
                  <a:schemeClr val="bg1"/>
                </a:solidFill>
                <a:latin typeface="Times New Roman" panose="02020603050405020304" pitchFamily="18" charset="0"/>
                <a:cs typeface="Times New Roman" panose="02020603050405020304" pitchFamily="18" charset="0"/>
              </a:rPr>
              <a:t>Treatment Recommendation </a:t>
            </a:r>
          </a:p>
        </p:txBody>
      </p:sp>
    </p:spTree>
    <p:extLst>
      <p:ext uri="{BB962C8B-B14F-4D97-AF65-F5344CB8AC3E}">
        <p14:creationId xmlns:p14="http://schemas.microsoft.com/office/powerpoint/2010/main" val="3905099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9DC9DE-9F0D-BE78-BACA-F69D703A1227}"/>
              </a:ext>
            </a:extLst>
          </p:cNvPr>
          <p:cNvSpPr>
            <a:spLocks noGrp="1"/>
          </p:cNvSpPr>
          <p:nvPr>
            <p:ph type="title"/>
          </p:nvPr>
        </p:nvSpPr>
        <p:spPr>
          <a:xfrm>
            <a:off x="960120" y="990599"/>
            <a:ext cx="4857751" cy="1563989"/>
          </a:xfrm>
        </p:spPr>
        <p:txBody>
          <a:bodyPr vert="horz" lIns="91440" tIns="45720" rIns="91440" bIns="45720" rtlCol="0" anchor="ctr">
            <a:noAutofit/>
          </a:bodyPr>
          <a:lstStyle/>
          <a:p>
            <a:r>
              <a:rPr lang="en-US" sz="4000" kern="1200" cap="all" spc="120" baseline="0" dirty="0">
                <a:solidFill>
                  <a:schemeClr val="bg1"/>
                </a:solidFill>
                <a:latin typeface="+mj-lt"/>
                <a:ea typeface="+mj-ea"/>
                <a:cs typeface="+mj-cs"/>
              </a:rPr>
              <a:t>Challenges for Black women</a:t>
            </a:r>
          </a:p>
        </p:txBody>
      </p:sp>
      <p:sp>
        <p:nvSpPr>
          <p:cNvPr id="5" name="TextBox 4">
            <a:extLst>
              <a:ext uri="{FF2B5EF4-FFF2-40B4-BE49-F238E27FC236}">
                <a16:creationId xmlns:a16="http://schemas.microsoft.com/office/drawing/2014/main" id="{A76970B8-CE08-1CF0-6034-673E44122F3F}"/>
              </a:ext>
            </a:extLst>
          </p:cNvPr>
          <p:cNvSpPr txBox="1"/>
          <p:nvPr/>
        </p:nvSpPr>
        <p:spPr>
          <a:xfrm>
            <a:off x="77243" y="3051458"/>
            <a:ext cx="3550344" cy="3223784"/>
          </a:xfrm>
          <a:prstGeom prst="rect">
            <a:avLst/>
          </a:prstGeom>
        </p:spPr>
        <p:txBody>
          <a:bodyPr vert="horz" lIns="91440" tIns="45720" rIns="91440" bIns="45720" rtlCol="0">
            <a:noAutofit/>
          </a:bodyPr>
          <a:lstStyle/>
          <a:p>
            <a:pPr>
              <a:lnSpc>
                <a:spcPct val="200000"/>
              </a:lnSpc>
            </a:pPr>
            <a:r>
              <a:rPr lang="en-US" sz="2000" b="1" dirty="0">
                <a:latin typeface="Times New Roman" panose="02020603050405020304" pitchFamily="18" charset="0"/>
                <a:cs typeface="Times New Roman" panose="02020603050405020304" pitchFamily="18" charset="0"/>
              </a:rPr>
              <a:t>Barriers</a:t>
            </a:r>
            <a:r>
              <a:rPr lang="en-US" sz="2000" dirty="0">
                <a:latin typeface="Times New Roman" panose="02020603050405020304" pitchFamily="18" charset="0"/>
                <a:cs typeface="Times New Roman" panose="02020603050405020304" pitchFamily="18" charset="0"/>
              </a:rPr>
              <a:t>:</a:t>
            </a:r>
          </a:p>
          <a:p>
            <a:pPr>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Socio-economic disadvantages.</a:t>
            </a:r>
          </a:p>
          <a:p>
            <a:pPr>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Healthcare access issues.</a:t>
            </a:r>
          </a:p>
          <a:p>
            <a:pPr>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Cultural stigmas.</a:t>
            </a:r>
            <a:endParaRPr lang="en-US"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AFD02BE-B86A-136D-1AE9-CE2CDD73BAEB}"/>
              </a:ext>
            </a:extLst>
          </p:cNvPr>
          <p:cNvPicPr>
            <a:picLocks noChangeAspect="1"/>
          </p:cNvPicPr>
          <p:nvPr/>
        </p:nvPicPr>
        <p:blipFill>
          <a:blip r:embed="rId3"/>
          <a:stretch>
            <a:fillRect/>
          </a:stretch>
        </p:blipFill>
        <p:spPr>
          <a:xfrm>
            <a:off x="7260708" y="1003298"/>
            <a:ext cx="4931292" cy="4876802"/>
          </a:xfrm>
          <a:prstGeom prst="rect">
            <a:avLst/>
          </a:prstGeom>
        </p:spPr>
      </p:pic>
      <p:sp>
        <p:nvSpPr>
          <p:cNvPr id="7" name="TextBox 6">
            <a:extLst>
              <a:ext uri="{FF2B5EF4-FFF2-40B4-BE49-F238E27FC236}">
                <a16:creationId xmlns:a16="http://schemas.microsoft.com/office/drawing/2014/main" id="{E80A44E3-BF30-115E-35D4-9FD8A63A04C4}"/>
              </a:ext>
            </a:extLst>
          </p:cNvPr>
          <p:cNvSpPr txBox="1"/>
          <p:nvPr/>
        </p:nvSpPr>
        <p:spPr>
          <a:xfrm>
            <a:off x="3551387" y="3049442"/>
            <a:ext cx="3618457" cy="3223784"/>
          </a:xfrm>
          <a:prstGeom prst="rect">
            <a:avLst/>
          </a:prstGeom>
        </p:spPr>
        <p:txBody>
          <a:bodyPr vert="horz" lIns="91440" tIns="45720" rIns="91440" bIns="45720" rtlCol="0">
            <a:noAutofit/>
          </a:bodyPr>
          <a:lstStyle/>
          <a:p>
            <a:pPr>
              <a:lnSpc>
                <a:spcPct val="200000"/>
              </a:lnSpc>
            </a:pPr>
            <a:r>
              <a:rPr lang="en-US" sz="2000" b="1" dirty="0">
                <a:latin typeface="Times New Roman" panose="02020603050405020304" pitchFamily="18" charset="0"/>
                <a:cs typeface="Times New Roman" panose="02020603050405020304" pitchFamily="18" charset="0"/>
              </a:rPr>
              <a:t>Impact</a:t>
            </a:r>
            <a:r>
              <a:rPr lang="en-US" sz="2000" dirty="0">
                <a:latin typeface="Times New Roman" panose="02020603050405020304" pitchFamily="18" charset="0"/>
                <a:cs typeface="Times New Roman" panose="02020603050405020304" pitchFamily="18" charset="0"/>
              </a:rPr>
              <a:t>:</a:t>
            </a:r>
          </a:p>
          <a:p>
            <a:pPr>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Increased risk of drug resistance.</a:t>
            </a:r>
          </a:p>
          <a:p>
            <a:pPr>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Lower adherence to ART treatment.</a:t>
            </a:r>
          </a:p>
        </p:txBody>
      </p:sp>
    </p:spTree>
    <p:extLst>
      <p:ext uri="{BB962C8B-B14F-4D97-AF65-F5344CB8AC3E}">
        <p14:creationId xmlns:p14="http://schemas.microsoft.com/office/powerpoint/2010/main" val="301440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346" cy="2624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DCBFB-195C-8896-B7E6-331D3C2602CC}"/>
              </a:ext>
            </a:extLst>
          </p:cNvPr>
          <p:cNvSpPr>
            <a:spLocks noGrp="1"/>
          </p:cNvSpPr>
          <p:nvPr>
            <p:ph type="title"/>
          </p:nvPr>
        </p:nvSpPr>
        <p:spPr>
          <a:xfrm>
            <a:off x="960437" y="348874"/>
            <a:ext cx="6572691" cy="1926574"/>
          </a:xfrm>
        </p:spPr>
        <p:txBody>
          <a:bodyPr>
            <a:normAutofit/>
          </a:bodyPr>
          <a:lstStyle/>
          <a:p>
            <a:r>
              <a:rPr lang="en-US"/>
              <a:t>Biological Background</a:t>
            </a:r>
          </a:p>
        </p:txBody>
      </p:sp>
      <p:pic>
        <p:nvPicPr>
          <p:cNvPr id="4" name="Picture 3">
            <a:extLst>
              <a:ext uri="{FF2B5EF4-FFF2-40B4-BE49-F238E27FC236}">
                <a16:creationId xmlns:a16="http://schemas.microsoft.com/office/drawing/2014/main" id="{77B56A19-50C6-4D62-59B0-8552F19B1FE9}"/>
              </a:ext>
            </a:extLst>
          </p:cNvPr>
          <p:cNvPicPr>
            <a:picLocks noChangeAspect="1"/>
          </p:cNvPicPr>
          <p:nvPr/>
        </p:nvPicPr>
        <p:blipFill>
          <a:blip r:embed="rId3"/>
          <a:srcRect t="18259" r="2" b="20230"/>
          <a:stretch/>
        </p:blipFill>
        <p:spPr>
          <a:xfrm>
            <a:off x="8128347" y="10"/>
            <a:ext cx="4063653" cy="2624312"/>
          </a:xfrm>
          <a:prstGeom prst="rect">
            <a:avLst/>
          </a:prstGeom>
        </p:spPr>
      </p:pic>
      <p:sp>
        <p:nvSpPr>
          <p:cNvPr id="3" name="Content Placeholder 2">
            <a:extLst>
              <a:ext uri="{FF2B5EF4-FFF2-40B4-BE49-F238E27FC236}">
                <a16:creationId xmlns:a16="http://schemas.microsoft.com/office/drawing/2014/main" id="{C6297ED3-2330-2D5C-3FAC-87DB6BDB5FB0}"/>
              </a:ext>
            </a:extLst>
          </p:cNvPr>
          <p:cNvSpPr>
            <a:spLocks noGrp="1"/>
          </p:cNvSpPr>
          <p:nvPr>
            <p:ph idx="1"/>
          </p:nvPr>
        </p:nvSpPr>
        <p:spPr>
          <a:xfrm>
            <a:off x="461995" y="2953812"/>
            <a:ext cx="7364193" cy="3179217"/>
          </a:xfrm>
        </p:spPr>
        <p:txBody>
          <a:bodyPr>
            <a:normAutofit/>
          </a:bodyPr>
          <a:lstStyle/>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HIV attacks CD4+ T cells which has a primary role in the generation of immune response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CTLs: Cytotoxic T Lymphocytes kill infected cells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CTLp: Potential CTLs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CTLe: Effector cells derived from CTLp cells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 treatment reduce viral load and preserve CD4+ T cells</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C1A3045-5888-A5AB-0EB1-30A115A5D9B4}"/>
              </a:ext>
            </a:extLst>
          </p:cNvPr>
          <p:cNvPicPr>
            <a:picLocks noChangeAspect="1"/>
          </p:cNvPicPr>
          <p:nvPr/>
        </p:nvPicPr>
        <p:blipFill rotWithShape="1">
          <a:blip r:embed="rId4"/>
          <a:srcRect l="3641" r="9807"/>
          <a:stretch/>
        </p:blipFill>
        <p:spPr>
          <a:xfrm>
            <a:off x="8126822" y="2624322"/>
            <a:ext cx="4063653" cy="3557402"/>
          </a:xfrm>
          <a:prstGeom prst="rect">
            <a:avLst/>
          </a:prstGeom>
        </p:spPr>
      </p:pic>
    </p:spTree>
    <p:extLst>
      <p:ext uri="{BB962C8B-B14F-4D97-AF65-F5344CB8AC3E}">
        <p14:creationId xmlns:p14="http://schemas.microsoft.com/office/powerpoint/2010/main" val="405158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56481-7BD9-4FC6-3559-3DBCD42C4749}"/>
              </a:ext>
            </a:extLst>
          </p:cNvPr>
          <p:cNvSpPr>
            <a:spLocks noGrp="1"/>
          </p:cNvSpPr>
          <p:nvPr>
            <p:ph type="title"/>
          </p:nvPr>
        </p:nvSpPr>
        <p:spPr>
          <a:xfrm>
            <a:off x="960120" y="317814"/>
            <a:ext cx="10268712" cy="1700784"/>
          </a:xfrm>
        </p:spPr>
        <p:txBody>
          <a:bodyPr>
            <a:normAutofit/>
          </a:bodyPr>
          <a:lstStyle/>
          <a:p>
            <a:r>
              <a:rPr lang="en-US" dirty="0"/>
              <a:t>Wodarz and Nowak model</a:t>
            </a:r>
          </a:p>
        </p:txBody>
      </p:sp>
      <p:sp>
        <p:nvSpPr>
          <p:cNvPr id="3" name="Content Placeholder 2">
            <a:extLst>
              <a:ext uri="{FF2B5EF4-FFF2-40B4-BE49-F238E27FC236}">
                <a16:creationId xmlns:a16="http://schemas.microsoft.com/office/drawing/2014/main" id="{92448338-773F-E63E-E3B4-7164CE271BDD}"/>
              </a:ext>
            </a:extLst>
          </p:cNvPr>
          <p:cNvSpPr>
            <a:spLocks noGrp="1"/>
          </p:cNvSpPr>
          <p:nvPr>
            <p:ph idx="1"/>
          </p:nvPr>
        </p:nvSpPr>
        <p:spPr>
          <a:xfrm>
            <a:off x="5296240" y="2835776"/>
            <a:ext cx="6311942" cy="3274183"/>
          </a:xfrm>
        </p:spPr>
        <p:txBody>
          <a:bodyPr anchor="ctr">
            <a:normAutofit/>
          </a:bodyPr>
          <a:lstStyle/>
          <a:p>
            <a:r>
              <a:rPr lang="en-US" sz="2000" dirty="0">
                <a:effectLst/>
                <a:latin typeface="TimesNewRomanPSMT"/>
              </a:rPr>
              <a:t>The </a:t>
            </a:r>
            <a:r>
              <a:rPr lang="en-US" sz="2000" dirty="0">
                <a:solidFill>
                  <a:srgbClr val="FF0000"/>
                </a:solidFill>
                <a:effectLst/>
                <a:latin typeface="TimesNewRomanPSMT"/>
              </a:rPr>
              <a:t>first</a:t>
            </a:r>
            <a:r>
              <a:rPr lang="en-US" sz="2000" dirty="0">
                <a:effectLst/>
                <a:latin typeface="TimesNewRomanPSMT"/>
              </a:rPr>
              <a:t> model of Wodarz and Nowak considers three state variables inside a whole body model. </a:t>
            </a:r>
          </a:p>
          <a:p>
            <a:r>
              <a:rPr lang="en-US" sz="2000" dirty="0">
                <a:latin typeface="TimesNewRomanPSMT"/>
              </a:rPr>
              <a:t>x: D</a:t>
            </a:r>
            <a:r>
              <a:rPr lang="en-US" sz="2000" dirty="0">
                <a:effectLst/>
                <a:latin typeface="TimesNewRomanPSMT"/>
              </a:rPr>
              <a:t>ynamics of the concentration of healthy CD4+ cells</a:t>
            </a:r>
          </a:p>
          <a:p>
            <a:r>
              <a:rPr lang="en-US" sz="2000" dirty="0">
                <a:latin typeface="TimesNewRomanPSMT"/>
              </a:rPr>
              <a:t>y: D</a:t>
            </a:r>
            <a:r>
              <a:rPr lang="en-US" sz="2000" dirty="0">
                <a:effectLst/>
                <a:latin typeface="TimesNewRomanPSMT"/>
              </a:rPr>
              <a:t>ynamics of the concentration of infected CD4+ cells </a:t>
            </a:r>
          </a:p>
          <a:p>
            <a:r>
              <a:rPr lang="en-US" sz="2000" dirty="0">
                <a:latin typeface="TimesNewRomanPSMT"/>
              </a:rPr>
              <a:t>v: T</a:t>
            </a:r>
            <a:r>
              <a:rPr lang="en-US" sz="2000" dirty="0">
                <a:effectLst/>
                <a:latin typeface="TimesNewRomanPSMT"/>
              </a:rPr>
              <a:t>he concentration of free virions </a:t>
            </a:r>
          </a:p>
        </p:txBody>
      </p:sp>
      <p:pic>
        <p:nvPicPr>
          <p:cNvPr id="5" name="Picture 4">
            <a:extLst>
              <a:ext uri="{FF2B5EF4-FFF2-40B4-BE49-F238E27FC236}">
                <a16:creationId xmlns:a16="http://schemas.microsoft.com/office/drawing/2014/main" id="{1DB56B00-9B0A-50DC-BA9E-3724DCDF6E2C}"/>
              </a:ext>
            </a:extLst>
          </p:cNvPr>
          <p:cNvPicPr>
            <a:picLocks noChangeAspect="1"/>
          </p:cNvPicPr>
          <p:nvPr/>
        </p:nvPicPr>
        <p:blipFill>
          <a:blip r:embed="rId3"/>
          <a:stretch>
            <a:fillRect/>
          </a:stretch>
        </p:blipFill>
        <p:spPr>
          <a:xfrm>
            <a:off x="583818" y="3240449"/>
            <a:ext cx="4130128" cy="2246608"/>
          </a:xfrm>
          <a:prstGeom prst="rect">
            <a:avLst/>
          </a:prstGeom>
        </p:spPr>
      </p:pic>
    </p:spTree>
    <p:extLst>
      <p:ext uri="{BB962C8B-B14F-4D97-AF65-F5344CB8AC3E}">
        <p14:creationId xmlns:p14="http://schemas.microsoft.com/office/powerpoint/2010/main" val="265194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6481-7BD9-4FC6-3559-3DBCD42C4749}"/>
              </a:ext>
            </a:extLst>
          </p:cNvPr>
          <p:cNvSpPr>
            <a:spLocks noGrp="1"/>
          </p:cNvSpPr>
          <p:nvPr>
            <p:ph type="title"/>
          </p:nvPr>
        </p:nvSpPr>
        <p:spPr>
          <a:xfrm>
            <a:off x="960120" y="317814"/>
            <a:ext cx="10268712" cy="1700784"/>
          </a:xfrm>
        </p:spPr>
        <p:txBody>
          <a:bodyPr>
            <a:normAutofit/>
          </a:bodyPr>
          <a:lstStyle/>
          <a:p>
            <a:r>
              <a:rPr lang="en-US" dirty="0"/>
              <a:t>Wodarz and Nowak model</a:t>
            </a:r>
          </a:p>
        </p:txBody>
      </p:sp>
      <p:sp>
        <p:nvSpPr>
          <p:cNvPr id="3" name="Content Placeholder 2">
            <a:extLst>
              <a:ext uri="{FF2B5EF4-FFF2-40B4-BE49-F238E27FC236}">
                <a16:creationId xmlns:a16="http://schemas.microsoft.com/office/drawing/2014/main" id="{92448338-773F-E63E-E3B4-7164CE271BDD}"/>
              </a:ext>
            </a:extLst>
          </p:cNvPr>
          <p:cNvSpPr>
            <a:spLocks noGrp="1"/>
          </p:cNvSpPr>
          <p:nvPr>
            <p:ph idx="1"/>
          </p:nvPr>
        </p:nvSpPr>
        <p:spPr>
          <a:xfrm>
            <a:off x="5296241" y="2438401"/>
            <a:ext cx="5932591" cy="4183116"/>
          </a:xfrm>
        </p:spPr>
        <p:txBody>
          <a:bodyPr anchor="ctr">
            <a:noAutofit/>
          </a:bodyPr>
          <a:lstStyle/>
          <a:p>
            <a:r>
              <a:rPr lang="en-US" sz="2000" dirty="0">
                <a:effectLst/>
                <a:latin typeface="TimesNewRomanPSMT"/>
              </a:rPr>
              <a:t>The </a:t>
            </a:r>
            <a:r>
              <a:rPr lang="en-US" sz="2000" dirty="0">
                <a:solidFill>
                  <a:srgbClr val="FF0000"/>
                </a:solidFill>
                <a:effectLst/>
                <a:latin typeface="TimesNewRomanPSMT"/>
              </a:rPr>
              <a:t>final</a:t>
            </a:r>
            <a:r>
              <a:rPr lang="en-US" sz="2000" dirty="0">
                <a:effectLst/>
                <a:latin typeface="TimesNewRomanPSMT"/>
              </a:rPr>
              <a:t> model of Wodarz and Nowak</a:t>
            </a:r>
          </a:p>
          <a:p>
            <a:r>
              <a:rPr lang="en-US" sz="2000" dirty="0">
                <a:latin typeface="TimesNewRomanPSMT"/>
              </a:rPr>
              <a:t>w: D</a:t>
            </a:r>
            <a:r>
              <a:rPr lang="en-US" sz="2000" dirty="0">
                <a:effectLst/>
                <a:latin typeface="TimesNewRomanPSMT"/>
              </a:rPr>
              <a:t>ynamics of precursors of cytotoxic T- lymphocytes CTLp </a:t>
            </a:r>
          </a:p>
          <a:p>
            <a:r>
              <a:rPr lang="en-US" sz="2000" dirty="0">
                <a:latin typeface="TimesNewRomanPSMT"/>
              </a:rPr>
              <a:t>z</a:t>
            </a:r>
            <a:r>
              <a:rPr lang="en-US" sz="2000" dirty="0">
                <a:effectLst/>
                <a:latin typeface="TimesNewRomanPSMT"/>
              </a:rPr>
              <a:t>: Responsible of development of an immune memory, and effectors of cytotoxic T-lymphocytes CTLe </a:t>
            </a:r>
            <a:endParaRPr lang="en-US" sz="2000" dirty="0"/>
          </a:p>
        </p:txBody>
      </p:sp>
      <p:pic>
        <p:nvPicPr>
          <p:cNvPr id="8" name="Picture 7">
            <a:extLst>
              <a:ext uri="{FF2B5EF4-FFF2-40B4-BE49-F238E27FC236}">
                <a16:creationId xmlns:a16="http://schemas.microsoft.com/office/drawing/2014/main" id="{0ABDED6E-9B0B-FA8B-DC5E-3522673AA52B}"/>
              </a:ext>
            </a:extLst>
          </p:cNvPr>
          <p:cNvPicPr>
            <a:picLocks noChangeAspect="1"/>
          </p:cNvPicPr>
          <p:nvPr/>
        </p:nvPicPr>
        <p:blipFill>
          <a:blip r:embed="rId3"/>
          <a:stretch>
            <a:fillRect/>
          </a:stretch>
        </p:blipFill>
        <p:spPr>
          <a:xfrm>
            <a:off x="513835" y="2699294"/>
            <a:ext cx="4361180" cy="3392029"/>
          </a:xfrm>
          <a:prstGeom prst="rect">
            <a:avLst/>
          </a:prstGeom>
        </p:spPr>
      </p:pic>
    </p:spTree>
    <p:extLst>
      <p:ext uri="{BB962C8B-B14F-4D97-AF65-F5344CB8AC3E}">
        <p14:creationId xmlns:p14="http://schemas.microsoft.com/office/powerpoint/2010/main" val="258200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AF31-05EB-0F81-0185-13ECEC223131}"/>
              </a:ext>
            </a:extLst>
          </p:cNvPr>
          <p:cNvSpPr>
            <a:spLocks noGrp="1"/>
          </p:cNvSpPr>
          <p:nvPr>
            <p:ph type="title"/>
          </p:nvPr>
        </p:nvSpPr>
        <p:spPr/>
        <p:txBody>
          <a:bodyPr/>
          <a:lstStyle/>
          <a:p>
            <a:r>
              <a:rPr lang="en-US" dirty="0"/>
              <a:t>modification </a:t>
            </a:r>
          </a:p>
        </p:txBody>
      </p:sp>
      <p:pic>
        <p:nvPicPr>
          <p:cNvPr id="4" name="Content Placeholder 3">
            <a:extLst>
              <a:ext uri="{FF2B5EF4-FFF2-40B4-BE49-F238E27FC236}">
                <a16:creationId xmlns:a16="http://schemas.microsoft.com/office/drawing/2014/main" id="{C90EB59F-E421-5AB1-169B-92CB3A881191}"/>
              </a:ext>
            </a:extLst>
          </p:cNvPr>
          <p:cNvPicPr>
            <a:picLocks noGrp="1" noChangeAspect="1"/>
          </p:cNvPicPr>
          <p:nvPr>
            <p:ph idx="1"/>
          </p:nvPr>
        </p:nvPicPr>
        <p:blipFill>
          <a:blip r:embed="rId3"/>
          <a:stretch>
            <a:fillRect/>
          </a:stretch>
        </p:blipFill>
        <p:spPr>
          <a:xfrm>
            <a:off x="5306014" y="2502758"/>
            <a:ext cx="3124200" cy="3098800"/>
          </a:xfrm>
          <a:prstGeom prst="rect">
            <a:avLst/>
          </a:prstGeom>
        </p:spPr>
      </p:pic>
      <p:pic>
        <p:nvPicPr>
          <p:cNvPr id="5" name="Picture 4">
            <a:extLst>
              <a:ext uri="{FF2B5EF4-FFF2-40B4-BE49-F238E27FC236}">
                <a16:creationId xmlns:a16="http://schemas.microsoft.com/office/drawing/2014/main" id="{DEAFE7CC-4870-88EE-A382-8E30C40220D6}"/>
              </a:ext>
            </a:extLst>
          </p:cNvPr>
          <p:cNvPicPr>
            <a:picLocks noChangeAspect="1"/>
          </p:cNvPicPr>
          <p:nvPr/>
        </p:nvPicPr>
        <p:blipFill>
          <a:blip r:embed="rId4"/>
          <a:stretch>
            <a:fillRect/>
          </a:stretch>
        </p:blipFill>
        <p:spPr>
          <a:xfrm>
            <a:off x="416853" y="2356144"/>
            <a:ext cx="4361180" cy="3392029"/>
          </a:xfrm>
          <a:prstGeom prst="rect">
            <a:avLst/>
          </a:prstGeom>
        </p:spPr>
      </p:pic>
      <p:sp>
        <p:nvSpPr>
          <p:cNvPr id="7" name="Right Arrow 6">
            <a:extLst>
              <a:ext uri="{FF2B5EF4-FFF2-40B4-BE49-F238E27FC236}">
                <a16:creationId xmlns:a16="http://schemas.microsoft.com/office/drawing/2014/main" id="{C3353C63-3904-B598-A582-67765FD24BD9}"/>
              </a:ext>
            </a:extLst>
          </p:cNvPr>
          <p:cNvSpPr/>
          <p:nvPr/>
        </p:nvSpPr>
        <p:spPr>
          <a:xfrm>
            <a:off x="4156369" y="3948538"/>
            <a:ext cx="1039091" cy="318655"/>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073567B-A018-0067-CC34-045239E90A84}"/>
              </a:ext>
            </a:extLst>
          </p:cNvPr>
          <p:cNvSpPr txBox="1"/>
          <p:nvPr/>
        </p:nvSpPr>
        <p:spPr>
          <a:xfrm>
            <a:off x="545730" y="5781634"/>
            <a:ext cx="1109749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 </a:t>
            </a:r>
            <a:r>
              <a:rPr lang="en-US" sz="2400" b="0" i="0" dirty="0">
                <a:effectLst/>
                <a:latin typeface="Times New Roman" panose="02020603050405020304" pitchFamily="18" charset="0"/>
                <a:cs typeface="Times New Roman" panose="02020603050405020304" pitchFamily="18" charset="0"/>
              </a:rPr>
              <a:t>represent socio-economic factors, affecting the rate of ART adherence and efficacy. </a:t>
            </a:r>
          </a:p>
          <a:p>
            <a:r>
              <a:rPr lang="en-US" sz="2400" b="0" i="0" dirty="0">
                <a:effectLst/>
                <a:latin typeface="Times New Roman" panose="02020603050405020304" pitchFamily="18" charset="0"/>
                <a:cs typeface="Times New Roman" panose="02020603050405020304" pitchFamily="18" charset="0"/>
              </a:rPr>
              <a:t>“s” ranges from 0 to 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56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12D12A-6670-3BAD-EA50-A54DF2EDF579}"/>
              </a:ext>
            </a:extLst>
          </p:cNvPr>
          <p:cNvPicPr>
            <a:picLocks noChangeAspect="1"/>
          </p:cNvPicPr>
          <p:nvPr/>
        </p:nvPicPr>
        <p:blipFill>
          <a:blip r:embed="rId3"/>
          <a:stretch>
            <a:fillRect/>
          </a:stretch>
        </p:blipFill>
        <p:spPr>
          <a:xfrm>
            <a:off x="138545" y="877506"/>
            <a:ext cx="5834166" cy="4495504"/>
          </a:xfrm>
          <a:prstGeom prst="rect">
            <a:avLst/>
          </a:prstGeom>
        </p:spPr>
      </p:pic>
      <p:pic>
        <p:nvPicPr>
          <p:cNvPr id="3" name="Picture 2">
            <a:extLst>
              <a:ext uri="{FF2B5EF4-FFF2-40B4-BE49-F238E27FC236}">
                <a16:creationId xmlns:a16="http://schemas.microsoft.com/office/drawing/2014/main" id="{A251697F-28FE-60E3-84C7-A1B9BD7E9224}"/>
              </a:ext>
            </a:extLst>
          </p:cNvPr>
          <p:cNvPicPr>
            <a:picLocks noChangeAspect="1"/>
          </p:cNvPicPr>
          <p:nvPr/>
        </p:nvPicPr>
        <p:blipFill rotWithShape="1">
          <a:blip r:embed="rId4"/>
          <a:srcRect t="-2304" b="2304"/>
          <a:stretch/>
        </p:blipFill>
        <p:spPr>
          <a:xfrm>
            <a:off x="6096000" y="762000"/>
            <a:ext cx="5957455" cy="4611010"/>
          </a:xfrm>
          <a:prstGeom prst="rect">
            <a:avLst/>
          </a:prstGeom>
        </p:spPr>
      </p:pic>
    </p:spTree>
    <p:extLst>
      <p:ext uri="{BB962C8B-B14F-4D97-AF65-F5344CB8AC3E}">
        <p14:creationId xmlns:p14="http://schemas.microsoft.com/office/powerpoint/2010/main" val="4014693965"/>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1101</TotalTime>
  <Words>1816</Words>
  <Application>Microsoft Macintosh PowerPoint</Application>
  <PresentationFormat>Widescreen</PresentationFormat>
  <Paragraphs>118</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TimesNewRomanPSMT</vt:lpstr>
      <vt:lpstr>Aptos</vt:lpstr>
      <vt:lpstr>Arial</vt:lpstr>
      <vt:lpstr>Franklin Gothic Demi Cond</vt:lpstr>
      <vt:lpstr>Franklin Gothic Medium</vt:lpstr>
      <vt:lpstr>Menlo</vt:lpstr>
      <vt:lpstr>Times New Roman</vt:lpstr>
      <vt:lpstr>Wingdings</vt:lpstr>
      <vt:lpstr>JuxtaposeVTI</vt:lpstr>
      <vt:lpstr>Literature Review and Treatment Recommendations for HIV-Positive Black Women</vt:lpstr>
      <vt:lpstr>Into</vt:lpstr>
      <vt:lpstr>Outline</vt:lpstr>
      <vt:lpstr>Challenges for Black women</vt:lpstr>
      <vt:lpstr>Biological Background</vt:lpstr>
      <vt:lpstr>Wodarz and Nowak model</vt:lpstr>
      <vt:lpstr>Wodarz and Nowak model</vt:lpstr>
      <vt:lpstr>modification </vt:lpstr>
      <vt:lpstr>PowerPoint Presentation</vt:lpstr>
      <vt:lpstr>PowerPoint Presentation</vt:lpstr>
      <vt:lpstr>result</vt:lpstr>
      <vt:lpstr>Treatment recommendation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 Zehuan</dc:creator>
  <cp:lastModifiedBy>Yu, Zehuan</cp:lastModifiedBy>
  <cp:revision>7</cp:revision>
  <dcterms:created xsi:type="dcterms:W3CDTF">2024-07-26T19:50:30Z</dcterms:created>
  <dcterms:modified xsi:type="dcterms:W3CDTF">2024-07-27T14:12:51Z</dcterms:modified>
</cp:coreProperties>
</file>