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59" r:id="rId4"/>
    <p:sldId id="261" r:id="rId5"/>
    <p:sldId id="310" r:id="rId6"/>
    <p:sldId id="265" r:id="rId7"/>
    <p:sldId id="302" r:id="rId8"/>
    <p:sldId id="305" r:id="rId9"/>
    <p:sldId id="312" r:id="rId10"/>
    <p:sldId id="313" r:id="rId11"/>
    <p:sldId id="307" r:id="rId12"/>
    <p:sldId id="271" r:id="rId13"/>
    <p:sldId id="309" r:id="rId14"/>
    <p:sldId id="316" r:id="rId15"/>
  </p:sldIdLst>
  <p:sldSz cx="9144000" cy="5143500" type="screen16x9"/>
  <p:notesSz cx="6858000" cy="9144000"/>
  <p:embeddedFontLst>
    <p:embeddedFont>
      <p:font typeface="Fira Code" panose="020B0809050000020004" pitchFamily="49"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672466-231C-45DA-A636-E17DE8255E7F}">
  <a:tblStyle styleId="{D4672466-231C-45DA-A636-E17DE8255E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snapToGrid="0">
      <p:cViewPr varScale="1">
        <p:scale>
          <a:sx n="90" d="100"/>
          <a:sy n="90" d="100"/>
        </p:scale>
        <p:origin x="81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869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33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e7f9c668d6_0_1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e7f9c668d6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77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Unit Tests give you instant visual feedback, we all like the feeling of all those green lights when we've done. It's very satisfying. It's also much easier to pick up where you left off after an interruption because you can see where you got to - that next red light that needs fixing. </a:t>
            </a:r>
          </a:p>
          <a:p>
            <a:pPr marL="0" lvl="0" indent="0" algn="l" rtl="0">
              <a:spcBef>
                <a:spcPts val="0"/>
              </a:spcBef>
              <a:spcAft>
                <a:spcPts val="0"/>
              </a:spcAft>
              <a:buNone/>
            </a:pPr>
            <a:r>
              <a:rPr lang="en-US" dirty="0"/>
              <a:t>Unit Tests allows you to make big changes to code quickly. You know it works now because you've run the tests, when you make the changes you need to make, you need to get the tests working again. This saves hours. </a:t>
            </a:r>
          </a:p>
          <a:p>
            <a:pPr marL="0" lvl="0" indent="0" algn="l" rtl="0">
              <a:spcBef>
                <a:spcPts val="0"/>
              </a:spcBef>
              <a:spcAft>
                <a:spcPts val="0"/>
              </a:spcAft>
              <a:buNone/>
            </a:pPr>
            <a:r>
              <a:rPr lang="en-US" dirty="0" err="1"/>
              <a:t>Kegunaan</a:t>
            </a:r>
            <a:r>
              <a:rPr lang="en-US" dirty="0"/>
              <a:t> </a:t>
            </a:r>
            <a:r>
              <a:rPr lang="en-US" dirty="0" err="1"/>
              <a:t>kelas</a:t>
            </a:r>
            <a:r>
              <a:rPr lang="en-US" dirty="0"/>
              <a:t> </a:t>
            </a:r>
            <a:r>
              <a:rPr lang="en-US" dirty="0" err="1"/>
              <a:t>jadi</a:t>
            </a:r>
            <a:r>
              <a:rPr lang="en-US" dirty="0"/>
              <a:t> </a:t>
            </a:r>
            <a:r>
              <a:rPr lang="en-US" dirty="0" err="1"/>
              <a:t>diketahui</a:t>
            </a:r>
            <a:r>
              <a:rPr lang="en-US" dirty="0"/>
              <a:t> </a:t>
            </a:r>
            <a:r>
              <a:rPr lang="en-US" dirty="0" err="1"/>
              <a:t>karena</a:t>
            </a:r>
            <a:r>
              <a:rPr lang="en-US" dirty="0"/>
              <a:t> </a:t>
            </a:r>
            <a:r>
              <a:rPr lang="en-US" dirty="0" err="1"/>
              <a:t>kita</a:t>
            </a:r>
            <a:r>
              <a:rPr lang="en-US" dirty="0"/>
              <a:t> tau </a:t>
            </a:r>
            <a:r>
              <a:rPr lang="en-US" dirty="0" err="1"/>
              <a:t>ekspektasi</a:t>
            </a:r>
            <a:r>
              <a:rPr lang="en-US" dirty="0"/>
              <a:t> output </a:t>
            </a:r>
            <a:r>
              <a:rPr lang="en-US" dirty="0" err="1"/>
              <a:t>saat</a:t>
            </a:r>
            <a:r>
              <a:rPr lang="en-US" dirty="0"/>
              <a:t> </a:t>
            </a:r>
            <a:r>
              <a:rPr lang="en-US" dirty="0" err="1"/>
              <a:t>diberi</a:t>
            </a:r>
            <a:r>
              <a:rPr lang="en-US" dirty="0"/>
              <a:t> input </a:t>
            </a:r>
            <a:r>
              <a:rPr lang="en-US" dirty="0" err="1"/>
              <a:t>tertentu</a:t>
            </a:r>
            <a:r>
              <a:rPr lang="en-US"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2283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e7f9c668d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603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08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7f9c668d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7f9c668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Having to think about a test makes one consider what the code is supposed to do: what the pre-conditions and post-conditions are, which functions are primitive and which are composed of primitive functions, what the minimal necessary public interface is, and what's an implementation detail.</a:t>
            </a:r>
          </a:p>
          <a:p>
            <a:pPr marL="0" lvl="0" indent="0" algn="l" rtl="0">
              <a:spcBef>
                <a:spcPts val="0"/>
              </a:spcBef>
              <a:spcAft>
                <a:spcPts val="0"/>
              </a:spcAft>
              <a:buNone/>
            </a:pPr>
            <a:r>
              <a:rPr lang="en-US" dirty="0"/>
              <a:t>Progress </a:t>
            </a:r>
            <a:r>
              <a:rPr lang="en-US" dirty="0" err="1"/>
              <a:t>projek</a:t>
            </a:r>
            <a:r>
              <a:rPr lang="en-US" dirty="0"/>
              <a:t> </a:t>
            </a:r>
            <a:r>
              <a:rPr lang="en-US" dirty="0" err="1"/>
              <a:t>lebih</a:t>
            </a:r>
            <a:r>
              <a:rPr lang="en-US" dirty="0"/>
              <a:t> </a:t>
            </a:r>
            <a:r>
              <a:rPr lang="en-US" dirty="0" err="1"/>
              <a:t>jelas</a:t>
            </a:r>
            <a:r>
              <a:rPr lang="en-US" dirty="0"/>
              <a:t> </a:t>
            </a:r>
            <a:r>
              <a:rPr lang="en-US" dirty="0" err="1"/>
              <a:t>terlihat</a:t>
            </a:r>
            <a:r>
              <a:rPr lang="en-US" dirty="0"/>
              <a:t>.</a:t>
            </a:r>
            <a:endParaRPr dirty="0"/>
          </a:p>
        </p:txBody>
      </p:sp>
    </p:spTree>
    <p:extLst>
      <p:ext uri="{BB962C8B-B14F-4D97-AF65-F5344CB8AC3E}">
        <p14:creationId xmlns:p14="http://schemas.microsoft.com/office/powerpoint/2010/main" val="1827741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0" name="Google Shape;110;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5" name="Google Shape;265;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2"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Unit Testing</a:t>
            </a:r>
            <a:r>
              <a:rPr lang="en" dirty="0">
                <a:solidFill>
                  <a:schemeClr val="accent2"/>
                </a:solidFill>
              </a:rPr>
              <a:t> </a:t>
            </a:r>
            <a:r>
              <a:rPr lang="en" dirty="0">
                <a:solidFill>
                  <a:schemeClr val="accent3"/>
                </a:solidFill>
              </a:rPr>
              <a:t>{</a:t>
            </a:r>
            <a:endParaRPr dirty="0">
              <a:solidFill>
                <a:schemeClr val="accent3"/>
              </a:solidFill>
            </a:endParaRPr>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dirty="0">
                <a:solidFill>
                  <a:schemeClr val="accent6"/>
                </a:solidFill>
              </a:rPr>
              <a:t>[</a:t>
            </a:r>
            <a:r>
              <a:rPr lang="en-US" dirty="0">
                <a:solidFill>
                  <a:schemeClr val="accent1"/>
                </a:solidFill>
              </a:rPr>
              <a:t>Oleh</a:t>
            </a:r>
            <a:r>
              <a:rPr lang="id-ID" dirty="0">
                <a:solidFill>
                  <a:schemeClr val="lt1"/>
                </a:solidFill>
              </a:rPr>
              <a:t> </a:t>
            </a:r>
            <a:r>
              <a:rPr lang="en-US" dirty="0">
                <a:solidFill>
                  <a:schemeClr val="lt2"/>
                </a:solidFill>
              </a:rPr>
              <a:t>Ahmad Zein Haddad</a:t>
            </a:r>
            <a:r>
              <a:rPr lang="id-ID" dirty="0">
                <a:solidFill>
                  <a:schemeClr val="accent6"/>
                </a:solidFill>
              </a:rPr>
              <a:t>] </a:t>
            </a: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Kekurangan </a:t>
            </a:r>
            <a:r>
              <a:rPr lang="en" dirty="0">
                <a:solidFill>
                  <a:schemeClr val="accent2"/>
                </a:solidFill>
              </a:rPr>
              <a:t>‘TDD’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2271774"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Memakan waktu</a:t>
            </a:r>
            <a:endParaRPr sz="2000" dirty="0">
              <a:solidFill>
                <a:schemeClr val="accent1"/>
              </a:solidFill>
              <a:latin typeface="Fira Code"/>
              <a:ea typeface="Fira Code"/>
              <a:cs typeface="Fira Code"/>
              <a:sym typeface="Fira Code"/>
            </a:endParaRPr>
          </a:p>
        </p:txBody>
      </p:sp>
      <p:sp>
        <p:nvSpPr>
          <p:cNvPr id="638" name="Google Shape;638;p34"/>
          <p:cNvSpPr txBox="1"/>
          <p:nvPr/>
        </p:nvSpPr>
        <p:spPr>
          <a:xfrm>
            <a:off x="2068424" y="1984000"/>
            <a:ext cx="5795449"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Program akan menjadi lebih kompleks</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2505725" y="2706550"/>
            <a:ext cx="6015324"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Tidak efektif untuk program dengan </a:t>
            </a:r>
            <a:r>
              <a:rPr lang="en" sz="2000" i="1" dirty="0">
                <a:solidFill>
                  <a:schemeClr val="dk2"/>
                </a:solidFill>
                <a:latin typeface="Fira Code"/>
                <a:ea typeface="Fira Code"/>
                <a:cs typeface="Fira Code"/>
                <a:sym typeface="Fira Code"/>
              </a:rPr>
              <a:t>requirements</a:t>
            </a:r>
            <a:r>
              <a:rPr lang="en" sz="2000" dirty="0">
                <a:solidFill>
                  <a:schemeClr val="dk2"/>
                </a:solidFill>
                <a:latin typeface="Fira Code"/>
                <a:ea typeface="Fira Code"/>
                <a:cs typeface="Fira Code"/>
                <a:sym typeface="Fira Code"/>
              </a:rPr>
              <a:t> sering berganti</a:t>
            </a:r>
            <a:endParaRPr sz="2000" dirty="0">
              <a:solidFill>
                <a:schemeClr val="dk2"/>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61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5804565"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Contoh Unit Testing dengan JUnit</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extLst>
      <p:ext uri="{BB962C8B-B14F-4D97-AF65-F5344CB8AC3E}">
        <p14:creationId xmlns:p14="http://schemas.microsoft.com/office/powerpoint/2010/main" val="271653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843494"/>
            <a:ext cx="3969900" cy="14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Kelas</a:t>
            </a:r>
            <a:r>
              <a:rPr lang="en" dirty="0">
                <a:solidFill>
                  <a:schemeClr val="accent2"/>
                </a:solidFill>
              </a:rPr>
              <a:t> ‘Time’ </a:t>
            </a:r>
            <a:r>
              <a:rPr lang="en" dirty="0">
                <a:solidFill>
                  <a:schemeClr val="accent6"/>
                </a:solidFill>
              </a:rPr>
              <a:t>{</a:t>
            </a:r>
            <a:endParaRPr dirty="0">
              <a:solidFill>
                <a:schemeClr val="accent6"/>
              </a:solidFill>
            </a:endParaRPr>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grpSp>
        <p:nvGrpSpPr>
          <p:cNvPr id="858" name="Google Shape;858;p42"/>
          <p:cNvGrpSpPr/>
          <p:nvPr/>
        </p:nvGrpSpPr>
        <p:grpSpPr>
          <a:xfrm>
            <a:off x="1084825" y="1679944"/>
            <a:ext cx="506100" cy="2890081"/>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11" name="Picture 10">
            <a:extLst>
              <a:ext uri="{FF2B5EF4-FFF2-40B4-BE49-F238E27FC236}">
                <a16:creationId xmlns:a16="http://schemas.microsoft.com/office/drawing/2014/main" id="{198F740A-8FD1-C5B8-3316-EAF9BFC61A39}"/>
              </a:ext>
            </a:extLst>
          </p:cNvPr>
          <p:cNvPicPr>
            <a:picLocks noChangeAspect="1"/>
          </p:cNvPicPr>
          <p:nvPr/>
        </p:nvPicPr>
        <p:blipFill>
          <a:blip r:embed="rId3"/>
          <a:stretch>
            <a:fillRect/>
          </a:stretch>
        </p:blipFill>
        <p:spPr>
          <a:xfrm>
            <a:off x="1196498" y="1378479"/>
            <a:ext cx="6001742" cy="2193848"/>
          </a:xfrm>
          <a:prstGeom prst="rect">
            <a:avLst/>
          </a:prstGeom>
        </p:spPr>
      </p:pic>
      <p:pic>
        <p:nvPicPr>
          <p:cNvPr id="9" name="Picture 8">
            <a:extLst>
              <a:ext uri="{FF2B5EF4-FFF2-40B4-BE49-F238E27FC236}">
                <a16:creationId xmlns:a16="http://schemas.microsoft.com/office/drawing/2014/main" id="{A6CD16CE-4F79-C458-5E57-EE0163777C21}"/>
              </a:ext>
            </a:extLst>
          </p:cNvPr>
          <p:cNvPicPr>
            <a:picLocks noChangeAspect="1"/>
          </p:cNvPicPr>
          <p:nvPr/>
        </p:nvPicPr>
        <p:blipFill>
          <a:blip r:embed="rId4"/>
          <a:stretch>
            <a:fillRect/>
          </a:stretch>
        </p:blipFill>
        <p:spPr>
          <a:xfrm>
            <a:off x="7237013" y="1296496"/>
            <a:ext cx="1766103" cy="22758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a:spLocks noGrp="1"/>
          </p:cNvSpPr>
          <p:nvPr>
            <p:ph type="title"/>
          </p:nvPr>
        </p:nvSpPr>
        <p:spPr>
          <a:xfrm>
            <a:off x="1157725" y="843494"/>
            <a:ext cx="5306870" cy="14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Kelas</a:t>
            </a:r>
            <a:r>
              <a:rPr lang="en" dirty="0">
                <a:solidFill>
                  <a:schemeClr val="accent2"/>
                </a:solidFill>
              </a:rPr>
              <a:t> ‘BankAccount’ </a:t>
            </a:r>
            <a:r>
              <a:rPr lang="en" dirty="0">
                <a:solidFill>
                  <a:schemeClr val="accent6"/>
                </a:solidFill>
              </a:rPr>
              <a:t>{</a:t>
            </a:r>
            <a:endParaRPr dirty="0">
              <a:solidFill>
                <a:schemeClr val="accent6"/>
              </a:solidFill>
            </a:endParaRPr>
          </a:p>
        </p:txBody>
      </p:sp>
      <p:sp>
        <p:nvSpPr>
          <p:cNvPr id="854" name="Google Shape;854;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855" name="Google Shape;855;p42"/>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856" name="Google Shape;856;p42"/>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grpSp>
        <p:nvGrpSpPr>
          <p:cNvPr id="858" name="Google Shape;858;p42"/>
          <p:cNvGrpSpPr/>
          <p:nvPr/>
        </p:nvGrpSpPr>
        <p:grpSpPr>
          <a:xfrm>
            <a:off x="1084825" y="1679944"/>
            <a:ext cx="506100" cy="2890081"/>
            <a:chOff x="1084825" y="2556550"/>
            <a:chExt cx="506100" cy="2013475"/>
          </a:xfrm>
        </p:grpSpPr>
        <p:sp>
          <p:nvSpPr>
            <p:cNvPr id="859" name="Google Shape;859;p42"/>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860" name="Google Shape;860;p42"/>
            <p:cNvCxnSpPr/>
            <p:nvPr/>
          </p:nvCxnSpPr>
          <p:spPr>
            <a:xfrm>
              <a:off x="1337875" y="2556550"/>
              <a:ext cx="0" cy="1377000"/>
            </a:xfrm>
            <a:prstGeom prst="straightConnector1">
              <a:avLst/>
            </a:prstGeom>
            <a:noFill/>
            <a:ln w="9525" cap="flat" cmpd="sng">
              <a:solidFill>
                <a:schemeClr val="accent4"/>
              </a:solidFill>
              <a:prstDash val="solid"/>
              <a:round/>
              <a:headEnd type="none" w="med" len="med"/>
              <a:tailEnd type="none" w="med" len="med"/>
            </a:ln>
          </p:spPr>
        </p:cxnSp>
      </p:grpSp>
      <p:pic>
        <p:nvPicPr>
          <p:cNvPr id="3" name="Picture 2">
            <a:extLst>
              <a:ext uri="{FF2B5EF4-FFF2-40B4-BE49-F238E27FC236}">
                <a16:creationId xmlns:a16="http://schemas.microsoft.com/office/drawing/2014/main" id="{6A7980A3-457C-312C-E899-D76E60BCC3D7}"/>
              </a:ext>
            </a:extLst>
          </p:cNvPr>
          <p:cNvPicPr>
            <a:picLocks noChangeAspect="1"/>
          </p:cNvPicPr>
          <p:nvPr/>
        </p:nvPicPr>
        <p:blipFill>
          <a:blip r:embed="rId3"/>
          <a:stretch>
            <a:fillRect/>
          </a:stretch>
        </p:blipFill>
        <p:spPr>
          <a:xfrm>
            <a:off x="1590925" y="1727118"/>
            <a:ext cx="6806618" cy="1423500"/>
          </a:xfrm>
          <a:prstGeom prst="rect">
            <a:avLst/>
          </a:prstGeom>
        </p:spPr>
      </p:pic>
    </p:spTree>
    <p:extLst>
      <p:ext uri="{BB962C8B-B14F-4D97-AF65-F5344CB8AC3E}">
        <p14:creationId xmlns:p14="http://schemas.microsoft.com/office/powerpoint/2010/main" val="20275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77A6-F7EF-D2C2-17F2-085FC230F054}"/>
              </a:ext>
            </a:extLst>
          </p:cNvPr>
          <p:cNvSpPr>
            <a:spLocks noGrp="1"/>
          </p:cNvSpPr>
          <p:nvPr>
            <p:ph type="title"/>
          </p:nvPr>
        </p:nvSpPr>
        <p:spPr>
          <a:xfrm>
            <a:off x="1090087" y="1677854"/>
            <a:ext cx="7290600" cy="541200"/>
          </a:xfrm>
        </p:spPr>
        <p:txBody>
          <a:bodyPr/>
          <a:lstStyle/>
          <a:p>
            <a:r>
              <a:rPr lang="en-US" sz="6600" dirty="0" err="1"/>
              <a:t>Terima</a:t>
            </a:r>
            <a:r>
              <a:rPr lang="en-US" sz="6600" dirty="0"/>
              <a:t> Kasih</a:t>
            </a:r>
            <a:endParaRPr lang="id-ID" sz="4800" dirty="0"/>
          </a:p>
        </p:txBody>
      </p:sp>
      <p:sp>
        <p:nvSpPr>
          <p:cNvPr id="3" name="Google Shape;855;p42">
            <a:extLst>
              <a:ext uri="{FF2B5EF4-FFF2-40B4-BE49-F238E27FC236}">
                <a16:creationId xmlns:a16="http://schemas.microsoft.com/office/drawing/2014/main" id="{47FFA4CA-3D5D-893F-4CD7-B877A55A8995}"/>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id-ID">
                <a:solidFill>
                  <a:schemeClr val="accent3"/>
                </a:solidFill>
              </a:rPr>
              <a:t>Class.java</a:t>
            </a:r>
            <a:endParaRPr lang="id-ID" dirty="0">
              <a:solidFill>
                <a:schemeClr val="accent3"/>
              </a:solidFill>
            </a:endParaRPr>
          </a:p>
        </p:txBody>
      </p:sp>
      <p:sp>
        <p:nvSpPr>
          <p:cNvPr id="4" name="Google Shape;856;p42">
            <a:extLst>
              <a:ext uri="{FF2B5EF4-FFF2-40B4-BE49-F238E27FC236}">
                <a16:creationId xmlns:a16="http://schemas.microsoft.com/office/drawing/2014/main" id="{31931431-336E-3083-0F46-7C96F290F5D9}"/>
              </a:ext>
            </a:extLst>
          </p:cNvPr>
          <p:cNvSpPr txBox="1">
            <a:spLocks/>
          </p:cNvSpPr>
          <p:nvPr/>
        </p:nvSpPr>
        <p:spPr>
          <a:xfrm>
            <a:off x="4572000"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id-ID">
                <a:solidFill>
                  <a:schemeClr val="accent3"/>
                </a:solidFill>
              </a:rPr>
              <a:t>ClassTest.java</a:t>
            </a:r>
            <a:endParaRPr lang="id-ID" dirty="0">
              <a:solidFill>
                <a:schemeClr val="accent3"/>
              </a:solidFill>
            </a:endParaRPr>
          </a:p>
        </p:txBody>
      </p:sp>
      <p:sp>
        <p:nvSpPr>
          <p:cNvPr id="5" name="Google Shape;854;p42">
            <a:extLst>
              <a:ext uri="{FF2B5EF4-FFF2-40B4-BE49-F238E27FC236}">
                <a16:creationId xmlns:a16="http://schemas.microsoft.com/office/drawing/2014/main" id="{76859277-5E1D-51E5-012E-C1CCA98033A2}"/>
              </a:ext>
            </a:extLst>
          </p:cNvPr>
          <p:cNvSpPr txBox="1">
            <a:spLocks/>
          </p:cNvSpPr>
          <p:nvPr/>
        </p:nvSpPr>
        <p:spPr>
          <a:xfrm>
            <a:off x="710125" y="4694725"/>
            <a:ext cx="48651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Font typeface="Fira Code"/>
              <a:buNone/>
            </a:pPr>
            <a:r>
              <a:rPr lang="id-ID">
                <a:solidFill>
                  <a:schemeClr val="accent3"/>
                </a:solidFill>
              </a:rPr>
              <a:t>Unit Testing</a:t>
            </a:r>
            <a:endParaRPr lang="id-ID" dirty="0">
              <a:solidFill>
                <a:schemeClr val="accent3"/>
              </a:solidFill>
            </a:endParaRPr>
          </a:p>
        </p:txBody>
      </p:sp>
    </p:spTree>
    <p:extLst>
      <p:ext uri="{BB962C8B-B14F-4D97-AF65-F5344CB8AC3E}">
        <p14:creationId xmlns:p14="http://schemas.microsoft.com/office/powerpoint/2010/main" val="63953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2" name="Google Shape;482;p29"/>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Konsep Unit Testing</a:t>
            </a:r>
            <a:endParaRPr dirty="0"/>
          </a:p>
        </p:txBody>
      </p:sp>
      <p:sp>
        <p:nvSpPr>
          <p:cNvPr id="483" name="Google Shape;483;p29"/>
          <p:cNvSpPr txBox="1">
            <a:spLocks noGrp="1"/>
          </p:cNvSpPr>
          <p:nvPr>
            <p:ph type="title" idx="3"/>
          </p:nvPr>
        </p:nvSpPr>
        <p:spPr>
          <a:xfrm flipH="1">
            <a:off x="2850125" y="241986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5" name="Google Shape;485;p29"/>
          <p:cNvSpPr txBox="1">
            <a:spLocks noGrp="1"/>
          </p:cNvSpPr>
          <p:nvPr>
            <p:ph type="subTitle" idx="5"/>
          </p:nvPr>
        </p:nvSpPr>
        <p:spPr>
          <a:xfrm>
            <a:off x="3722224" y="2419850"/>
            <a:ext cx="3380323"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Test-Driven Development</a:t>
            </a:r>
            <a:endParaRPr dirty="0"/>
          </a:p>
        </p:txBody>
      </p:sp>
      <p:sp>
        <p:nvSpPr>
          <p:cNvPr id="486" name="Google Shape;486;p29"/>
          <p:cNvSpPr txBox="1">
            <a:spLocks noGrp="1"/>
          </p:cNvSpPr>
          <p:nvPr>
            <p:ph type="title" idx="6"/>
          </p:nvPr>
        </p:nvSpPr>
        <p:spPr>
          <a:xfrm flipH="1">
            <a:off x="4242875" y="340021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8" name="Google Shape;488;p29"/>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Contoh dengan JUnit</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accent2"/>
                </a:solidFill>
              </a:rPr>
              <a:t>‘Contents’</a:t>
            </a:r>
            <a:r>
              <a:rPr lang="en"/>
              <a:t> </a:t>
            </a:r>
            <a:r>
              <a:rPr lang="en">
                <a:solidFill>
                  <a:schemeClr val="accent6"/>
                </a:solidFill>
              </a:rPr>
              <a:t>{</a:t>
            </a:r>
            <a:endParaRPr>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605787" y="1846623"/>
            <a:ext cx="5825829"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Konsep Unit Testing</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5539199"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Definisi Unit Testing: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151951"/>
            <a:ext cx="5539200" cy="29841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‘Unit Testing adalah suatu jenis software testing yang dilakukan untuk menguji suatu komponen/kelas software secara terisolasi’</a:t>
            </a:r>
            <a:r>
              <a:rPr lang="en" dirty="0">
                <a:solidFill>
                  <a:schemeClr val="accent6"/>
                </a:solidFill>
              </a:rPr>
              <a:t>,</a:t>
            </a:r>
          </a:p>
          <a:p>
            <a:pPr marL="0" lvl="0" indent="0" algn="l" rtl="0">
              <a:spcBef>
                <a:spcPts val="0"/>
              </a:spcBef>
              <a:spcAft>
                <a:spcPts val="0"/>
              </a:spcAft>
              <a:buNone/>
            </a:pPr>
            <a:endParaRPr lang="en" dirty="0">
              <a:solidFill>
                <a:schemeClr val="accent6"/>
              </a:solidFill>
            </a:endParaRPr>
          </a:p>
          <a:p>
            <a:pPr marL="0" lvl="0" indent="0" algn="l" rtl="0">
              <a:spcBef>
                <a:spcPts val="0"/>
              </a:spcBef>
              <a:spcAft>
                <a:spcPts val="0"/>
              </a:spcAft>
              <a:buNone/>
            </a:pPr>
            <a:r>
              <a:rPr lang="en" dirty="0">
                <a:solidFill>
                  <a:schemeClr val="accent2"/>
                </a:solidFill>
              </a:rPr>
              <a:t>‘Tujuan unit testing adalah untuk memastikan bahwa setiap unit kode sudah bekerja dengan benar dan mengembalikan output sesuai harapan’</a:t>
            </a:r>
            <a:r>
              <a:rPr lang="en" dirty="0">
                <a:solidFill>
                  <a:schemeClr val="accent6"/>
                </a:solidFill>
              </a:rPr>
              <a:t>,</a:t>
            </a:r>
          </a:p>
          <a:p>
            <a:pPr marL="0" lvl="0" indent="0" algn="l" rtl="0">
              <a:spcBef>
                <a:spcPts val="0"/>
              </a:spcBef>
              <a:spcAft>
                <a:spcPts val="0"/>
              </a:spcAft>
              <a:buNone/>
            </a:pPr>
            <a:endParaRPr lang="en" dirty="0">
              <a:solidFill>
                <a:schemeClr val="accent6"/>
              </a:solidFill>
            </a:endParaRPr>
          </a:p>
          <a:p>
            <a:pPr marL="0" lvl="0" indent="0" algn="l" rtl="0">
              <a:spcBef>
                <a:spcPts val="0"/>
              </a:spcBef>
              <a:spcAft>
                <a:spcPts val="0"/>
              </a:spcAft>
              <a:buNone/>
            </a:pPr>
            <a:r>
              <a:rPr lang="en" dirty="0">
                <a:solidFill>
                  <a:schemeClr val="accent2"/>
                </a:solidFill>
              </a:rPr>
              <a:t>‘Biasanya unit test dibuat menggunakan framework testing sehingga testing dapat dijalankan secara otomatis’</a:t>
            </a:r>
            <a:r>
              <a:rPr lang="en" dirty="0">
                <a:solidFill>
                  <a:schemeClr val="accent6"/>
                </a:solidFill>
              </a:rPr>
              <a:t>,</a:t>
            </a: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Manfaat </a:t>
            </a:r>
            <a:r>
              <a:rPr lang="en" dirty="0">
                <a:solidFill>
                  <a:schemeClr val="accent2"/>
                </a:solidFill>
              </a:rPr>
              <a:t>‘Unit Test’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4" y="1261475"/>
            <a:ext cx="321807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Instant Feedback</a:t>
            </a:r>
            <a:endParaRPr sz="2000" dirty="0">
              <a:solidFill>
                <a:schemeClr val="accent1"/>
              </a:solidFill>
              <a:latin typeface="Fira Code"/>
              <a:ea typeface="Fira Code"/>
              <a:cs typeface="Fira Code"/>
              <a:sym typeface="Fira Code"/>
            </a:endParaRPr>
          </a:p>
        </p:txBody>
      </p:sp>
      <p:sp>
        <p:nvSpPr>
          <p:cNvPr id="638" name="Google Shape;638;p34"/>
          <p:cNvSpPr txBox="1"/>
          <p:nvPr/>
        </p:nvSpPr>
        <p:spPr>
          <a:xfrm>
            <a:off x="2068424" y="1984000"/>
            <a:ext cx="3619991"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Mempermudah Refactor</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2505725" y="2706550"/>
            <a:ext cx="5096554"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Berfungsi sebagai Dokumentasi</a:t>
            </a:r>
            <a:endParaRPr sz="2000" dirty="0">
              <a:solidFill>
                <a:schemeClr val="dk2"/>
              </a:solidFill>
              <a:latin typeface="Fira Code"/>
              <a:ea typeface="Fira Code"/>
              <a:cs typeface="Fira Code"/>
              <a:sym typeface="Fira Code"/>
            </a:endParaRPr>
          </a:p>
        </p:txBody>
      </p:sp>
      <p:sp>
        <p:nvSpPr>
          <p:cNvPr id="642" name="Google Shape;642;p34"/>
          <p:cNvSpPr txBox="1"/>
          <p:nvPr/>
        </p:nvSpPr>
        <p:spPr>
          <a:xfrm>
            <a:off x="2924775" y="3429125"/>
            <a:ext cx="5134400"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Membantu memperbaiki bug</a:t>
            </a:r>
            <a:endParaRPr sz="2000" dirty="0">
              <a:solidFill>
                <a:schemeClr val="accent2"/>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499"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64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JUnit &gt;</a:t>
            </a:r>
            <a:endParaRPr dirty="0"/>
          </a:p>
        </p:txBody>
      </p:sp>
      <p:sp>
        <p:nvSpPr>
          <p:cNvPr id="713" name="Google Shape;713;p3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PHPUnit &gt;</a:t>
            </a:r>
            <a:endParaRPr dirty="0"/>
          </a:p>
        </p:txBody>
      </p:sp>
      <p:sp>
        <p:nvSpPr>
          <p:cNvPr id="714" name="Google Shape;714;p3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a:t>
            </a:r>
            <a:endParaRPr dirty="0"/>
          </a:p>
        </p:txBody>
      </p:sp>
      <p:sp>
        <p:nvSpPr>
          <p:cNvPr id="715" name="Google Shape;715;p3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PHP</a:t>
            </a:r>
            <a:endParaRPr dirty="0"/>
          </a:p>
        </p:txBody>
      </p:sp>
      <p:sp>
        <p:nvSpPr>
          <p:cNvPr id="716" name="Google Shape;716;p3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standard library &gt;</a:t>
            </a:r>
            <a:endParaRPr dirty="0"/>
          </a:p>
        </p:txBody>
      </p:sp>
      <p:sp>
        <p:nvSpPr>
          <p:cNvPr id="717" name="Google Shape;717;p3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&lt; Jest, Mocha &gt;</a:t>
            </a:r>
            <a:endParaRPr dirty="0"/>
          </a:p>
        </p:txBody>
      </p:sp>
      <p:sp>
        <p:nvSpPr>
          <p:cNvPr id="718" name="Google Shape;718;p3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Javascript</a:t>
            </a:r>
            <a:endParaRPr dirty="0"/>
          </a:p>
        </p:txBody>
      </p:sp>
      <p:sp>
        <p:nvSpPr>
          <p:cNvPr id="719" name="Google Shape;719;p3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Python</a:t>
            </a:r>
            <a:endParaRPr dirty="0"/>
          </a:p>
        </p:txBody>
      </p:sp>
      <p:sp>
        <p:nvSpPr>
          <p:cNvPr id="720" name="Google Shape;720;p3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Framework </a:t>
            </a:r>
            <a:r>
              <a:rPr lang="en" dirty="0">
                <a:solidFill>
                  <a:schemeClr val="accent2"/>
                </a:solidFill>
              </a:rPr>
              <a:t>‘Unit Testing’</a:t>
            </a:r>
            <a:r>
              <a:rPr lang="en" dirty="0">
                <a:solidFill>
                  <a:schemeClr val="accent6"/>
                </a:solidFill>
              </a:rPr>
              <a:t>{</a:t>
            </a:r>
            <a:endParaRPr dirty="0">
              <a:solidFill>
                <a:schemeClr val="accent6"/>
              </a:solidFill>
            </a:endParaRPr>
          </a:p>
        </p:txBody>
      </p:sp>
      <p:grpSp>
        <p:nvGrpSpPr>
          <p:cNvPr id="721" name="Google Shape;721;p36"/>
          <p:cNvGrpSpPr/>
          <p:nvPr/>
        </p:nvGrpSpPr>
        <p:grpSpPr>
          <a:xfrm>
            <a:off x="1084825" y="1152525"/>
            <a:ext cx="506100" cy="3417500"/>
            <a:chOff x="1084825" y="1152525"/>
            <a:chExt cx="506100" cy="3417500"/>
          </a:xfrm>
        </p:grpSpPr>
        <p:sp>
          <p:nvSpPr>
            <p:cNvPr id="722" name="Google Shape;722;p36"/>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3" name="Google Shape;723;p36"/>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grpSp>
        <p:nvGrpSpPr>
          <p:cNvPr id="763" name="Google Shape;763;p36"/>
          <p:cNvGrpSpPr/>
          <p:nvPr/>
        </p:nvGrpSpPr>
        <p:grpSpPr>
          <a:xfrm>
            <a:off x="1771663" y="1671650"/>
            <a:ext cx="578325" cy="487500"/>
            <a:chOff x="1665363" y="1706700"/>
            <a:chExt cx="578325" cy="487500"/>
          </a:xfrm>
        </p:grpSpPr>
        <p:sp>
          <p:nvSpPr>
            <p:cNvPr id="764" name="Google Shape;764;p36"/>
            <p:cNvSpPr/>
            <p:nvPr/>
          </p:nvSpPr>
          <p:spPr>
            <a:xfrm flipH="1">
              <a:off x="2174988"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1665363"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36"/>
          <p:cNvGrpSpPr/>
          <p:nvPr/>
        </p:nvGrpSpPr>
        <p:grpSpPr>
          <a:xfrm>
            <a:off x="4871175" y="1671650"/>
            <a:ext cx="578325" cy="487500"/>
            <a:chOff x="4764875" y="1706700"/>
            <a:chExt cx="578325" cy="487500"/>
          </a:xfrm>
        </p:grpSpPr>
        <p:sp>
          <p:nvSpPr>
            <p:cNvPr id="767" name="Google Shape;767;p36"/>
            <p:cNvSpPr/>
            <p:nvPr/>
          </p:nvSpPr>
          <p:spPr>
            <a:xfrm flipH="1">
              <a:off x="5274500"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4764875" y="170670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36"/>
          <p:cNvGrpSpPr/>
          <p:nvPr/>
        </p:nvGrpSpPr>
        <p:grpSpPr>
          <a:xfrm>
            <a:off x="5304988" y="3258875"/>
            <a:ext cx="578325" cy="487500"/>
            <a:chOff x="5198688" y="3289450"/>
            <a:chExt cx="578325" cy="487500"/>
          </a:xfrm>
        </p:grpSpPr>
        <p:sp>
          <p:nvSpPr>
            <p:cNvPr id="770" name="Google Shape;770;p36"/>
            <p:cNvSpPr/>
            <p:nvPr/>
          </p:nvSpPr>
          <p:spPr>
            <a:xfrm flipH="1">
              <a:off x="5708313"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198688"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6"/>
          <p:cNvGrpSpPr/>
          <p:nvPr/>
        </p:nvGrpSpPr>
        <p:grpSpPr>
          <a:xfrm>
            <a:off x="2205475" y="3258875"/>
            <a:ext cx="578325" cy="487500"/>
            <a:chOff x="2099175" y="3289450"/>
            <a:chExt cx="578325" cy="487500"/>
          </a:xfrm>
        </p:grpSpPr>
        <p:sp>
          <p:nvSpPr>
            <p:cNvPr id="773" name="Google Shape;773;p36"/>
            <p:cNvSpPr/>
            <p:nvPr/>
          </p:nvSpPr>
          <p:spPr>
            <a:xfrm flipH="1">
              <a:off x="2608800"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2099175" y="3289450"/>
              <a:ext cx="68700" cy="487500"/>
            </a:xfrm>
            <a:prstGeom prst="leftBracket">
              <a:avLst>
                <a:gd name="adj" fmla="val 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36"/>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776" name="Google Shape;776;p36"/>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777" name="Google Shape;777;p36"/>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pic>
        <p:nvPicPr>
          <p:cNvPr id="3" name="Graphic 2">
            <a:extLst>
              <a:ext uri="{FF2B5EF4-FFF2-40B4-BE49-F238E27FC236}">
                <a16:creationId xmlns:a16="http://schemas.microsoft.com/office/drawing/2014/main" id="{4C6EB92C-44D4-FA77-13D5-29B3636F4B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22825" y="1646444"/>
            <a:ext cx="457200" cy="457200"/>
          </a:xfrm>
          <a:prstGeom prst="rect">
            <a:avLst/>
          </a:prstGeom>
        </p:spPr>
      </p:pic>
      <p:pic>
        <p:nvPicPr>
          <p:cNvPr id="9" name="Graphic 8">
            <a:extLst>
              <a:ext uri="{FF2B5EF4-FFF2-40B4-BE49-F238E27FC236}">
                <a16:creationId xmlns:a16="http://schemas.microsoft.com/office/drawing/2014/main" id="{7F74F4FF-E97B-B9D3-ADE2-CBBAE3BFF4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25591" y="3312468"/>
            <a:ext cx="365760" cy="365760"/>
          </a:xfrm>
          <a:prstGeom prst="rect">
            <a:avLst/>
          </a:prstGeom>
        </p:spPr>
      </p:pic>
      <p:pic>
        <p:nvPicPr>
          <p:cNvPr id="11" name="Graphic 10">
            <a:extLst>
              <a:ext uri="{FF2B5EF4-FFF2-40B4-BE49-F238E27FC236}">
                <a16:creationId xmlns:a16="http://schemas.microsoft.com/office/drawing/2014/main" id="{1CAFCE2D-3978-F360-9D92-36A6D571B4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9875" y="1664271"/>
            <a:ext cx="457200" cy="457200"/>
          </a:xfrm>
          <a:prstGeom prst="rect">
            <a:avLst/>
          </a:prstGeom>
        </p:spPr>
      </p:pic>
      <p:pic>
        <p:nvPicPr>
          <p:cNvPr id="13" name="Graphic 12">
            <a:extLst>
              <a:ext uri="{FF2B5EF4-FFF2-40B4-BE49-F238E27FC236}">
                <a16:creationId xmlns:a16="http://schemas.microsoft.com/office/drawing/2014/main" id="{D0527D26-855C-57EB-B63A-7E79EEBE93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73688" y="3274025"/>
            <a:ext cx="457200" cy="457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7" y="1846623"/>
            <a:ext cx="6091646"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Test-Driven Development</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spTree>
    <p:extLst>
      <p:ext uri="{BB962C8B-B14F-4D97-AF65-F5344CB8AC3E}">
        <p14:creationId xmlns:p14="http://schemas.microsoft.com/office/powerpoint/2010/main" val="191178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499" y="621250"/>
            <a:ext cx="7534033"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Definisi Test-Driven Development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3350" y="1574450"/>
            <a:ext cx="4095069" cy="140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a:t>
            </a:r>
            <a:r>
              <a:rPr lang="id-ID" dirty="0">
                <a:solidFill>
                  <a:schemeClr val="accent2"/>
                </a:solidFill>
              </a:rPr>
              <a:t>Test Driven Development (TDD) adalah pengembangan yang mengacu pada testing sebelum melakukan proses coding</a:t>
            </a:r>
            <a:r>
              <a:rPr lang="en" dirty="0">
                <a:solidFill>
                  <a:schemeClr val="accent2"/>
                </a:solidFill>
              </a:rPr>
              <a:t>’</a:t>
            </a:r>
            <a:endParaRPr dirty="0">
              <a:solidFill>
                <a:schemeClr val="accent2"/>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pic>
        <p:nvPicPr>
          <p:cNvPr id="3" name="Picture 2">
            <a:extLst>
              <a:ext uri="{FF2B5EF4-FFF2-40B4-BE49-F238E27FC236}">
                <a16:creationId xmlns:a16="http://schemas.microsoft.com/office/drawing/2014/main" id="{BEA92D75-E1A5-C65B-0F8B-4C691C13C133}"/>
              </a:ext>
            </a:extLst>
          </p:cNvPr>
          <p:cNvPicPr>
            <a:picLocks noChangeAspect="1"/>
          </p:cNvPicPr>
          <p:nvPr/>
        </p:nvPicPr>
        <p:blipFill>
          <a:blip r:embed="rId3"/>
          <a:stretch>
            <a:fillRect/>
          </a:stretch>
        </p:blipFill>
        <p:spPr>
          <a:xfrm>
            <a:off x="5793304" y="1168950"/>
            <a:ext cx="2872228" cy="3215106"/>
          </a:xfrm>
          <a:prstGeom prst="rect">
            <a:avLst/>
          </a:prstGeom>
        </p:spPr>
      </p:pic>
    </p:spTree>
    <p:extLst>
      <p:ext uri="{BB962C8B-B14F-4D97-AF65-F5344CB8AC3E}">
        <p14:creationId xmlns:p14="http://schemas.microsoft.com/office/powerpoint/2010/main" val="193760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Kelebihan </a:t>
            </a:r>
            <a:r>
              <a:rPr lang="en" dirty="0">
                <a:solidFill>
                  <a:schemeClr val="accent2"/>
                </a:solidFill>
              </a:rPr>
              <a:t>‘TDD’ </a:t>
            </a:r>
            <a:r>
              <a:rPr lang="en" dirty="0">
                <a:solidFill>
                  <a:schemeClr val="accent6"/>
                </a:solidFill>
              </a:rPr>
              <a:t>{</a:t>
            </a:r>
            <a:endParaRPr dirty="0">
              <a:solidFill>
                <a:schemeClr val="accent6"/>
              </a:solidFill>
            </a:endParaRPr>
          </a:p>
        </p:txBody>
      </p:sp>
      <p:sp>
        <p:nvSpPr>
          <p:cNvPr id="635" name="Google Shape;635;p34"/>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636" name="Google Shape;636;p34"/>
          <p:cNvSpPr txBox="1"/>
          <p:nvPr/>
        </p:nvSpPr>
        <p:spPr>
          <a:xfrm>
            <a:off x="1630375" y="1261475"/>
            <a:ext cx="4972444"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solidFill>
                <a:latin typeface="Fira Code"/>
                <a:ea typeface="Fira Code"/>
                <a:cs typeface="Fira Code"/>
                <a:sym typeface="Fira Code"/>
              </a:rPr>
              <a:t>Target output lebih objektif</a:t>
            </a:r>
            <a:endParaRPr sz="2000" dirty="0">
              <a:solidFill>
                <a:schemeClr val="accent1"/>
              </a:solidFill>
              <a:latin typeface="Fira Code"/>
              <a:ea typeface="Fira Code"/>
              <a:cs typeface="Fira Code"/>
              <a:sym typeface="Fira Code"/>
            </a:endParaRPr>
          </a:p>
        </p:txBody>
      </p:sp>
      <p:sp>
        <p:nvSpPr>
          <p:cNvPr id="638" name="Google Shape;638;p34"/>
          <p:cNvSpPr txBox="1"/>
          <p:nvPr/>
        </p:nvSpPr>
        <p:spPr>
          <a:xfrm>
            <a:off x="2068424" y="1984000"/>
            <a:ext cx="5533853"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latin typeface="Fira Code"/>
                <a:ea typeface="Fira Code"/>
                <a:cs typeface="Fira Code"/>
                <a:sym typeface="Fira Code"/>
              </a:rPr>
              <a:t>Kinerja developer lebih terpantau</a:t>
            </a:r>
            <a:endParaRPr sz="2000" dirty="0">
              <a:solidFill>
                <a:schemeClr val="lt2"/>
              </a:solidFill>
              <a:latin typeface="Fira Code"/>
              <a:ea typeface="Fira Code"/>
              <a:cs typeface="Fira Code"/>
              <a:sym typeface="Fira Code"/>
            </a:endParaRPr>
          </a:p>
        </p:txBody>
      </p:sp>
      <p:sp>
        <p:nvSpPr>
          <p:cNvPr id="640" name="Google Shape;640;p34"/>
          <p:cNvSpPr txBox="1"/>
          <p:nvPr/>
        </p:nvSpPr>
        <p:spPr>
          <a:xfrm>
            <a:off x="2505725" y="2706550"/>
            <a:ext cx="5581622"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2"/>
                </a:solidFill>
                <a:latin typeface="Fira Code"/>
                <a:ea typeface="Fira Code"/>
                <a:cs typeface="Fira Code"/>
                <a:sym typeface="Fira Code"/>
              </a:rPr>
              <a:t>Membantu mencari bagian kode yang menyebabkan bug</a:t>
            </a:r>
            <a:endParaRPr sz="2000" dirty="0">
              <a:solidFill>
                <a:schemeClr val="dk2"/>
              </a:solidFill>
              <a:latin typeface="Fira Code"/>
              <a:ea typeface="Fira Code"/>
              <a:cs typeface="Fira Code"/>
              <a:sym typeface="Fira Code"/>
            </a:endParaRPr>
          </a:p>
        </p:txBody>
      </p:sp>
      <p:sp>
        <p:nvSpPr>
          <p:cNvPr id="642" name="Google Shape;642;p34"/>
          <p:cNvSpPr txBox="1"/>
          <p:nvPr/>
        </p:nvSpPr>
        <p:spPr>
          <a:xfrm>
            <a:off x="2924775" y="3429125"/>
            <a:ext cx="5974676" cy="5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2"/>
                </a:solidFill>
                <a:latin typeface="Fira Code"/>
                <a:ea typeface="Fira Code"/>
                <a:cs typeface="Fira Code"/>
                <a:sym typeface="Fira Code"/>
              </a:rPr>
              <a:t>Dan seluruh kelebihan unit testing</a:t>
            </a:r>
            <a:endParaRPr sz="2000" dirty="0">
              <a:solidFill>
                <a:schemeClr val="accent2"/>
              </a:solidFill>
              <a:latin typeface="Fira Code"/>
              <a:ea typeface="Fira Code"/>
              <a:cs typeface="Fira Code"/>
              <a:sym typeface="Fira Code"/>
            </a:endParaRPr>
          </a:p>
        </p:txBody>
      </p:sp>
      <p:sp>
        <p:nvSpPr>
          <p:cNvPr id="644" name="Google Shape;644;p3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400" dirty="0">
                <a:solidFill>
                  <a:schemeClr val="accent3"/>
                </a:solidFill>
              </a:rPr>
              <a:t>Unit Testing</a:t>
            </a:r>
            <a:endParaRPr sz="1400" dirty="0">
              <a:solidFill>
                <a:schemeClr val="accent3"/>
              </a:solidFill>
            </a:endParaRPr>
          </a:p>
        </p:txBody>
      </p:sp>
      <p:sp>
        <p:nvSpPr>
          <p:cNvPr id="645" name="Google Shape;645;p34"/>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Class.java</a:t>
            </a:r>
            <a:endParaRPr sz="1400" dirty="0">
              <a:solidFill>
                <a:schemeClr val="accent3"/>
              </a:solidFill>
            </a:endParaRPr>
          </a:p>
        </p:txBody>
      </p:sp>
      <p:sp>
        <p:nvSpPr>
          <p:cNvPr id="646" name="Google Shape;646;p34"/>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400" dirty="0">
                <a:solidFill>
                  <a:schemeClr val="accent3"/>
                </a:solidFill>
              </a:rPr>
              <a:t>ClassTest.java</a:t>
            </a:r>
            <a:endParaRPr sz="1400" dirty="0">
              <a:solidFill>
                <a:schemeClr val="accent3"/>
              </a:solidFill>
            </a:endParaRPr>
          </a:p>
        </p:txBody>
      </p:sp>
      <p:cxnSp>
        <p:nvCxnSpPr>
          <p:cNvPr id="647" name="Google Shape;647;p34"/>
          <p:cNvCxnSpPr/>
          <p:nvPr/>
        </p:nvCxnSpPr>
        <p:spPr>
          <a:xfrm>
            <a:off x="1337875" y="1154900"/>
            <a:ext cx="0" cy="2778600"/>
          </a:xfrm>
          <a:prstGeom prst="straightConnector1">
            <a:avLst/>
          </a:prstGeom>
          <a:noFill/>
          <a:ln w="9525" cap="flat" cmpd="sng">
            <a:solidFill>
              <a:schemeClr val="accent4"/>
            </a:solidFill>
            <a:prstDash val="solid"/>
            <a:round/>
            <a:headEnd type="none" w="med" len="med"/>
            <a:tailEnd type="none" w="med" len="med"/>
          </a:ln>
        </p:spPr>
      </p:cxnSp>
      <p:cxnSp>
        <p:nvCxnSpPr>
          <p:cNvPr id="648" name="Google Shape;648;p34"/>
          <p:cNvCxnSpPr>
            <a:cxnSpLocks/>
            <a:endCxn id="636" idx="1"/>
          </p:cNvCxnSpPr>
          <p:nvPr/>
        </p:nvCxnSpPr>
        <p:spPr>
          <a:xfrm>
            <a:off x="1337875" y="1553675"/>
            <a:ext cx="292500" cy="0"/>
          </a:xfrm>
          <a:prstGeom prst="straightConnector1">
            <a:avLst/>
          </a:prstGeom>
          <a:noFill/>
          <a:ln w="9525" cap="flat" cmpd="sng">
            <a:solidFill>
              <a:schemeClr val="accent4"/>
            </a:solidFill>
            <a:prstDash val="solid"/>
            <a:round/>
            <a:headEnd type="none" w="med" len="med"/>
            <a:tailEnd type="none" w="med" len="med"/>
          </a:ln>
        </p:spPr>
      </p:cxnSp>
      <p:cxnSp>
        <p:nvCxnSpPr>
          <p:cNvPr id="650" name="Google Shape;650;p34"/>
          <p:cNvCxnSpPr/>
          <p:nvPr/>
        </p:nvCxnSpPr>
        <p:spPr>
          <a:xfrm>
            <a:off x="1337875" y="2276200"/>
            <a:ext cx="698400" cy="0"/>
          </a:xfrm>
          <a:prstGeom prst="straightConnector1">
            <a:avLst/>
          </a:prstGeom>
          <a:noFill/>
          <a:ln w="9525" cap="flat" cmpd="sng">
            <a:solidFill>
              <a:schemeClr val="accent4"/>
            </a:solidFill>
            <a:prstDash val="solid"/>
            <a:round/>
            <a:headEnd type="none" w="med" len="med"/>
            <a:tailEnd type="none" w="med" len="med"/>
          </a:ln>
        </p:spPr>
      </p:cxnSp>
      <p:sp>
        <p:nvSpPr>
          <p:cNvPr id="651" name="Google Shape;651;p34"/>
          <p:cNvSpPr/>
          <p:nvPr/>
        </p:nvSpPr>
        <p:spPr>
          <a:xfrm>
            <a:off x="1280125" y="2218446"/>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2" name="Google Shape;652;p34"/>
          <p:cNvCxnSpPr/>
          <p:nvPr/>
        </p:nvCxnSpPr>
        <p:spPr>
          <a:xfrm>
            <a:off x="1337875" y="2998763"/>
            <a:ext cx="1152000" cy="0"/>
          </a:xfrm>
          <a:prstGeom prst="straightConnector1">
            <a:avLst/>
          </a:prstGeom>
          <a:noFill/>
          <a:ln w="9525" cap="flat" cmpd="sng">
            <a:solidFill>
              <a:schemeClr val="accent4"/>
            </a:solidFill>
            <a:prstDash val="solid"/>
            <a:round/>
            <a:headEnd type="none" w="med" len="med"/>
            <a:tailEnd type="none" w="med" len="med"/>
          </a:ln>
        </p:spPr>
      </p:cxnSp>
      <p:sp>
        <p:nvSpPr>
          <p:cNvPr id="653" name="Google Shape;653;p34"/>
          <p:cNvSpPr/>
          <p:nvPr/>
        </p:nvSpPr>
        <p:spPr>
          <a:xfrm>
            <a:off x="1280125" y="2941004"/>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4" name="Google Shape;654;p34"/>
          <p:cNvCxnSpPr/>
          <p:nvPr/>
        </p:nvCxnSpPr>
        <p:spPr>
          <a:xfrm>
            <a:off x="1337875" y="3721325"/>
            <a:ext cx="1587000" cy="0"/>
          </a:xfrm>
          <a:prstGeom prst="straightConnector1">
            <a:avLst/>
          </a:prstGeom>
          <a:noFill/>
          <a:ln w="9525" cap="flat" cmpd="sng">
            <a:solidFill>
              <a:schemeClr val="accent4"/>
            </a:solidFill>
            <a:prstDash val="solid"/>
            <a:round/>
            <a:headEnd type="none" w="med" len="med"/>
            <a:tailEnd type="none" w="med" len="med"/>
          </a:ln>
        </p:spPr>
      </p:cxnSp>
      <p:sp>
        <p:nvSpPr>
          <p:cNvPr id="655" name="Google Shape;655;p34"/>
          <p:cNvSpPr/>
          <p:nvPr/>
        </p:nvSpPr>
        <p:spPr>
          <a:xfrm>
            <a:off x="1280125" y="3663563"/>
            <a:ext cx="115500" cy="11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654443"/>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526</Words>
  <Application>Microsoft Office PowerPoint</Application>
  <PresentationFormat>On-screen Show (16:9)</PresentationFormat>
  <Paragraphs>109</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Fira Code</vt:lpstr>
      <vt:lpstr>Arial</vt:lpstr>
      <vt:lpstr>Programming Language Workshop for Beginners by Slidesgo</vt:lpstr>
      <vt:lpstr>Unit Testing {</vt:lpstr>
      <vt:lpstr>01</vt:lpstr>
      <vt:lpstr>01 {</vt:lpstr>
      <vt:lpstr>Definisi Unit Testing: {</vt:lpstr>
      <vt:lpstr>Manfaat ‘Unit Test’ {</vt:lpstr>
      <vt:lpstr>Framework ‘Unit Testing’{</vt:lpstr>
      <vt:lpstr>02 {</vt:lpstr>
      <vt:lpstr>Definisi Test-Driven Development {</vt:lpstr>
      <vt:lpstr>Kelebihan ‘TDD’ {</vt:lpstr>
      <vt:lpstr>Kekurangan ‘TDD’ {</vt:lpstr>
      <vt:lpstr>03 {</vt:lpstr>
      <vt:lpstr>Kelas ‘Time’ {</vt:lpstr>
      <vt:lpstr>Kelas ‘BankAccount’ {</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dc:title>
  <cp:lastModifiedBy>zein</cp:lastModifiedBy>
  <cp:revision>25</cp:revision>
  <dcterms:modified xsi:type="dcterms:W3CDTF">2023-02-26T12:32:35Z</dcterms:modified>
</cp:coreProperties>
</file>