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2"/>
  </p:notesMasterIdLst>
  <p:sldIdLst>
    <p:sldId id="513" r:id="rId2"/>
    <p:sldId id="860" r:id="rId3"/>
    <p:sldId id="759" r:id="rId4"/>
    <p:sldId id="1108" r:id="rId5"/>
    <p:sldId id="1178" r:id="rId6"/>
    <p:sldId id="1179" r:id="rId7"/>
    <p:sldId id="1180" r:id="rId8"/>
    <p:sldId id="1181" r:id="rId9"/>
    <p:sldId id="1182" r:id="rId10"/>
    <p:sldId id="1183" r:id="rId11"/>
    <p:sldId id="1184" r:id="rId12"/>
    <p:sldId id="1185" r:id="rId13"/>
    <p:sldId id="1186" r:id="rId14"/>
    <p:sldId id="1103" r:id="rId15"/>
    <p:sldId id="1172" r:id="rId16"/>
    <p:sldId id="1188" r:id="rId17"/>
    <p:sldId id="1189" r:id="rId18"/>
    <p:sldId id="1190" r:id="rId19"/>
    <p:sldId id="1191" r:id="rId20"/>
    <p:sldId id="1192" r:id="rId21"/>
    <p:sldId id="1193" r:id="rId22"/>
    <p:sldId id="1194" r:id="rId23"/>
    <p:sldId id="1195" r:id="rId24"/>
    <p:sldId id="1196" r:id="rId25"/>
    <p:sldId id="1197" r:id="rId26"/>
    <p:sldId id="1198" r:id="rId27"/>
    <p:sldId id="1199" r:id="rId28"/>
    <p:sldId id="1171" r:id="rId29"/>
    <p:sldId id="1173" r:id="rId30"/>
    <p:sldId id="1200" r:id="rId31"/>
    <p:sldId id="1201" r:id="rId32"/>
    <p:sldId id="1202" r:id="rId33"/>
    <p:sldId id="1203" r:id="rId34"/>
    <p:sldId id="1204" r:id="rId35"/>
    <p:sldId id="1205" r:id="rId36"/>
    <p:sldId id="1104" r:id="rId37"/>
    <p:sldId id="1174" r:id="rId38"/>
    <p:sldId id="1206" r:id="rId39"/>
    <p:sldId id="1207" r:id="rId40"/>
    <p:sldId id="1208" r:id="rId41"/>
    <p:sldId id="1209" r:id="rId42"/>
    <p:sldId id="1210" r:id="rId43"/>
    <p:sldId id="1211" r:id="rId44"/>
    <p:sldId id="1139" r:id="rId45"/>
    <p:sldId id="1212" r:id="rId46"/>
    <p:sldId id="1175" r:id="rId47"/>
    <p:sldId id="1213" r:id="rId48"/>
    <p:sldId id="1214" r:id="rId49"/>
    <p:sldId id="1215" r:id="rId50"/>
    <p:sldId id="1217" r:id="rId51"/>
    <p:sldId id="1218" r:id="rId52"/>
    <p:sldId id="1219" r:id="rId53"/>
    <p:sldId id="1220" r:id="rId54"/>
    <p:sldId id="957" r:id="rId55"/>
    <p:sldId id="1176" r:id="rId56"/>
    <p:sldId id="1138" r:id="rId57"/>
    <p:sldId id="1221" r:id="rId58"/>
    <p:sldId id="1222"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7" autoAdjust="0"/>
    <p:restoredTop sz="75163" autoAdjust="0"/>
  </p:normalViewPr>
  <p:slideViewPr>
    <p:cSldViewPr snapToGrid="0" showGuides="1">
      <p:cViewPr varScale="1">
        <p:scale>
          <a:sx n="66" d="100"/>
          <a:sy n="66" d="100"/>
        </p:scale>
        <p:origin x="1224" y="60"/>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3/26/2021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1.4.7 – Packet Tracer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29169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1.6.1 – Packet Tracer – Implement a Small Network</a:t>
            </a:r>
          </a:p>
        </p:txBody>
      </p:sp>
    </p:spTree>
    <p:extLst>
      <p:ext uri="{BB962C8B-B14F-4D97-AF65-F5344CB8AC3E}">
        <p14:creationId xmlns:p14="http://schemas.microsoft.com/office/powerpoint/2010/main" val="1103789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p:txBody>
      </p:sp>
    </p:spTree>
    <p:extLst>
      <p:ext uri="{BB962C8B-B14F-4D97-AF65-F5344CB8AC3E}">
        <p14:creationId xmlns:p14="http://schemas.microsoft.com/office/powerpoint/2010/main" val="2272502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38579461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867191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733326"/>
            <a:ext cx="2332970"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5" name="Text Placeholder 2">
            <a:extLst>
              <a:ext uri="{FF2B5EF4-FFF2-40B4-BE49-F238E27FC236}">
                <a16:creationId xmlns:a16="http://schemas.microsoft.com/office/drawing/2014/main" id="{2AF88AC3-7F1B-4995-B5F9-9FD11EA4BB7F}"/>
              </a:ext>
            </a:extLst>
          </p:cNvPr>
          <p:cNvSpPr txBox="1">
            <a:spLocks/>
          </p:cNvSpPr>
          <p:nvPr/>
        </p:nvSpPr>
        <p:spPr>
          <a:xfrm>
            <a:off x="463292" y="2872236"/>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NETW602 – LAB1</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1028" name="Picture 4" descr="Image result for ssh wireshark&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432" y="1022466"/>
            <a:ext cx="3983506" cy="29466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Packet Tracer – Configure Router Interfaces</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a:r>
              <a:rPr lang="en-US" sz="1800" dirty="0">
                <a:solidFill>
                  <a:srgbClr val="000000"/>
                </a:solidFill>
              </a:rPr>
              <a:t>In this Packet Tracer activity, you will do the following:</a:t>
            </a:r>
          </a:p>
          <a:p>
            <a:pPr marL="285750" indent="-285750" algn="l">
              <a:buFont typeface="Arial" panose="020B0604020202020204" pitchFamily="34" charset="0"/>
              <a:buChar char="•"/>
            </a:pPr>
            <a:r>
              <a:rPr lang="en-US" sz="1800" dirty="0">
                <a:solidFill>
                  <a:srgbClr val="000000"/>
                </a:solidFill>
              </a:rPr>
              <a:t>Configure IPv4 addressing and verify connectivity</a:t>
            </a:r>
          </a:p>
          <a:p>
            <a:pPr marL="285750" indent="-285750" algn="l">
              <a:buFont typeface="Arial" panose="020B0604020202020204" pitchFamily="34" charset="0"/>
              <a:buChar char="•"/>
            </a:pPr>
            <a:r>
              <a:rPr lang="en-US" sz="1800" dirty="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a Small Network</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800" dirty="0"/>
              <a:t>In this Packet Tracer activity, you will do the following:</a:t>
            </a:r>
          </a:p>
          <a:p>
            <a:pPr>
              <a:buFont typeface="Arial" panose="020B0604020202020204" pitchFamily="34" charset="0"/>
              <a:buChar char="•"/>
            </a:pPr>
            <a:r>
              <a:rPr lang="en-US" sz="1800" dirty="0"/>
              <a:t>Create a network topology</a:t>
            </a:r>
          </a:p>
          <a:p>
            <a:pPr>
              <a:buFont typeface="Arial" panose="020B0604020202020204" pitchFamily="34" charset="0"/>
              <a:buChar char="•"/>
            </a:pPr>
            <a:r>
              <a:rPr lang="en-US" sz="1800" dirty="0"/>
              <a:t>Configure devices and verify connectivity</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After a Cisco switch is powered on, it goes through a five-step boot sequence. </a:t>
            </a:r>
          </a:p>
          <a:p>
            <a:pPr>
              <a:spcBef>
                <a:spcPts val="0"/>
              </a:spcBef>
              <a:spcAft>
                <a:spcPts val="0"/>
              </a:spcAft>
              <a:buFont typeface="Arial" panose="020B0604020202020204" pitchFamily="34" charset="0"/>
              <a:buChar char="•"/>
            </a:pPr>
            <a:r>
              <a:rPr lang="en-US" dirty="0"/>
              <a:t>The BOOT environment variable is set using the boot system global configuration mode command. </a:t>
            </a:r>
          </a:p>
          <a:p>
            <a:pPr>
              <a:spcBef>
                <a:spcPts val="0"/>
              </a:spcBef>
              <a:spcAft>
                <a:spcPts val="0"/>
              </a:spcAft>
              <a:buFont typeface="Arial" panose="020B0604020202020204" pitchFamily="34" charset="0"/>
              <a:buChar char="•"/>
            </a:pPr>
            <a:r>
              <a:rPr lang="en-US" dirty="0"/>
              <a:t>Use the switch LEDs to monitor switch activity and performance: SYST, RPS, STAT, DUPLX, SPEED, and PoE. </a:t>
            </a:r>
          </a:p>
          <a:p>
            <a:pPr>
              <a:spcBef>
                <a:spcPts val="0"/>
              </a:spcBef>
              <a:spcAft>
                <a:spcPts val="0"/>
              </a:spcAft>
              <a:buFont typeface="Arial" panose="020B0604020202020204" pitchFamily="34" charset="0"/>
              <a:buChar char="•"/>
            </a:pPr>
            <a:r>
              <a:rPr lang="en-US" dirty="0"/>
              <a:t>The boot loader provides access into the switch if the operating system cannot be used because of missing or damaged system files. </a:t>
            </a:r>
          </a:p>
          <a:p>
            <a:pPr>
              <a:spcBef>
                <a:spcPts val="0"/>
              </a:spcBef>
              <a:spcAft>
                <a:spcPts val="0"/>
              </a:spcAft>
              <a:buFont typeface="Arial" panose="020B0604020202020204" pitchFamily="34" charset="0"/>
              <a:buChar char="•"/>
            </a:pPr>
            <a:r>
              <a:rPr lang="en-US" dirty="0"/>
              <a:t>To prepare a switch for remote management access, the switch must be configured with an IP address and a subnet mask. </a:t>
            </a:r>
          </a:p>
          <a:p>
            <a:pPr>
              <a:spcBef>
                <a:spcPts val="0"/>
              </a:spcBef>
              <a:spcAft>
                <a:spcPts val="0"/>
              </a:spcAft>
              <a:buFont typeface="Arial" panose="020B0604020202020204" pitchFamily="34" charset="0"/>
              <a:buChar char="•"/>
            </a:pPr>
            <a:r>
              <a:rPr lang="en-US" dirty="0"/>
              <a:t>To manage the switch from a remote network, the switch must be configured with a default gateway. </a:t>
            </a:r>
          </a:p>
          <a:p>
            <a:pPr>
              <a:spcBef>
                <a:spcPts val="0"/>
              </a:spcBef>
              <a:spcAft>
                <a:spcPts val="0"/>
              </a:spcAft>
              <a:buFont typeface="Arial" panose="020B0604020202020204" pitchFamily="34" charset="0"/>
              <a:buChar char="•"/>
            </a:pPr>
            <a:r>
              <a:rPr lang="en-US" dirty="0"/>
              <a:t>Full-duplex communication increases effective bandwidth by allowing both ends of a connection to transmit and receive data simultaneously. </a:t>
            </a:r>
          </a:p>
          <a:p>
            <a:pPr>
              <a:spcBef>
                <a:spcPts val="0"/>
              </a:spcBef>
              <a:spcAft>
                <a:spcPts val="0"/>
              </a:spcAft>
              <a:buFont typeface="Arial" panose="020B0604020202020204" pitchFamily="34" charset="0"/>
              <a:buChar char="•"/>
            </a:pPr>
            <a:r>
              <a:rPr lang="en-US" dirty="0"/>
              <a:t>Switch ports can be manually configured with specific duplex and speed settings. </a:t>
            </a:r>
          </a:p>
          <a:p>
            <a:pPr>
              <a:spcBef>
                <a:spcPts val="0"/>
              </a:spcBef>
              <a:spcAft>
                <a:spcPts val="0"/>
              </a:spcAft>
              <a:buFont typeface="Arial" panose="020B0604020202020204" pitchFamily="34" charset="0"/>
              <a:buChar char="•"/>
            </a:pPr>
            <a:r>
              <a:rPr lang="en-US" dirty="0"/>
              <a:t>Use autonegotiation when the speed and duplex settings of the device connecting to the port are unknown or may change. </a:t>
            </a:r>
          </a:p>
          <a:p>
            <a:pPr>
              <a:spcBef>
                <a:spcPts val="0"/>
              </a:spcBef>
              <a:spcAft>
                <a:spcPts val="0"/>
              </a:spcAft>
              <a:buFont typeface="Arial" panose="020B0604020202020204" pitchFamily="34" charset="0"/>
              <a:buChar char="•"/>
            </a:pPr>
            <a:r>
              <a:rPr lang="en-US" dirty="0"/>
              <a:t>When auto-MDIX is enabled, the interface automatically detects the required cable connection type (straight-through or crossover) and configures the connection appropriately.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sz="1600" dirty="0"/>
              <a:t>There are several show commands to use when verifying switch configurations. </a:t>
            </a:r>
          </a:p>
          <a:p>
            <a:pPr>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spcBef>
                <a:spcPts val="0"/>
              </a:spcBef>
              <a:spcAft>
                <a:spcPts val="0"/>
              </a:spcAft>
              <a:buFont typeface="Arial" panose="020B0604020202020204" pitchFamily="34" charset="0"/>
              <a:buChar char="•"/>
            </a:pPr>
            <a:r>
              <a:rPr lang="en-US" sz="1600" dirty="0"/>
              <a:t>An IOS filename that includes the combination “k9” supports cryptographic features and capabilities. </a:t>
            </a:r>
          </a:p>
          <a:p>
            <a:pPr>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spcBef>
                <a:spcPts val="0"/>
              </a:spcBef>
              <a:spcAft>
                <a:spcPts val="0"/>
              </a:spcAft>
              <a:buFont typeface="Arial" panose="020B0604020202020204" pitchFamily="34" charset="0"/>
              <a:buChar char="•"/>
            </a:pPr>
            <a:r>
              <a:rPr lang="en-US" sz="1600" dirty="0"/>
              <a:t>To verify that SSH is operational, use the show ip ssh command to display the version and configuration data for SSH on the device.</a:t>
            </a:r>
          </a:p>
          <a:p>
            <a:pPr>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4065" y="668868"/>
            <a:ext cx="8853286" cy="4285396"/>
          </a:xfrm>
        </p:spPr>
        <p:txBody>
          <a:bodyPr/>
          <a:lstStyle/>
          <a:p>
            <a:pPr>
              <a:spcBef>
                <a:spcPts val="0"/>
              </a:spcBef>
              <a:spcAft>
                <a:spcPts val="0"/>
              </a:spcAft>
              <a:buFont typeface="Arial" panose="020B0604020202020204" pitchFamily="34" charset="0"/>
              <a:buChar char="•"/>
            </a:pPr>
            <a:r>
              <a:rPr lang="en-US" dirty="0"/>
              <a:t>One distinguishing feature between switches and routers is the type of interfaces supported by each. </a:t>
            </a:r>
          </a:p>
          <a:p>
            <a:pPr>
              <a:spcBef>
                <a:spcPts val="0"/>
              </a:spcBef>
              <a:spcAft>
                <a:spcPts val="0"/>
              </a:spcAft>
              <a:buFont typeface="Arial" panose="020B0604020202020204" pitchFamily="34" charset="0"/>
              <a:buChar char="•"/>
            </a:pPr>
            <a:r>
              <a:rPr lang="en-US" dirty="0"/>
              <a:t>Routers support LANs and WANs and can interconnect different types of networks; therefore, they support many types of interfaces. </a:t>
            </a:r>
          </a:p>
          <a:p>
            <a:pPr>
              <a:spcBef>
                <a:spcPts val="0"/>
              </a:spcBef>
              <a:spcAft>
                <a:spcPts val="0"/>
              </a:spcAft>
              <a:buFont typeface="Arial" panose="020B0604020202020204" pitchFamily="34" charset="0"/>
              <a:buChar char="•"/>
            </a:pPr>
            <a:r>
              <a:rPr lang="en-US" dirty="0"/>
              <a:t>The IPv4 loopback interface is a logical interface that is internal to the router. It is not assigned to a physical port and can never be connected to any other device.</a:t>
            </a:r>
          </a:p>
          <a:p>
            <a:pPr>
              <a:spcBef>
                <a:spcPts val="0"/>
              </a:spcBef>
              <a:spcAft>
                <a:spcPts val="0"/>
              </a:spcAft>
              <a:buFont typeface="Arial" panose="020B0604020202020204" pitchFamily="34" charset="0"/>
              <a:buChar char="•"/>
            </a:pPr>
            <a:r>
              <a:rPr lang="en-US" dirty="0"/>
              <a:t>Use the following commands to quickly identify the status of an interface: </a:t>
            </a:r>
          </a:p>
          <a:p>
            <a:pPr lvl="1">
              <a:spcBef>
                <a:spcPts val="0"/>
              </a:spcBef>
              <a:spcAft>
                <a:spcPts val="0"/>
              </a:spcAft>
              <a:buFont typeface="Arial" panose="020B0604020202020204" pitchFamily="34" charset="0"/>
              <a:buChar char="•"/>
            </a:pPr>
            <a:r>
              <a:rPr lang="en-US" b="1" dirty="0"/>
              <a:t>show ip interface brief </a:t>
            </a:r>
            <a:r>
              <a:rPr lang="en-US" dirty="0"/>
              <a:t>and </a:t>
            </a:r>
            <a:r>
              <a:rPr lang="en-US" b="1" dirty="0"/>
              <a:t>show ipv6 interface brief </a:t>
            </a:r>
            <a:r>
              <a:rPr lang="en-US" dirty="0"/>
              <a:t>to see summary all interfaces (IPv4 and IPv6 addresses and operational status), </a:t>
            </a:r>
          </a:p>
          <a:p>
            <a:pPr lvl="1">
              <a:spcBef>
                <a:spcPts val="0"/>
              </a:spcBef>
              <a:spcAft>
                <a:spcPts val="0"/>
              </a:spcAft>
              <a:buFont typeface="Arial" panose="020B0604020202020204" pitchFamily="34" charset="0"/>
              <a:buChar char="•"/>
            </a:pPr>
            <a:r>
              <a:rPr lang="en-US" b="1" dirty="0"/>
              <a:t>show running-config interface </a:t>
            </a:r>
            <a:r>
              <a:rPr lang="en-US" b="1" i="1" dirty="0"/>
              <a:t>interface-id</a:t>
            </a:r>
            <a:r>
              <a:rPr lang="en-US" b="1" dirty="0"/>
              <a:t> </a:t>
            </a:r>
            <a:r>
              <a:rPr lang="en-US" dirty="0"/>
              <a:t>to see the commands applied to a specified interface, and </a:t>
            </a:r>
          </a:p>
          <a:p>
            <a:pPr lvl="1">
              <a:spcBef>
                <a:spcPts val="0"/>
              </a:spcBef>
              <a:spcAft>
                <a:spcPts val="0"/>
              </a:spcAft>
              <a:buFont typeface="Arial" panose="020B0604020202020204" pitchFamily="34" charset="0"/>
              <a:buChar char="•"/>
            </a:pPr>
            <a:r>
              <a:rPr lang="en-US" b="1" dirty="0"/>
              <a:t>show ip route </a:t>
            </a:r>
            <a:r>
              <a:rPr lang="en-US" dirty="0"/>
              <a:t>and </a:t>
            </a:r>
            <a:r>
              <a:rPr lang="en-US" b="1" dirty="0"/>
              <a:t>show ipv6 route </a:t>
            </a:r>
            <a:r>
              <a:rPr lang="en-US" dirty="0"/>
              <a:t>to see the contents of the IPv4 or IPv6 routing table stored in RAM. </a:t>
            </a:r>
          </a:p>
          <a:p>
            <a:pPr>
              <a:spcBef>
                <a:spcPts val="0"/>
              </a:spcBef>
              <a:spcAft>
                <a:spcPts val="0"/>
              </a:spcAft>
              <a:buFont typeface="Arial" panose="020B0604020202020204" pitchFamily="34" charset="0"/>
              <a:buChar char="•"/>
            </a:pPr>
            <a:r>
              <a:rPr lang="en-US" dirty="0"/>
              <a:t>Filter show command output using the pipe (|) character. Use filter expressions: section, include, exclude, and begin. </a:t>
            </a:r>
          </a:p>
          <a:p>
            <a:pPr>
              <a:spcBef>
                <a:spcPts val="0"/>
              </a:spcBef>
              <a:spcAft>
                <a:spcPts val="0"/>
              </a:spcAft>
              <a:buFont typeface="Arial" panose="020B0604020202020204" pitchFamily="34" charset="0"/>
              <a:buChar char="•"/>
            </a:pPr>
            <a:r>
              <a:rPr lang="en-US" dirty="0"/>
              <a:t>By default, command history is enabled, and the system captures the last 10 command lines in its history buffer. </a:t>
            </a:r>
          </a:p>
          <a:p>
            <a:pPr>
              <a:spcBef>
                <a:spcPts val="0"/>
              </a:spcBef>
              <a:spcAft>
                <a:spcPts val="0"/>
              </a:spcAft>
              <a:buFont typeface="Arial" panose="020B0604020202020204" pitchFamily="34" charset="0"/>
              <a:buChar char="•"/>
            </a:pPr>
            <a:r>
              <a:rPr lang="en-US" dirty="0"/>
              <a:t>Use the </a:t>
            </a:r>
            <a:r>
              <a:rPr lang="en-US" b="1" dirty="0"/>
              <a:t>show history </a:t>
            </a:r>
            <a:r>
              <a:rPr lang="en-US" dirty="0"/>
              <a:t>privileged EXEC command to display the contents of the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Basic Device Configuration</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boot system flash</a:t>
            </a:r>
          </a:p>
          <a:p>
            <a:pPr marL="285750" indent="-285750">
              <a:buFont typeface="Arial" panose="020B0604020202020204" pitchFamily="34" charset="0"/>
              <a:buChar char="•"/>
            </a:pPr>
            <a:r>
              <a:rPr lang="en-US" sz="1400" dirty="0"/>
              <a:t>Power over Ethernet (PoE)</a:t>
            </a:r>
          </a:p>
          <a:p>
            <a:pPr marL="285750" indent="-285750">
              <a:buFont typeface="Arial" panose="020B0604020202020204" pitchFamily="34" charset="0"/>
              <a:buChar char="•"/>
            </a:pPr>
            <a:r>
              <a:rPr lang="en-US" sz="1400" b="1" dirty="0"/>
              <a:t>duplex</a:t>
            </a:r>
          </a:p>
          <a:p>
            <a:pPr marL="285750" indent="-285750">
              <a:buFont typeface="Arial" panose="020B0604020202020204" pitchFamily="34" charset="0"/>
              <a:buChar char="•"/>
            </a:pPr>
            <a:r>
              <a:rPr lang="en-US" sz="1400" b="1" dirty="0"/>
              <a:t>speed</a:t>
            </a:r>
          </a:p>
          <a:p>
            <a:pPr marL="285750" indent="-285750">
              <a:buFont typeface="Arial" panose="020B0604020202020204" pitchFamily="34" charset="0"/>
              <a:buChar char="•"/>
            </a:pPr>
            <a:r>
              <a:rPr lang="en-US" sz="1400" dirty="0"/>
              <a:t>auto-mdix</a:t>
            </a:r>
          </a:p>
          <a:p>
            <a:pPr marL="285750" indent="-285750">
              <a:buFont typeface="Arial" panose="020B0604020202020204" pitchFamily="34" charset="0"/>
              <a:buChar char="•"/>
            </a:pPr>
            <a:r>
              <a:rPr lang="en-US" sz="1400" b="1" dirty="0"/>
              <a:t>show controllers ethernet controller X</a:t>
            </a:r>
          </a:p>
          <a:p>
            <a:pPr marL="285750" indent="-285750">
              <a:buFont typeface="Arial" panose="020B0604020202020204" pitchFamily="34" charset="0"/>
              <a:buChar char="•"/>
            </a:pPr>
            <a:r>
              <a:rPr lang="en-US" sz="1400" b="1" dirty="0"/>
              <a:t>phy</a:t>
            </a:r>
          </a:p>
          <a:p>
            <a:pPr marL="285750" indent="-285750">
              <a:buFont typeface="Arial" panose="020B0604020202020204" pitchFamily="34" charset="0"/>
              <a:buChar char="•"/>
            </a:pPr>
            <a:r>
              <a:rPr lang="en-US" sz="1400" b="1" dirty="0"/>
              <a:t>show flash</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show ip ssh</a:t>
            </a:r>
          </a:p>
          <a:p>
            <a:pPr marL="285750" indent="-285750">
              <a:buFont typeface="Arial" panose="020B0604020202020204" pitchFamily="34" charset="0"/>
              <a:buChar char="•"/>
            </a:pPr>
            <a:r>
              <a:rPr lang="en-US" sz="1400" b="1" dirty="0"/>
              <a:t>ip ssh version 2</a:t>
            </a:r>
          </a:p>
          <a:p>
            <a:pPr marL="285750" indent="-285750">
              <a:buFont typeface="Arial" panose="020B0604020202020204" pitchFamily="34" charset="0"/>
              <a:buChar char="•"/>
            </a:pPr>
            <a:r>
              <a:rPr lang="en-US" sz="1400" dirty="0"/>
              <a:t>Loopback Interface</a:t>
            </a:r>
          </a:p>
          <a:p>
            <a:pPr marL="285750" indent="-285750">
              <a:buFont typeface="Arial" panose="020B0604020202020204" pitchFamily="34" charset="0"/>
              <a:buChar char="•"/>
            </a:pPr>
            <a:r>
              <a:rPr lang="en-US" sz="1400" b="1" dirty="0"/>
              <a:t>interface loopback x</a:t>
            </a:r>
          </a:p>
          <a:p>
            <a:pPr marL="285750" indent="-285750">
              <a:buFont typeface="Arial" panose="020B0604020202020204" pitchFamily="34" charset="0"/>
              <a:buChar char="•"/>
            </a:pPr>
            <a:r>
              <a:rPr lang="en-US" sz="1400" b="1" dirty="0"/>
              <a:t>include</a:t>
            </a:r>
          </a:p>
          <a:p>
            <a:pPr marL="285750" indent="-285750">
              <a:buFont typeface="Arial" panose="020B0604020202020204" pitchFamily="34" charset="0"/>
              <a:buChar char="•"/>
            </a:pPr>
            <a:r>
              <a:rPr lang="en-US" sz="1400" b="1" dirty="0"/>
              <a:t>exclude</a:t>
            </a:r>
          </a:p>
          <a:p>
            <a:pPr marL="285750" indent="-285750">
              <a:buFont typeface="Arial" panose="020B0604020202020204" pitchFamily="34" charset="0"/>
              <a:buChar char="•"/>
            </a:pPr>
            <a:r>
              <a:rPr lang="en-US" sz="1400" b="1" dirty="0"/>
              <a:t>section</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12307</TotalTime>
  <Words>7921</Words>
  <Application>Microsoft Office PowerPoint</Application>
  <PresentationFormat>On-screen Show (16:9)</PresentationFormat>
  <Paragraphs>659</Paragraphs>
  <Slides>60</Slides>
  <Notes>60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CiscoSans</vt:lpstr>
      <vt:lpstr>CiscoSans ExtraLight</vt:lpstr>
      <vt:lpstr>Courier New</vt:lpstr>
      <vt:lpstr>Wingdings</vt:lpstr>
      <vt:lpstr>Default Theme</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Basic Router Configuration Packet Tracer – Configure Router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Verify Directly Connected Networks Packet Tracer – Verify Directly Connected Networks</vt:lpstr>
      <vt:lpstr>1.6 Module Practice and Quiz</vt:lpstr>
      <vt:lpstr>Module Practice and Quiz Packet Tracer – Implement a Small Network</vt:lpstr>
      <vt:lpstr>Module Practice and Quiz What Did I Learn In This Module?</vt:lpstr>
      <vt:lpstr>Module Practice and Quiz What Did I Learn In This Module? (Cont.)</vt:lpstr>
      <vt:lpstr>Module Practice and Quiz What Did I Learn In This Module? (Cont.)</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User</cp:lastModifiedBy>
  <cp:revision>331</cp:revision>
  <dcterms:created xsi:type="dcterms:W3CDTF">2019-10-18T06:21:22Z</dcterms:created>
  <dcterms:modified xsi:type="dcterms:W3CDTF">2021-03-26T19:40:30Z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