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handoutMasterIdLst>
    <p:handoutMasterId r:id="rId40"/>
  </p:handoutMasterIdLst>
  <p:sldIdLst>
    <p:sldId id="353" r:id="rId2"/>
    <p:sldId id="389" r:id="rId3"/>
    <p:sldId id="390" r:id="rId4"/>
    <p:sldId id="391" r:id="rId5"/>
    <p:sldId id="392" r:id="rId6"/>
    <p:sldId id="393" r:id="rId7"/>
    <p:sldId id="394" r:id="rId8"/>
    <p:sldId id="396" r:id="rId9"/>
    <p:sldId id="397" r:id="rId10"/>
    <p:sldId id="398" r:id="rId11"/>
    <p:sldId id="399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4" r:id="rId36"/>
    <p:sldId id="425" r:id="rId37"/>
    <p:sldId id="426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3333CC"/>
    <a:srgbClr val="000066"/>
    <a:srgbClr val="FFFF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1" autoAdjust="0"/>
    <p:restoredTop sz="94660"/>
  </p:normalViewPr>
  <p:slideViewPr>
    <p:cSldViewPr>
      <p:cViewPr>
        <p:scale>
          <a:sx n="75" d="100"/>
          <a:sy n="75" d="100"/>
        </p:scale>
        <p:origin x="-2192" y="-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notesMaster" Target="notesMasters/notesMaster1.xml"/><Relationship Id="rId40" Type="http://schemas.openxmlformats.org/officeDocument/2006/relationships/handoutMaster" Target="handoutMasters/handoutMaster1.xml"/><Relationship Id="rId41" Type="http://schemas.openxmlformats.org/officeDocument/2006/relationships/printerSettings" Target="printerSettings/printerSettings1.bin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2340B-09AA-0345-807E-678E3F9993FC}" type="datetimeFigureOut">
              <a:rPr lang="en-US" smtClean="0"/>
              <a:t>16-01-13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31646-375B-804F-91C1-1E10E7E9C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18450-D3DD-4065-8ED1-614518524A09}" type="datetimeFigureOut">
              <a:rPr lang="tr-TR" smtClean="0"/>
              <a:pPr/>
              <a:t>16-01-13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9B2D3F-FA1A-4360-8389-98F9E8B47900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121874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tr-TR" smtClean="0"/>
          </a:p>
        </p:txBody>
      </p:sp>
      <p:sp>
        <p:nvSpPr>
          <p:cNvPr id="17411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9F7AB5A-DAE0-4443-A87E-EB7C779D907F}" type="slidenum">
              <a:rPr lang="en-US" sz="1200"/>
              <a:pPr algn="r"/>
              <a:t>1</a:t>
            </a:fld>
            <a:endParaRPr 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8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FF54-4A41-9349-8E4E-7450A5D1E30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8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94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6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27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618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478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307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46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2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9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300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368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s-I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40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435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u="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949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301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3" algn="l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52FF54-4A41-9349-8E4E-7450A5D1E3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65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76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1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71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AE13C-054B-1747-8E92-973D41E895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143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204864"/>
            <a:ext cx="7241232" cy="1080120"/>
          </a:xfrm>
        </p:spPr>
        <p:txBody>
          <a:bodyPr anchor="t" anchorCtr="0"/>
          <a:lstStyle>
            <a:lvl1pPr algn="ct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403648" y="3861048"/>
            <a:ext cx="6858000" cy="533400"/>
          </a:xfrm>
        </p:spPr>
        <p:txBody>
          <a:bodyPr/>
          <a:lstStyle>
            <a:lvl1pPr marL="0" indent="0" algn="ct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180BCB0-2EAA-A54C-8991-F4F925C31CDD}" type="datetime1">
              <a:rPr lang="en-CA" smtClean="0"/>
              <a:t>16-01-13</a:t>
            </a:fld>
            <a:endParaRPr lang="tr-TR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1" name="Rectangle 20"/>
          <p:cNvSpPr/>
          <p:nvPr/>
        </p:nvSpPr>
        <p:spPr>
          <a:xfrm>
            <a:off x="1187624" y="2060848"/>
            <a:ext cx="7315200" cy="1368152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7240" y="3645024"/>
            <a:ext cx="7315200" cy="936104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060848"/>
            <a:ext cx="210741" cy="1368152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645024"/>
            <a:ext cx="273224" cy="936104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4A7B-6B84-8A43-8FEC-9052881D2CFD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6B7B9-EC39-0E46-BDD7-75D3C9BF3145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5DDA6-87C0-3543-85B0-E07FC51EB848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B5D14A-2F2F-A743-A8E7-0283FFE56D2B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D1F09-98BC-594E-BB8B-BF22645CEE86}" type="datetime1">
              <a:rPr lang="en-CA" smtClean="0"/>
              <a:t>16-01-13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6910-BA34-464F-81BB-657F635D3D37}" type="datetime1">
              <a:rPr lang="en-CA" smtClean="0"/>
              <a:t>16-01-13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61DA0-A713-8947-8848-2250390792C8}" type="datetime1">
              <a:rPr lang="en-CA" smtClean="0"/>
              <a:t>16-01-13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8C114-2B0A-0143-B59F-EECF16915CAB}" type="datetime1">
              <a:rPr lang="en-CA" smtClean="0"/>
              <a:t>16-01-13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5A111-5584-3240-8E50-BCE4A1CA35AA}" type="datetime1">
              <a:rPr lang="en-CA" smtClean="0"/>
              <a:t>16-01-13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CAA-70D7-784A-8C0F-A0E975788349}" type="datetime1">
              <a:rPr lang="en-CA" smtClean="0"/>
              <a:t>16-01-13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3347864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A7619B8-95FF-5541-8A5E-3E8FFAF7DD6A}" type="datetime1">
              <a:rPr lang="en-CA" smtClean="0"/>
              <a:t>16-01-13</a:t>
            </a:fld>
            <a:endParaRPr lang="tr-T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EF352C5-8CD4-4621-93C4-7350250A319C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2" name="Picture 11" descr="dsllogo3.png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827" y="6107443"/>
            <a:ext cx="2450173" cy="7733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tif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sllogo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638" y="116632"/>
            <a:ext cx="4334744" cy="13681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15616" y="2060848"/>
            <a:ext cx="73448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News Ranking Framework for Globe and Mail</a:t>
            </a:r>
            <a:endParaRPr lang="en-US" sz="4000" dirty="0"/>
          </a:p>
        </p:txBody>
      </p:sp>
      <p:sp>
        <p:nvSpPr>
          <p:cNvPr id="13" name="TextBox 12"/>
          <p:cNvSpPr txBox="1"/>
          <p:nvPr/>
        </p:nvSpPr>
        <p:spPr>
          <a:xfrm>
            <a:off x="1331640" y="3573016"/>
            <a:ext cx="7056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Zeinab Noorian</a:t>
            </a:r>
          </a:p>
          <a:p>
            <a:pPr algn="ctr"/>
            <a:r>
              <a:rPr lang="en-US" sz="2000" dirty="0" smtClean="0"/>
              <a:t>Department of Mechanical and Industrial Engineering, </a:t>
            </a:r>
          </a:p>
          <a:p>
            <a:pPr algn="ctr"/>
            <a:r>
              <a:rPr lang="en-US" sz="2000" dirty="0" smtClean="0"/>
              <a:t>Ryerson University</a:t>
            </a:r>
            <a:endParaRPr lang="en-US" sz="20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B46E-39E0-374B-B236-64D3B75B683E}" type="datetime1">
              <a:rPr lang="en-CA" smtClean="0"/>
              <a:t>16-01-13</a:t>
            </a:fld>
            <a:endParaRPr lang="tr-TR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1833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Exploratory Data Analysis: </a:t>
            </a:r>
            <a:br>
              <a:rPr lang="en-US" sz="3600" dirty="0" smtClean="0"/>
            </a:br>
            <a:r>
              <a:rPr lang="en-US" sz="3600" dirty="0" smtClean="0"/>
              <a:t>Features’ Correlations</a:t>
            </a:r>
            <a:endParaRPr lang="en-US" sz="3600" dirty="0"/>
          </a:p>
        </p:txBody>
      </p:sp>
      <p:pic>
        <p:nvPicPr>
          <p:cNvPr id="4" name="Content Placeholder 3" descr="headMap-Original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1" r="853"/>
          <a:stretch/>
        </p:blipFill>
        <p:spPr>
          <a:xfrm>
            <a:off x="1549003" y="1600198"/>
            <a:ext cx="5255245" cy="4627605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5AE4-A5B2-0D46-86C6-30C49C501B0B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0378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14642"/>
            <a:ext cx="8153400" cy="943767"/>
          </a:xfrm>
        </p:spPr>
        <p:txBody>
          <a:bodyPr>
            <a:noAutofit/>
          </a:bodyPr>
          <a:lstStyle/>
          <a:p>
            <a:r>
              <a:rPr lang="en-US" sz="3600" dirty="0" smtClean="0"/>
              <a:t>Feature Correlation (2): </a:t>
            </a:r>
            <a:br>
              <a:rPr lang="en-US" sz="3600" dirty="0" smtClean="0"/>
            </a:br>
            <a:r>
              <a:rPr lang="en-US" sz="3600" dirty="0" smtClean="0"/>
              <a:t>Removing Highly-Correlated Features</a:t>
            </a:r>
            <a:endParaRPr lang="en-US" sz="3600" dirty="0"/>
          </a:p>
        </p:txBody>
      </p:sp>
      <p:pic>
        <p:nvPicPr>
          <p:cNvPr id="4" name="Content Placeholder 3" descr="HeatMap-Edited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09" r="-1578"/>
          <a:stretch/>
        </p:blipFill>
        <p:spPr>
          <a:xfrm>
            <a:off x="1102443" y="1499063"/>
            <a:ext cx="5773813" cy="485834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56513-0759-8C43-8347-E24C69185AAD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02479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Exploratory Data Analysis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Article Type vs. Visit</a:t>
            </a:r>
            <a:endParaRPr lang="en-US" sz="3600" dirty="0"/>
          </a:p>
        </p:txBody>
      </p:sp>
      <p:pic>
        <p:nvPicPr>
          <p:cNvPr id="4" name="Content Placeholder 3" descr="RealVisit-ArticleTypes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1" r="-1488"/>
          <a:stretch/>
        </p:blipFill>
        <p:spPr>
          <a:xfrm>
            <a:off x="976849" y="1711854"/>
            <a:ext cx="6403463" cy="4379977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303A2-AF21-A245-B604-9E606318EC6E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9601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Exploratory Data Analysis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Article’s Type vs. </a:t>
            </a:r>
            <a:r>
              <a:rPr lang="en-US" sz="3600" dirty="0" err="1" smtClean="0"/>
              <a:t>MedianSpentTime</a:t>
            </a:r>
            <a:endParaRPr lang="en-US" sz="3600" dirty="0"/>
          </a:p>
        </p:txBody>
      </p:sp>
      <p:pic>
        <p:nvPicPr>
          <p:cNvPr id="4" name="Content Placeholder 3" descr="SpentTime-ArticleType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69" r="-4469"/>
          <a:stretch/>
        </p:blipFill>
        <p:spPr>
          <a:xfrm>
            <a:off x="612649" y="1548116"/>
            <a:ext cx="6839672" cy="4498731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2FE6C-8DCF-9245-BF70-F2C04AF80484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93868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Exploratory Data Analysis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Article’s Type vs. Duration</a:t>
            </a:r>
            <a:endParaRPr lang="en-US" sz="3600" dirty="0"/>
          </a:p>
        </p:txBody>
      </p:sp>
      <p:pic>
        <p:nvPicPr>
          <p:cNvPr id="4" name="Content Placeholder 3" descr="Duration-ArticleTypes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42" r="-2642"/>
          <a:stretch/>
        </p:blipFill>
        <p:spPr>
          <a:xfrm>
            <a:off x="1063169" y="1644503"/>
            <a:ext cx="6807242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72F71-2A4A-E544-9A5C-A968F9E44C70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243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Exploratory Data Analysis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Visit vs. </a:t>
            </a:r>
            <a:r>
              <a:rPr lang="en-US" sz="3600" dirty="0" err="1" smtClean="0"/>
              <a:t>TimeChunk</a:t>
            </a:r>
            <a:endParaRPr lang="en-US" sz="3600" dirty="0"/>
          </a:p>
        </p:txBody>
      </p:sp>
      <p:pic>
        <p:nvPicPr>
          <p:cNvPr id="4" name="Content Placeholder 3" descr="Visit-timeChunk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92" r="-1464"/>
          <a:stretch/>
        </p:blipFill>
        <p:spPr>
          <a:xfrm>
            <a:off x="767524" y="1739767"/>
            <a:ext cx="6396764" cy="4390426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2920F-1041-984A-894A-82C7517D9558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6176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Exploratory Data Analysis</a:t>
            </a:r>
            <a:r>
              <a:rPr lang="en-US" sz="3600" dirty="0" smtClean="0"/>
              <a:t>:</a:t>
            </a:r>
            <a:br>
              <a:rPr lang="en-US" sz="3600" dirty="0" smtClean="0"/>
            </a:br>
            <a:r>
              <a:rPr lang="en-US" sz="3600" dirty="0" smtClean="0"/>
              <a:t>Visit vs. Time of the Day</a:t>
            </a:r>
            <a:endParaRPr lang="en-US" sz="3600" dirty="0"/>
          </a:p>
        </p:txBody>
      </p:sp>
      <p:pic>
        <p:nvPicPr>
          <p:cNvPr id="4" name="Content Placeholder 3" descr="Visit-DiffTime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94" t="-2884" r="-3529" b="2884"/>
          <a:stretch/>
        </p:blipFill>
        <p:spPr>
          <a:xfrm>
            <a:off x="723543" y="1550550"/>
            <a:ext cx="6872794" cy="454980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3E19E-4EE0-094D-A141-ADD3FFF5A538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5876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Step2: Keyword Evaluation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8713" y="1854335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4E2ED"/>
                </a:solidFill>
              </a:rPr>
              <a:t>Data </a:t>
            </a:r>
            <a:r>
              <a:rPr lang="en-US" sz="2400" dirty="0">
                <a:solidFill>
                  <a:srgbClr val="D4E2ED"/>
                </a:solidFill>
              </a:rPr>
              <a:t>P</a:t>
            </a:r>
            <a:r>
              <a:rPr lang="en-US" sz="2400" dirty="0" smtClean="0">
                <a:solidFill>
                  <a:srgbClr val="D4E2ED"/>
                </a:solidFill>
              </a:rPr>
              <a:t>reprocessing</a:t>
            </a:r>
            <a:endParaRPr lang="en-US" sz="2400" dirty="0">
              <a:solidFill>
                <a:srgbClr val="D4E2E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4758" y="1700808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D4E2ED"/>
                </a:solidFill>
              </a:rPr>
              <a:t>Step1</a:t>
            </a:r>
            <a:endParaRPr lang="en-US" sz="1600" dirty="0">
              <a:solidFill>
                <a:srgbClr val="D4E2ED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0834" y="2872050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Keyword Evaluation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4820" y="3932759"/>
            <a:ext cx="230257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D4E2ED"/>
                </a:solidFill>
              </a:rPr>
              <a:t>Learning and Prediction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30865" y="3681533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D4E2ED"/>
                </a:solidFill>
              </a:rPr>
              <a:t>Step3</a:t>
            </a:r>
            <a:endParaRPr lang="en-US" sz="1600" dirty="0">
              <a:solidFill>
                <a:srgbClr val="D4E2ED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0834" y="2655719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0" idx="0"/>
          </p:cNvCxnSpPr>
          <p:nvPr/>
        </p:nvCxnSpPr>
        <p:spPr>
          <a:xfrm>
            <a:off x="3293374" y="2342822"/>
            <a:ext cx="1304791" cy="52922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12" idx="0"/>
          </p:cNvCxnSpPr>
          <p:nvPr/>
        </p:nvCxnSpPr>
        <p:spPr>
          <a:xfrm>
            <a:off x="5735495" y="3360537"/>
            <a:ext cx="1360612" cy="57222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8712" y="2809246"/>
            <a:ext cx="2274661" cy="162709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59728" y="3849024"/>
            <a:ext cx="2274661" cy="147356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58777" y="4889929"/>
            <a:ext cx="2274661" cy="9677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4E2ED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18714" y="2809246"/>
            <a:ext cx="2274660" cy="661805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Dataset cleaning and transformation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018713" y="3525713"/>
            <a:ext cx="2274660" cy="510797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4E2ED"/>
                </a:solidFill>
              </a:rPr>
              <a:t>Exploratory Data Analysis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018713" y="4036510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Feature engineering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60835" y="3946716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TFIDF approach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59729" y="443633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popularity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59729" y="4903887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 approach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58778" y="4979517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Feature selection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957673" y="5438971"/>
            <a:ext cx="2289720" cy="510309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Classification algorithm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D405A-63ED-C640-9C56-A9AEB1A4A598}" type="datetime1">
              <a:rPr lang="en-CA" smtClean="0"/>
              <a:t>16-01-13</a:t>
            </a:fld>
            <a:endParaRPr lang="tr-T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3657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0"/>
            <a:ext cx="8509427" cy="1143000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/>
              <a:t>Step2: Keyword Evaluation</a:t>
            </a:r>
            <a:br>
              <a:rPr lang="en-US" sz="3600" dirty="0" smtClean="0"/>
            </a:br>
            <a:r>
              <a:rPr lang="en-US" sz="3600" dirty="0" smtClean="0"/>
              <a:t>TFIDF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199"/>
            <a:ext cx="8153400" cy="4931561"/>
          </a:xfrm>
        </p:spPr>
        <p:txBody>
          <a:bodyPr>
            <a:noAutofit/>
          </a:bodyPr>
          <a:lstStyle/>
          <a:p>
            <a:r>
              <a:rPr lang="en-US" sz="3000" dirty="0" smtClean="0"/>
              <a:t>Describe each article using TF-IDF measure.</a:t>
            </a:r>
          </a:p>
          <a:p>
            <a:pPr lvl="2"/>
            <a:r>
              <a:rPr lang="en-US" dirty="0" smtClean="0"/>
              <a:t>We tokenize each article and extract their keywords.</a:t>
            </a:r>
            <a:endParaRPr lang="en-US" dirty="0"/>
          </a:p>
          <a:p>
            <a:pPr lvl="2"/>
            <a:r>
              <a:rPr lang="en-US" dirty="0" smtClean="0"/>
              <a:t>Calculate keywords’ weight using TF-IDF.</a:t>
            </a:r>
          </a:p>
          <a:p>
            <a:r>
              <a:rPr lang="en-US" sz="3000" dirty="0" smtClean="0"/>
              <a:t>TF: measures how often a term appears.</a:t>
            </a:r>
          </a:p>
          <a:p>
            <a:pPr lvl="2"/>
            <a:r>
              <a:rPr lang="en-US" sz="2200" dirty="0"/>
              <a:t>A</a:t>
            </a:r>
            <a:r>
              <a:rPr lang="en-US" sz="2200" dirty="0" smtClean="0"/>
              <a:t>ssuming that important terms appear more often.</a:t>
            </a:r>
          </a:p>
          <a:p>
            <a:r>
              <a:rPr lang="en-US" sz="3000" dirty="0" smtClean="0"/>
              <a:t>IDF: aims to reduce the weight of terms that appear in all articles.</a:t>
            </a:r>
          </a:p>
          <a:p>
            <a:r>
              <a:rPr lang="en-US" sz="3000" dirty="0" smtClean="0"/>
              <a:t>Different approaches:</a:t>
            </a:r>
          </a:p>
          <a:p>
            <a:pPr lvl="1"/>
            <a:r>
              <a:rPr lang="en-US" sz="2600" dirty="0" smtClean="0"/>
              <a:t>n-grams</a:t>
            </a:r>
          </a:p>
          <a:p>
            <a:pPr lvl="1"/>
            <a:r>
              <a:rPr lang="en-US" sz="2600" dirty="0" smtClean="0"/>
              <a:t>Skip-grams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26A6C-920E-B841-AAE8-59401F95B502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1461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Step2: Keyword Evaluation:</a:t>
            </a:r>
            <a:br>
              <a:rPr lang="en-US" sz="3600" dirty="0" smtClean="0"/>
            </a:br>
            <a:r>
              <a:rPr lang="en-US" sz="3600" dirty="0" smtClean="0"/>
              <a:t>Keyword Popularity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Keywords’ weights are measured by:</a:t>
            </a:r>
          </a:p>
          <a:p>
            <a:pPr lvl="1"/>
            <a:r>
              <a:rPr lang="en-US" sz="2400" dirty="0"/>
              <a:t>H</a:t>
            </a:r>
            <a:r>
              <a:rPr lang="en-US" sz="2400" dirty="0" smtClean="0"/>
              <a:t>ow many people visited a particular keyword e.g. </a:t>
            </a:r>
            <a:r>
              <a:rPr lang="en-US" sz="2400" i="1" dirty="0" smtClean="0"/>
              <a:t>Canada.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Duration of keyword promotion</a:t>
            </a:r>
          </a:p>
          <a:p>
            <a:pPr lvl="2"/>
            <a:r>
              <a:rPr lang="en-US" sz="2000" dirty="0" smtClean="0"/>
              <a:t>[</a:t>
            </a:r>
            <a:r>
              <a:rPr lang="en-US" sz="2000" dirty="0" err="1" smtClean="0"/>
              <a:t>ArticleID</a:t>
            </a:r>
            <a:r>
              <a:rPr lang="en-US" sz="2000" dirty="0" smtClean="0"/>
              <a:t>=20, (Canada,2)] , [</a:t>
            </a:r>
            <a:r>
              <a:rPr lang="en-US" sz="2000" dirty="0" err="1" smtClean="0"/>
              <a:t>ArticleID</a:t>
            </a:r>
            <a:r>
              <a:rPr lang="en-US" sz="2000" dirty="0" smtClean="0"/>
              <a:t>=30,   (Canada, 5)] a </a:t>
            </a:r>
            <a:r>
              <a:rPr lang="en-US" sz="2000" i="1" dirty="0" err="1" smtClean="0"/>
              <a:t>Keyword_duration</a:t>
            </a:r>
            <a:r>
              <a:rPr lang="en-US" sz="2000" i="1" dirty="0" smtClean="0"/>
              <a:t> </a:t>
            </a:r>
            <a:r>
              <a:rPr lang="en-US" sz="2000" dirty="0" smtClean="0"/>
              <a:t>for </a:t>
            </a:r>
            <a:r>
              <a:rPr lang="en-US" sz="2000" i="1" dirty="0" smtClean="0"/>
              <a:t>Canada</a:t>
            </a:r>
            <a:r>
              <a:rPr lang="en-US" sz="2000" dirty="0" smtClean="0"/>
              <a:t>  is 7. </a:t>
            </a:r>
          </a:p>
          <a:p>
            <a:pPr lvl="1"/>
            <a:r>
              <a:rPr lang="en-US" sz="2400" dirty="0" smtClean="0"/>
              <a:t>Combine these two factors and generate </a:t>
            </a:r>
            <a:r>
              <a:rPr lang="en-US" sz="2400" dirty="0" err="1" smtClean="0"/>
              <a:t>Keyword_weights</a:t>
            </a:r>
            <a:r>
              <a:rPr lang="en-US" sz="2400" dirty="0" smtClean="0"/>
              <a:t>.</a:t>
            </a:r>
          </a:p>
          <a:p>
            <a:r>
              <a:rPr lang="en-US" dirty="0" smtClean="0"/>
              <a:t>Two variation to use:</a:t>
            </a:r>
          </a:p>
          <a:p>
            <a:pPr lvl="1"/>
            <a:r>
              <a:rPr lang="en-US" dirty="0" smtClean="0"/>
              <a:t>Directly apply them on the keywords.</a:t>
            </a:r>
          </a:p>
          <a:p>
            <a:pPr lvl="1"/>
            <a:r>
              <a:rPr lang="en-US" dirty="0" smtClean="0"/>
              <a:t>Normalized them by TFIDF value of keywords.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11D8C-BF4C-CE4C-A9F8-6F487023029C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907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648" y="1753727"/>
            <a:ext cx="8153400" cy="4495800"/>
          </a:xfrm>
        </p:spPr>
        <p:txBody>
          <a:bodyPr/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The Proposed Ranking Model</a:t>
            </a:r>
          </a:p>
          <a:p>
            <a:r>
              <a:rPr lang="en-US" dirty="0" smtClean="0"/>
              <a:t>Evaluation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Future Work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59832" y="6381328"/>
            <a:ext cx="2289048" cy="365760"/>
          </a:xfrm>
        </p:spPr>
        <p:txBody>
          <a:bodyPr/>
          <a:lstStyle/>
          <a:p>
            <a:fld id="{F17B14F1-120F-D74A-8E0E-8CA57A7DD45B}" type="datetime1">
              <a:rPr lang="en-CA" smtClean="0"/>
              <a:t>16-01-13</a:t>
            </a:fld>
            <a:endParaRPr lang="tr-T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3368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Step2: Keyword Evaluation:</a:t>
            </a:r>
            <a:br>
              <a:rPr lang="en-US" sz="3600" dirty="0" smtClean="0"/>
            </a:br>
            <a:r>
              <a:rPr lang="en-US" sz="3600" dirty="0" smtClean="0"/>
              <a:t>Word2vec Approach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32604" y="1600199"/>
            <a:ext cx="8333444" cy="4791993"/>
          </a:xfrm>
        </p:spPr>
        <p:txBody>
          <a:bodyPr>
            <a:normAutofit/>
          </a:bodyPr>
          <a:lstStyle/>
          <a:p>
            <a:r>
              <a:rPr lang="en-US" dirty="0" smtClean="0"/>
              <a:t>Published by Google in 2013, is a two-layered neural net that processes text.</a:t>
            </a:r>
          </a:p>
          <a:p>
            <a:pPr lvl="1"/>
            <a:r>
              <a:rPr lang="en-US" dirty="0" smtClean="0"/>
              <a:t>Takes a text corpus as input and produces the word vectors as an output.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Constructs vocabulary from the training text.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Creates numerical representation of words, called, feature vectors.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Measures cosine similarity of words and group them together.</a:t>
            </a:r>
          </a:p>
          <a:p>
            <a:pPr lvl="4"/>
            <a:r>
              <a:rPr lang="en-US" dirty="0" smtClean="0"/>
              <a:t>e.g. </a:t>
            </a:r>
            <a:r>
              <a:rPr lang="en-US" dirty="0"/>
              <a:t>w</a:t>
            </a:r>
            <a:r>
              <a:rPr lang="en-US" dirty="0" smtClean="0"/>
              <a:t>ord clustering, sentiment analysis, etc. </a:t>
            </a:r>
          </a:p>
          <a:p>
            <a:pPr marL="571500" indent="-457200"/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3B837-5859-3642-8137-54E6E4E598F5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0779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Given the corpus, the example output with the closest token to ‘San-</a:t>
            </a:r>
            <a:r>
              <a:rPr lang="en-US" sz="2500" dirty="0" err="1" smtClean="0"/>
              <a:t>francisco</a:t>
            </a:r>
            <a:r>
              <a:rPr lang="en-US" sz="2500" dirty="0" smtClean="0"/>
              <a:t>’ is:  </a:t>
            </a:r>
            <a:endParaRPr lang="en-US" sz="2500" dirty="0"/>
          </a:p>
        </p:txBody>
      </p:sp>
      <p:pic>
        <p:nvPicPr>
          <p:cNvPr id="4" name="Content Placeholder 3" descr="cosin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2" r="-332"/>
          <a:stretch>
            <a:fillRect/>
          </a:stretch>
        </p:blipFill>
        <p:spPr>
          <a:xfrm>
            <a:off x="1320278" y="2414190"/>
            <a:ext cx="6035088" cy="3319066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E1C9D-D2CF-B64E-ACD1-EC2E9023573A}" type="datetime1">
              <a:rPr lang="en-CA" smtClean="0"/>
              <a:t>16-01-13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0819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/>
              <a:t>with Word2vec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Build feature vectors of n-dimensions for each keyword.</a:t>
            </a:r>
          </a:p>
          <a:p>
            <a:r>
              <a:rPr lang="en-US" dirty="0" smtClean="0"/>
              <a:t>Given set of keywords of each article; 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e calculate the </a:t>
            </a:r>
            <a:r>
              <a:rPr lang="en-US" i="1" dirty="0" smtClean="0"/>
              <a:t>centroids</a:t>
            </a:r>
            <a:r>
              <a:rPr lang="en-US" dirty="0" smtClean="0"/>
              <a:t> of the keywords; assign it to its article.</a:t>
            </a:r>
          </a:p>
          <a:p>
            <a:pPr lvl="1"/>
            <a:r>
              <a:rPr lang="en-US" dirty="0" smtClean="0"/>
              <a:t>Apply different learning algorithms.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1EEB-F309-DA41-B95E-48F66F80650F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4016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16632"/>
            <a:ext cx="8318539" cy="864096"/>
          </a:xfrm>
        </p:spPr>
        <p:txBody>
          <a:bodyPr>
            <a:normAutofit/>
          </a:bodyPr>
          <a:lstStyle/>
          <a:p>
            <a:r>
              <a:rPr lang="en-US" dirty="0"/>
              <a:t>Step 3: Learning and Prediction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018713" y="1782327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D4E2ED"/>
                </a:solidFill>
              </a:rPr>
              <a:t>Data Preprocessing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004758" y="1628800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D4E2ED"/>
                </a:solidFill>
              </a:rPr>
              <a:t>Step1</a:t>
            </a:r>
            <a:endParaRPr lang="en-US" sz="1600" dirty="0">
              <a:solidFill>
                <a:srgbClr val="D4E2ED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60834" y="2800042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D4E2ED"/>
                </a:solidFill>
              </a:rPr>
              <a:t>Keyword Evaluation</a:t>
            </a:r>
            <a:endParaRPr lang="en-US" sz="2400" dirty="0">
              <a:solidFill>
                <a:srgbClr val="D4E2ED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44820" y="3860751"/>
            <a:ext cx="230257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Learning and Prediction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30865" y="3609525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460834" y="2583711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rgbClr val="D4E2ED"/>
                </a:solidFill>
              </a:rPr>
              <a:t>Step2</a:t>
            </a:r>
            <a:endParaRPr lang="en-US" sz="1600" dirty="0">
              <a:solidFill>
                <a:srgbClr val="D4E2ED"/>
              </a:solidFill>
            </a:endParaRPr>
          </a:p>
        </p:txBody>
      </p:sp>
      <p:cxnSp>
        <p:nvCxnSpPr>
          <p:cNvPr id="12" name="Elbow Connector 11"/>
          <p:cNvCxnSpPr>
            <a:stCxn id="6" idx="3"/>
            <a:endCxn id="8" idx="0"/>
          </p:cNvCxnSpPr>
          <p:nvPr/>
        </p:nvCxnSpPr>
        <p:spPr>
          <a:xfrm>
            <a:off x="3293374" y="2270814"/>
            <a:ext cx="1304791" cy="52922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3"/>
            <a:endCxn id="9" idx="0"/>
          </p:cNvCxnSpPr>
          <p:nvPr/>
        </p:nvCxnSpPr>
        <p:spPr>
          <a:xfrm>
            <a:off x="5735495" y="3288529"/>
            <a:ext cx="1360612" cy="57222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18712" y="2737238"/>
            <a:ext cx="2274661" cy="162709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59728" y="3777016"/>
            <a:ext cx="2274661" cy="147356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4E2ED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58777" y="4817921"/>
            <a:ext cx="2274661" cy="9677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018714" y="2737238"/>
            <a:ext cx="2274660" cy="661805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Dataset cleaning and transformation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018713" y="3988466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Feature engineering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460835" y="3874708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TFIDF approach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459729" y="4364331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Keyword popularity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459729" y="483187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D4E2ED"/>
                </a:solidFill>
              </a:rPr>
              <a:t>Word2vec approach </a:t>
            </a:r>
            <a:endParaRPr lang="en-US" dirty="0">
              <a:solidFill>
                <a:srgbClr val="D4E2ED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958778" y="490750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957673" y="5366963"/>
            <a:ext cx="2289720" cy="510309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18713" y="3453705"/>
            <a:ext cx="2274660" cy="510797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D4E2ED"/>
                </a:solidFill>
              </a:rPr>
              <a:t>Exploratory Data Analysis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83C03-5F6D-B244-BF05-D3ACC5E1F464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3999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/>
          <p:cNvSpPr/>
          <p:nvPr/>
        </p:nvSpPr>
        <p:spPr>
          <a:xfrm>
            <a:off x="10840" y="1196752"/>
            <a:ext cx="9133160" cy="5661248"/>
          </a:xfrm>
          <a:prstGeom prst="rect">
            <a:avLst/>
          </a:prstGeom>
          <a:solidFill>
            <a:schemeClr val="bg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121935" y="4508350"/>
            <a:ext cx="8809339" cy="1951701"/>
          </a:xfrm>
          <a:prstGeom prst="rect">
            <a:avLst/>
          </a:prstGeom>
          <a:solidFill>
            <a:schemeClr val="bg2">
              <a:alpha val="43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107504" y="1268760"/>
            <a:ext cx="8809339" cy="3057707"/>
          </a:xfrm>
          <a:prstGeom prst="rect">
            <a:avLst/>
          </a:prstGeom>
          <a:solidFill>
            <a:schemeClr val="bg2">
              <a:alpha val="43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90600"/>
          </a:xfrm>
        </p:spPr>
        <p:txBody>
          <a:bodyPr/>
          <a:lstStyle/>
          <a:p>
            <a:r>
              <a:rPr lang="en-US" dirty="0" smtClean="0"/>
              <a:t>Step3: Learning and Prediction</a:t>
            </a:r>
            <a:endParaRPr lang="en-US" dirty="0"/>
          </a:p>
        </p:txBody>
      </p:sp>
      <p:sp>
        <p:nvSpPr>
          <p:cNvPr id="9" name="Multidocument 8"/>
          <p:cNvSpPr/>
          <p:nvPr/>
        </p:nvSpPr>
        <p:spPr>
          <a:xfrm>
            <a:off x="1196373" y="1685726"/>
            <a:ext cx="1061377" cy="98126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Training Articles</a:t>
            </a:r>
            <a:endParaRPr lang="en-US" dirty="0"/>
          </a:p>
        </p:txBody>
      </p:sp>
      <p:sp>
        <p:nvSpPr>
          <p:cNvPr id="12" name="Snip Single Corner Rectangle 11"/>
          <p:cNvSpPr/>
          <p:nvPr/>
        </p:nvSpPr>
        <p:spPr>
          <a:xfrm>
            <a:off x="2839609" y="1652773"/>
            <a:ext cx="1024619" cy="7503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>
            <a:off x="2791713" y="1726688"/>
            <a:ext cx="1024619" cy="7503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Vectors</a:t>
            </a:r>
            <a:endParaRPr lang="en-US" dirty="0"/>
          </a:p>
        </p:txBody>
      </p:sp>
      <p:sp>
        <p:nvSpPr>
          <p:cNvPr id="14" name="Snip Single Corner Rectangle 13"/>
          <p:cNvSpPr/>
          <p:nvPr/>
        </p:nvSpPr>
        <p:spPr>
          <a:xfrm>
            <a:off x="2733989" y="1804132"/>
            <a:ext cx="1154498" cy="7503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 Vectors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9923" y="2371006"/>
            <a:ext cx="1154505" cy="8278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Feature Selection</a:t>
            </a:r>
          </a:p>
          <a:p>
            <a:pPr algn="ctr"/>
            <a:r>
              <a:rPr lang="en-US" dirty="0" smtClean="0">
                <a:solidFill>
                  <a:srgbClr val="000000"/>
                </a:solidFill>
              </a:rPr>
              <a:t>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" name="Document 17"/>
          <p:cNvSpPr/>
          <p:nvPr/>
        </p:nvSpPr>
        <p:spPr>
          <a:xfrm>
            <a:off x="1290297" y="4687223"/>
            <a:ext cx="981881" cy="735946"/>
          </a:xfrm>
          <a:prstGeom prst="flowChart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Articles</a:t>
            </a:r>
            <a:endParaRPr lang="en-US" dirty="0"/>
          </a:p>
        </p:txBody>
      </p:sp>
      <p:sp>
        <p:nvSpPr>
          <p:cNvPr id="20" name="Snip Single Corner Rectangle 19"/>
          <p:cNvSpPr/>
          <p:nvPr/>
        </p:nvSpPr>
        <p:spPr>
          <a:xfrm>
            <a:off x="1181942" y="3044186"/>
            <a:ext cx="1445842" cy="643507"/>
          </a:xfrm>
          <a:prstGeom prst="snip1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Labels (Positions)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509023" y="4557351"/>
            <a:ext cx="1630736" cy="995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Feature Transformation model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6861322" y="2285365"/>
            <a:ext cx="1573007" cy="13318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Machine Learning Algorithm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7" name="Hexagon 26"/>
          <p:cNvSpPr/>
          <p:nvPr/>
        </p:nvSpPr>
        <p:spPr>
          <a:xfrm>
            <a:off x="6991203" y="4744941"/>
            <a:ext cx="1469229" cy="64936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Classifier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5" name="Straight Arrow Connector 34"/>
          <p:cNvCxnSpPr>
            <a:stCxn id="9" idx="3"/>
            <a:endCxn id="14" idx="2"/>
          </p:cNvCxnSpPr>
          <p:nvPr/>
        </p:nvCxnSpPr>
        <p:spPr>
          <a:xfrm>
            <a:off x="2257750" y="2176356"/>
            <a:ext cx="476239" cy="296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olded Corner 37"/>
          <p:cNvSpPr/>
          <p:nvPr/>
        </p:nvSpPr>
        <p:spPr>
          <a:xfrm>
            <a:off x="4003935" y="1335305"/>
            <a:ext cx="2626491" cy="653456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 reputation, Article freshness, Article type 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18" idx="3"/>
          </p:cNvCxnSpPr>
          <p:nvPr/>
        </p:nvCxnSpPr>
        <p:spPr>
          <a:xfrm>
            <a:off x="2272178" y="5055196"/>
            <a:ext cx="591690" cy="7213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22" idx="1"/>
          </p:cNvCxnSpPr>
          <p:nvPr/>
        </p:nvCxnSpPr>
        <p:spPr>
          <a:xfrm flipV="1">
            <a:off x="3888487" y="5055198"/>
            <a:ext cx="620536" cy="721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8" idx="2"/>
            <a:endCxn id="17" idx="0"/>
          </p:cNvCxnSpPr>
          <p:nvPr/>
        </p:nvCxnSpPr>
        <p:spPr>
          <a:xfrm flipH="1">
            <a:off x="5317176" y="1988761"/>
            <a:ext cx="5" cy="3822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4" idx="1"/>
            <a:endCxn id="17" idx="1"/>
          </p:cNvCxnSpPr>
          <p:nvPr/>
        </p:nvCxnSpPr>
        <p:spPr>
          <a:xfrm rot="16200000" flipH="1">
            <a:off x="3910376" y="1955368"/>
            <a:ext cx="230409" cy="142868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17" idx="2"/>
            <a:endCxn id="22" idx="0"/>
          </p:cNvCxnSpPr>
          <p:nvPr/>
        </p:nvCxnSpPr>
        <p:spPr>
          <a:xfrm>
            <a:off x="5317176" y="3198825"/>
            <a:ext cx="7215" cy="13585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22" idx="3"/>
            <a:endCxn id="27" idx="3"/>
          </p:cNvCxnSpPr>
          <p:nvPr/>
        </p:nvCxnSpPr>
        <p:spPr>
          <a:xfrm>
            <a:off x="6139759" y="5055198"/>
            <a:ext cx="851444" cy="14426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0" idx="0"/>
          </p:cNvCxnSpPr>
          <p:nvPr/>
        </p:nvCxnSpPr>
        <p:spPr>
          <a:xfrm>
            <a:off x="2627784" y="3365940"/>
            <a:ext cx="440671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25" idx="4"/>
          </p:cNvCxnSpPr>
          <p:nvPr/>
        </p:nvCxnSpPr>
        <p:spPr>
          <a:xfrm>
            <a:off x="7647826" y="3617240"/>
            <a:ext cx="0" cy="112770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17" idx="3"/>
          </p:cNvCxnSpPr>
          <p:nvPr/>
        </p:nvCxnSpPr>
        <p:spPr>
          <a:xfrm>
            <a:off x="5894428" y="2784916"/>
            <a:ext cx="96689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Round Diagonal Corner Rectangle 88"/>
          <p:cNvSpPr/>
          <p:nvPr/>
        </p:nvSpPr>
        <p:spPr>
          <a:xfrm>
            <a:off x="6897401" y="5682914"/>
            <a:ext cx="1500849" cy="678228"/>
          </a:xfrm>
          <a:prstGeom prst="round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Predicted Position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91" name="Straight Arrow Connector 90"/>
          <p:cNvCxnSpPr>
            <a:endCxn id="89" idx="3"/>
          </p:cNvCxnSpPr>
          <p:nvPr/>
        </p:nvCxnSpPr>
        <p:spPr>
          <a:xfrm>
            <a:off x="7647826" y="5394306"/>
            <a:ext cx="0" cy="28860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ounded Rectangle 100"/>
          <p:cNvSpPr/>
          <p:nvPr/>
        </p:nvSpPr>
        <p:spPr>
          <a:xfrm rot="16200000">
            <a:off x="-1056668" y="2447363"/>
            <a:ext cx="3057707" cy="70050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Learning Phase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2" name="Rounded Rectangle 101"/>
          <p:cNvSpPr/>
          <p:nvPr/>
        </p:nvSpPr>
        <p:spPr>
          <a:xfrm rot="16200000">
            <a:off x="-510122" y="5128076"/>
            <a:ext cx="1964614" cy="70050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66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Prediction Phase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Folded Corner 31"/>
          <p:cNvSpPr/>
          <p:nvPr/>
        </p:nvSpPr>
        <p:spPr>
          <a:xfrm>
            <a:off x="2862539" y="5658255"/>
            <a:ext cx="2036192" cy="757595"/>
          </a:xfrm>
          <a:prstGeom prst="foldedCorner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Author reputation, Article freshness, Article type </a:t>
            </a:r>
            <a:endParaRPr lang="en-US" sz="1700" dirty="0"/>
          </a:p>
        </p:txBody>
      </p:sp>
      <p:cxnSp>
        <p:nvCxnSpPr>
          <p:cNvPr id="5" name="Elbow Connector 4"/>
          <p:cNvCxnSpPr>
            <a:endCxn id="22" idx="2"/>
          </p:cNvCxnSpPr>
          <p:nvPr/>
        </p:nvCxnSpPr>
        <p:spPr>
          <a:xfrm rot="5400000" flipH="1" flipV="1">
            <a:off x="4848755" y="5603021"/>
            <a:ext cx="525613" cy="425660"/>
          </a:xfrm>
          <a:prstGeom prst="bentConnector3">
            <a:avLst>
              <a:gd name="adj1" fmla="val 741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8" idx="2"/>
          </p:cNvCxnSpPr>
          <p:nvPr/>
        </p:nvCxnSpPr>
        <p:spPr>
          <a:xfrm rot="16200000" flipH="1">
            <a:off x="1951198" y="5204555"/>
            <a:ext cx="704142" cy="104406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9" idx="0"/>
          </p:cNvCxnSpPr>
          <p:nvPr/>
        </p:nvCxnSpPr>
        <p:spPr>
          <a:xfrm rot="5400000" flipH="1" flipV="1">
            <a:off x="2792952" y="474744"/>
            <a:ext cx="218111" cy="2203855"/>
          </a:xfrm>
          <a:prstGeom prst="bentConnector2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Snip Single Corner Rectangle 51"/>
          <p:cNvSpPr/>
          <p:nvPr/>
        </p:nvSpPr>
        <p:spPr>
          <a:xfrm>
            <a:off x="2825300" y="4680008"/>
            <a:ext cx="1154498" cy="750375"/>
          </a:xfrm>
          <a:prstGeom prst="snip1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keywords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84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have conducted 2 series of experiments:</a:t>
            </a:r>
          </a:p>
          <a:p>
            <a:pPr lvl="1"/>
            <a:r>
              <a:rPr lang="en-US" dirty="0" smtClean="0"/>
              <a:t>Prediction Accuracy of different Classification Algorithms using observation from different time intervals ( 2 month, 4 Month, etc.)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Classification performance of different algorithms for different number of classes: (3-Class, 4-Class, 7-Class) </a:t>
            </a:r>
          </a:p>
          <a:p>
            <a:pPr marL="400050" lvl="1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9A0DD-5C99-2046-BD38-3875F0148AD2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6266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66700"/>
            <a:ext cx="8229600" cy="637707"/>
          </a:xfrm>
        </p:spPr>
        <p:txBody>
          <a:bodyPr>
            <a:normAutofit/>
          </a:bodyPr>
          <a:lstStyle/>
          <a:p>
            <a:r>
              <a:rPr lang="en-US" dirty="0" smtClean="0"/>
              <a:t>Dataset Specs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07044514"/>
              </p:ext>
            </p:extLst>
          </p:nvPr>
        </p:nvGraphicFramePr>
        <p:xfrm>
          <a:off x="865865" y="1926792"/>
          <a:ext cx="7485216" cy="6095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919354"/>
                <a:gridCol w="2068534"/>
                <a:gridCol w="1938942"/>
                <a:gridCol w="1558386"/>
              </a:tblGrid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 Month</a:t>
                      </a:r>
                      <a:endParaRPr lang="en-US" sz="1400" dirty="0"/>
                    </a:p>
                  </a:txBody>
                  <a:tcPr/>
                </a:tc>
              </a:tr>
              <a:tr h="198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688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1545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2615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179769"/>
              </p:ext>
            </p:extLst>
          </p:nvPr>
        </p:nvGraphicFramePr>
        <p:xfrm>
          <a:off x="865867" y="3076805"/>
          <a:ext cx="7542940" cy="609599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85735"/>
                <a:gridCol w="1813213"/>
                <a:gridCol w="2372308"/>
                <a:gridCol w="1471684"/>
              </a:tblGrid>
              <a:tr h="272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r>
                        <a:rPr lang="en-US" sz="1400" baseline="0" dirty="0" smtClean="0"/>
                        <a:t>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 Month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12 Month</a:t>
                      </a:r>
                      <a:endParaRPr lang="en-US" sz="1400" dirty="0"/>
                    </a:p>
                  </a:txBody>
                  <a:tcPr/>
                </a:tc>
              </a:tr>
              <a:tr h="2726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356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2676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4532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988560"/>
              </p:ext>
            </p:extLst>
          </p:nvPr>
        </p:nvGraphicFramePr>
        <p:xfrm>
          <a:off x="865864" y="1556496"/>
          <a:ext cx="7485216" cy="335280"/>
        </p:xfrm>
        <a:graphic>
          <a:graphicData uri="http://schemas.openxmlformats.org/drawingml/2006/table">
            <a:tbl>
              <a:tblPr/>
              <a:tblGrid>
                <a:gridCol w="7485216"/>
              </a:tblGrid>
              <a:tr h="299296"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 smtClean="0"/>
                        <a:t>   </a:t>
                      </a:r>
                      <a:r>
                        <a:rPr lang="en-US" sz="1600" dirty="0" smtClean="0"/>
                        <a:t>Number</a:t>
                      </a:r>
                      <a:r>
                        <a:rPr lang="en-US" sz="1600" baseline="0" dirty="0" smtClean="0"/>
                        <a:t> of observation for Different Time Intervals—(3 Positions)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793249"/>
              </p:ext>
            </p:extLst>
          </p:nvPr>
        </p:nvGraphicFramePr>
        <p:xfrm>
          <a:off x="865863" y="2712846"/>
          <a:ext cx="7542943" cy="335280"/>
        </p:xfrm>
        <a:graphic>
          <a:graphicData uri="http://schemas.openxmlformats.org/drawingml/2006/table">
            <a:tbl>
              <a:tblPr/>
              <a:tblGrid>
                <a:gridCol w="7542943"/>
              </a:tblGrid>
              <a:tr h="22025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    Number</a:t>
                      </a:r>
                      <a:r>
                        <a:rPr lang="en-US" sz="1600" baseline="0" dirty="0" smtClean="0"/>
                        <a:t> of observation for Different Time Intervals—(7 Positions)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rgbClr r="0" g="0" b="0"/>
                      </a:solidFill>
                      <a:prstDash val="solid"/>
                    </a:lnL>
                    <a:lnR w="12700" cmpd="sng">
                      <a:solidFill>
                        <a:scrgbClr r="0" g="0" b="0"/>
                      </a:solidFill>
                      <a:prstDash val="solid"/>
                    </a:lnR>
                    <a:lnT w="12700" cmpd="sng">
                      <a:solidFill>
                        <a:scrgbClr r="0" g="0" b="0"/>
                      </a:solidFill>
                      <a:prstDash val="solid"/>
                    </a:lnT>
                    <a:lnB w="12700" cmpd="sng">
                      <a:solidFill>
                        <a:scrgbClr r="0" g="0" b="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Picture 7" descr="7Pos-12Mont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398" y="3778796"/>
            <a:ext cx="4965700" cy="30792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0281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25" y="-531440"/>
            <a:ext cx="8598323" cy="1750640"/>
          </a:xfrm>
        </p:spPr>
        <p:txBody>
          <a:bodyPr>
            <a:noAutofit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dirty="0" smtClean="0"/>
              <a:t>Accuracy of Different Classification Algorithms with keyword Popularity Approach</a:t>
            </a:r>
            <a:endParaRPr lang="en-US" dirty="0"/>
          </a:p>
        </p:txBody>
      </p:sp>
      <p:pic>
        <p:nvPicPr>
          <p:cNvPr id="4" name="Content Placeholder 3" descr="3LM-pop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1" r="-4171"/>
          <a:stretch/>
        </p:blipFill>
        <p:spPr>
          <a:xfrm>
            <a:off x="612648" y="1597496"/>
            <a:ext cx="8153400" cy="4495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B1B81-3B0B-644B-A6AD-A975C1F85646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06049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Accuracy of Different Classification Algorithms using TFIDF Approach</a:t>
            </a:r>
            <a:endParaRPr lang="en-US" sz="3600" dirty="0"/>
          </a:p>
        </p:txBody>
      </p:sp>
      <p:pic>
        <p:nvPicPr>
          <p:cNvPr id="4" name="Content Placeholder 3" descr="3-LM-TFIDF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67" r="-9467"/>
          <a:stretch/>
        </p:blipFill>
        <p:spPr>
          <a:xfrm>
            <a:off x="179512" y="1556792"/>
            <a:ext cx="8153400" cy="4495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EFA43-476B-4548-8ED9-1980870B8927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586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Accuracy of Different Classification Algorithms using Word2Vec Approach</a:t>
            </a:r>
            <a:endParaRPr lang="en-US" sz="3600" dirty="0"/>
          </a:p>
        </p:txBody>
      </p:sp>
      <p:pic>
        <p:nvPicPr>
          <p:cNvPr id="4" name="Content Placeholder 3" descr="3LM-vec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37" r="-1137"/>
          <a:stretch/>
        </p:blipFill>
        <p:spPr>
          <a:xfrm>
            <a:off x="899592" y="1484784"/>
            <a:ext cx="7058268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87CF1-0CB2-774B-AA51-12F4C1D29DED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29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5452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556792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Given sets of articles for each section, we want to propose a </a:t>
            </a:r>
            <a:r>
              <a:rPr lang="en-US" i="1" dirty="0" smtClean="0"/>
              <a:t>ranking model </a:t>
            </a:r>
            <a:r>
              <a:rPr lang="en-US" dirty="0" smtClean="0"/>
              <a:t>to rank them in the </a:t>
            </a:r>
            <a:r>
              <a:rPr lang="en-US" i="1" dirty="0" smtClean="0"/>
              <a:t>Homepage.</a:t>
            </a:r>
          </a:p>
          <a:p>
            <a:pPr lvl="2" indent="-342900"/>
            <a:r>
              <a:rPr lang="en-US" dirty="0" smtClean="0"/>
              <a:t>Each Section shows e.g. 5-top news in their dedicated space in </a:t>
            </a:r>
            <a:r>
              <a:rPr lang="en-US" i="1" dirty="0" smtClean="0"/>
              <a:t>Homepage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Assumption</a:t>
            </a:r>
          </a:p>
          <a:p>
            <a:pPr marL="857250" lvl="1" indent="-457200"/>
            <a:r>
              <a:rPr lang="en-US" dirty="0" smtClean="0"/>
              <a:t>Articles have been already clustered in different sections</a:t>
            </a:r>
            <a:r>
              <a:rPr lang="en-US" dirty="0" smtClean="0">
                <a:effectLst/>
              </a:rPr>
              <a:t> </a:t>
            </a:r>
          </a:p>
          <a:p>
            <a:pPr marL="1257300" lvl="2" indent="-457200"/>
            <a:r>
              <a:rPr lang="en-US" dirty="0" smtClean="0"/>
              <a:t>The editors determine to which sections articles belong. </a:t>
            </a:r>
          </a:p>
          <a:p>
            <a:pPr marL="857250" lvl="1" indent="-457200"/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10C-2443-BB4A-BCFB-6E20CAA0D652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7062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29" y="274638"/>
            <a:ext cx="8741619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Multi-class Classification Performance(1)</a:t>
            </a:r>
            <a:endParaRPr lang="en-US" dirty="0"/>
          </a:p>
        </p:txBody>
      </p:sp>
      <p:pic>
        <p:nvPicPr>
          <p:cNvPr id="4" name="Content Placeholder 3" descr="3ML-Pos-Pop-New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81" t="-1929" r="-4381" b="1"/>
          <a:stretch/>
        </p:blipFill>
        <p:spPr>
          <a:xfrm>
            <a:off x="812307" y="1268760"/>
            <a:ext cx="7365312" cy="4948518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1F76-508D-D148-9C7C-63B625E099A9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864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92" y="274638"/>
            <a:ext cx="8686800" cy="634082"/>
          </a:xfrm>
        </p:spPr>
        <p:txBody>
          <a:bodyPr>
            <a:normAutofit/>
          </a:bodyPr>
          <a:lstStyle/>
          <a:p>
            <a:r>
              <a:rPr lang="en-US" dirty="0" smtClean="0"/>
              <a:t>Multi-class Classification Performance(2)</a:t>
            </a:r>
            <a:endParaRPr lang="en-US" dirty="0"/>
          </a:p>
        </p:txBody>
      </p:sp>
      <p:pic>
        <p:nvPicPr>
          <p:cNvPr id="9" name="Content Placeholder 8" descr="3LM-pos-TFIDF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98" r="-783"/>
          <a:stretch/>
        </p:blipFill>
        <p:spPr>
          <a:xfrm>
            <a:off x="1187624" y="1381472"/>
            <a:ext cx="6361565" cy="4495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B37EC-AD0F-4441-97D5-0F6BC6807D20}" type="datetime1">
              <a:rPr lang="en-CA" smtClean="0"/>
              <a:t>16-01-13</a:t>
            </a:fld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8446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61" y="274638"/>
            <a:ext cx="8844983" cy="778098"/>
          </a:xfrm>
        </p:spPr>
        <p:txBody>
          <a:bodyPr>
            <a:normAutofit/>
          </a:bodyPr>
          <a:lstStyle/>
          <a:p>
            <a:r>
              <a:rPr lang="en-US" dirty="0" smtClean="0"/>
              <a:t>Multi-class Classification Performance(3)</a:t>
            </a:r>
            <a:endParaRPr lang="en-US" dirty="0"/>
          </a:p>
        </p:txBody>
      </p:sp>
      <p:pic>
        <p:nvPicPr>
          <p:cNvPr id="8" name="Content Placeholder 7" descr="3ML-new-Pos.png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07" r="-15007"/>
          <a:stretch/>
        </p:blipFill>
        <p:spPr>
          <a:xfrm>
            <a:off x="323528" y="1484784"/>
            <a:ext cx="8153400" cy="4495800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8A082-1493-234D-850B-C612DC3262D3}" type="datetime1">
              <a:rPr lang="en-CA" smtClean="0"/>
              <a:t>16-01-13</a:t>
            </a:fld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100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Comparing prediction Accuracy of different keyword evaluation approaches</a:t>
            </a:r>
            <a:endParaRPr lang="en-US" sz="3600" dirty="0"/>
          </a:p>
        </p:txBody>
      </p:sp>
      <p:pic>
        <p:nvPicPr>
          <p:cNvPr id="4" name="Content Placeholder 3" descr="comparion.png"/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" r="-184"/>
          <a:stretch/>
        </p:blipFill>
        <p:spPr>
          <a:xfrm>
            <a:off x="912790" y="1556792"/>
            <a:ext cx="7533436" cy="4525963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1D7F-2B06-CE41-98B9-76531AA9337A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977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model made based on more recent articles can predict the position of articles more accurately, specifically in keyword popularity and TF-IDF approaches. </a:t>
            </a:r>
          </a:p>
          <a:p>
            <a:pPr lvl="2"/>
            <a:r>
              <a:rPr lang="en-US" dirty="0" smtClean="0"/>
              <a:t>Old articles degrade the prediction accuracy.</a:t>
            </a:r>
          </a:p>
          <a:p>
            <a:r>
              <a:rPr lang="en-US" dirty="0" smtClean="0"/>
              <a:t>Multi-class classification algorithms works better for a small number of classes.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0A041-7FEE-A242-A976-CDB28D129AD9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2878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proposed ranking model to place articles in the Homepage of Globe and Mail in order to increase number of visits.</a:t>
            </a:r>
          </a:p>
          <a:p>
            <a:r>
              <a:rPr lang="en-US" dirty="0" smtClean="0"/>
              <a:t>Given articles’ keywords and applying different keyword evaluation metrics, we classified articles into different positions.</a:t>
            </a:r>
          </a:p>
          <a:p>
            <a:r>
              <a:rPr lang="en-US" dirty="0" smtClean="0"/>
              <a:t>Experimental analysis indicated that the classification performance is maximum where the dataset include more recent articles.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DAB70-CB18-6D4F-A8BB-C82E7CF2F6B2}" type="datetime1">
              <a:rPr lang="en-CA" smtClean="0"/>
              <a:t>16-01-13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7622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 Keyword Analysis using a Text Engineering tool (GATE)</a:t>
            </a:r>
          </a:p>
          <a:p>
            <a:pPr lvl="2"/>
            <a:r>
              <a:rPr lang="en-US" dirty="0" smtClean="0"/>
              <a:t>Differentiate General Keywords from Specific ones</a:t>
            </a:r>
          </a:p>
          <a:p>
            <a:pPr lvl="2"/>
            <a:r>
              <a:rPr lang="en-US" dirty="0" smtClean="0"/>
              <a:t>Apply Decay factor to specific keywords </a:t>
            </a:r>
          </a:p>
          <a:p>
            <a:r>
              <a:rPr lang="en-US" dirty="0" smtClean="0"/>
              <a:t>Derive additional features.</a:t>
            </a:r>
          </a:p>
          <a:p>
            <a:r>
              <a:rPr lang="en-US" dirty="0" smtClean="0"/>
              <a:t>Experiment with large and more recent datasets.</a:t>
            </a:r>
          </a:p>
          <a:p>
            <a:r>
              <a:rPr lang="en-US" dirty="0" smtClean="0"/>
              <a:t>Use other keyword evaluations</a:t>
            </a:r>
          </a:p>
          <a:p>
            <a:pPr lvl="2"/>
            <a:r>
              <a:rPr lang="en-US" dirty="0" smtClean="0"/>
              <a:t>E.g., LDA; combine different methods together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E058-2C55-294D-8F4C-44504B13DFCD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6566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1988840"/>
            <a:ext cx="5899846" cy="1795130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Thank You…</a:t>
            </a:r>
            <a:endParaRPr lang="en-US" sz="6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41B52-03B8-E042-A56D-E2FDD9983355}" type="datetime1">
              <a:rPr lang="en-CA" smtClean="0"/>
              <a:t>16-01-13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7423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00" y="0"/>
            <a:ext cx="9137600" cy="68580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4" descr="globeandmail.tiff"/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" t="1425" r="-6507" b="-1425"/>
          <a:stretch/>
        </p:blipFill>
        <p:spPr>
          <a:xfrm>
            <a:off x="1835696" y="97698"/>
            <a:ext cx="5873220" cy="6760302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96336" y="6468492"/>
            <a:ext cx="1296144" cy="389507"/>
          </a:xfrm>
        </p:spPr>
        <p:txBody>
          <a:bodyPr/>
          <a:lstStyle/>
          <a:p>
            <a:fld id="{912AC8BB-EC96-4F4E-B68B-4E43CBDA523A}" type="datetime1">
              <a:rPr lang="en-CA" smtClean="0"/>
              <a:t>16-01-13</a:t>
            </a:fld>
            <a:endParaRPr lang="tr-TR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38326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Related Work: </a:t>
            </a:r>
            <a:br>
              <a:rPr lang="en-US" sz="3600" dirty="0" smtClean="0"/>
            </a:br>
            <a:r>
              <a:rPr lang="en-US" sz="3600" dirty="0"/>
              <a:t>P</a:t>
            </a:r>
            <a:r>
              <a:rPr lang="en-US" sz="3600" dirty="0" smtClean="0"/>
              <a:t>opularity Ranking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37760"/>
          </a:xfrm>
        </p:spPr>
        <p:txBody>
          <a:bodyPr>
            <a:normAutofit/>
          </a:bodyPr>
          <a:lstStyle/>
          <a:p>
            <a:r>
              <a:rPr lang="en-US" dirty="0" smtClean="0"/>
              <a:t>Common practice: </a:t>
            </a:r>
          </a:p>
          <a:p>
            <a:pPr lvl="1"/>
            <a:r>
              <a:rPr lang="en-US" dirty="0" smtClean="0"/>
              <a:t>News recommendation approaches:</a:t>
            </a:r>
          </a:p>
          <a:p>
            <a:pPr lvl="2"/>
            <a:r>
              <a:rPr lang="en-US" dirty="0" smtClean="0"/>
              <a:t>Personalized</a:t>
            </a:r>
          </a:p>
          <a:p>
            <a:pPr lvl="2"/>
            <a:r>
              <a:rPr lang="en-US" dirty="0" smtClean="0"/>
              <a:t>Semi-personalized</a:t>
            </a:r>
          </a:p>
          <a:p>
            <a:r>
              <a:rPr lang="en-US" i="1" dirty="0" smtClean="0"/>
              <a:t>There is no personalization in Globe and Mail.</a:t>
            </a:r>
          </a:p>
          <a:p>
            <a:r>
              <a:rPr lang="en-US" dirty="0" smtClean="0"/>
              <a:t>Alternatively, news ranking can be based on: </a:t>
            </a:r>
          </a:p>
          <a:p>
            <a:pPr lvl="1"/>
            <a:r>
              <a:rPr lang="en-US" dirty="0"/>
              <a:t>Freshness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Importance of news source,</a:t>
            </a:r>
          </a:p>
          <a:p>
            <a:pPr lvl="1"/>
            <a:r>
              <a:rPr lang="en-US" dirty="0" smtClean="0"/>
              <a:t>Keywords</a:t>
            </a:r>
            <a:r>
              <a:rPr lang="en-US" dirty="0"/>
              <a:t>’ </a:t>
            </a:r>
            <a:r>
              <a:rPr lang="en-US" dirty="0" smtClean="0"/>
              <a:t>importance.</a:t>
            </a:r>
          </a:p>
          <a:p>
            <a:pPr marL="274320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3F757-8DE9-2A4C-8A26-25CD2056F1FB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26143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" y="116632"/>
            <a:ext cx="9170165" cy="990600"/>
          </a:xfrm>
        </p:spPr>
        <p:txBody>
          <a:bodyPr>
            <a:noAutofit/>
          </a:bodyPr>
          <a:lstStyle/>
          <a:p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/>
            </a:r>
            <a:br>
              <a:rPr lang="en-US" sz="3800" dirty="0"/>
            </a:br>
            <a:r>
              <a:rPr lang="en-US" sz="3600" dirty="0" smtClean="0"/>
              <a:t>The Overview of the Proposed Ranking Model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018713" y="1782327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reprocessing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004758" y="1628800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60834" y="2800042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00"/>
                </a:solidFill>
              </a:rPr>
              <a:t>Keyword Evaluation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944820" y="3860751"/>
            <a:ext cx="230257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00"/>
                </a:solidFill>
              </a:rPr>
              <a:t>Learning and Prediction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930865" y="3609525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Step3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60834" y="2583711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8" name="Elbow Connector 17"/>
          <p:cNvCxnSpPr>
            <a:stCxn id="6" idx="3"/>
            <a:endCxn id="10" idx="0"/>
          </p:cNvCxnSpPr>
          <p:nvPr/>
        </p:nvCxnSpPr>
        <p:spPr>
          <a:xfrm>
            <a:off x="3293374" y="2270814"/>
            <a:ext cx="1304791" cy="52922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0" idx="3"/>
            <a:endCxn id="12" idx="0"/>
          </p:cNvCxnSpPr>
          <p:nvPr/>
        </p:nvCxnSpPr>
        <p:spPr>
          <a:xfrm>
            <a:off x="5735495" y="3288529"/>
            <a:ext cx="1360612" cy="57222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018712" y="2737238"/>
            <a:ext cx="2274661" cy="162709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59728" y="3777016"/>
            <a:ext cx="2274661" cy="147356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958777" y="4817921"/>
            <a:ext cx="2274661" cy="9677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018714" y="2737238"/>
            <a:ext cx="2274660" cy="661805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cleaning and transformation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018713" y="3940538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3460835" y="3874708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TFIDF approach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459729" y="4364331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Keyword popularity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459729" y="483187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Word2vec approach 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958778" y="490750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957673" y="5366963"/>
            <a:ext cx="2289720" cy="510309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Classification algorithm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1004758" y="3411834"/>
            <a:ext cx="2274660" cy="504740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7601D-34EC-E04E-9117-DB0A97596CCC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808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3581"/>
            <a:ext cx="8318539" cy="990600"/>
          </a:xfrm>
        </p:spPr>
        <p:txBody>
          <a:bodyPr>
            <a:normAutofit/>
          </a:bodyPr>
          <a:lstStyle/>
          <a:p>
            <a:r>
              <a:rPr lang="en-US" dirty="0"/>
              <a:t>Step1: Data </a:t>
            </a:r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18713" y="1854335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Data </a:t>
            </a:r>
            <a:r>
              <a:rPr lang="en-US" sz="2400" dirty="0">
                <a:solidFill>
                  <a:schemeClr val="tx1"/>
                </a:solidFill>
              </a:rPr>
              <a:t>P</a:t>
            </a:r>
            <a:r>
              <a:rPr lang="en-US" sz="2400" dirty="0" smtClean="0">
                <a:solidFill>
                  <a:schemeClr val="tx1"/>
                </a:solidFill>
              </a:rPr>
              <a:t>reprocessing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04758" y="1700808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Step1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60834" y="2872050"/>
            <a:ext cx="2274661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Keyword Evaluation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944820" y="3932759"/>
            <a:ext cx="2302573" cy="97697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Learning and Prediction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930865" y="3681533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Step3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60834" y="2655719"/>
            <a:ext cx="740719" cy="348920"/>
          </a:xfrm>
          <a:prstGeom prst="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Step2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2" name="Elbow Connector 31"/>
          <p:cNvCxnSpPr>
            <a:stCxn id="26" idx="3"/>
            <a:endCxn id="28" idx="0"/>
          </p:cNvCxnSpPr>
          <p:nvPr/>
        </p:nvCxnSpPr>
        <p:spPr>
          <a:xfrm>
            <a:off x="3293374" y="2342822"/>
            <a:ext cx="1304791" cy="529228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3"/>
            <a:endCxn id="29" idx="0"/>
          </p:cNvCxnSpPr>
          <p:nvPr/>
        </p:nvCxnSpPr>
        <p:spPr>
          <a:xfrm>
            <a:off x="5735495" y="3360537"/>
            <a:ext cx="1360612" cy="572222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018712" y="2809246"/>
            <a:ext cx="2274661" cy="1627093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459728" y="3849024"/>
            <a:ext cx="2274661" cy="1473566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958777" y="4889929"/>
            <a:ext cx="2274661" cy="967745"/>
          </a:xfrm>
          <a:prstGeom prst="rect">
            <a:avLst/>
          </a:prstGeom>
          <a:solidFill>
            <a:schemeClr val="accent1">
              <a:alpha val="46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018714" y="2809246"/>
            <a:ext cx="2274660" cy="661805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Dataset cleaning and transformation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027041" y="3970667"/>
            <a:ext cx="2274660" cy="504740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18714" y="3514056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460835" y="3946716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TFIDF approach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9729" y="4436339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Keyword popularity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459729" y="4903887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Word2vec approach 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58778" y="4979517"/>
            <a:ext cx="227466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Feature selection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957673" y="5438971"/>
            <a:ext cx="2289720" cy="418703"/>
          </a:xfrm>
          <a:prstGeom prst="rect">
            <a:avLst/>
          </a:prstGeom>
          <a:solidFill>
            <a:schemeClr val="accent6">
              <a:tint val="50000"/>
              <a:alpha val="57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Classification algorithm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0F82A-C0A2-DB4A-9546-C8B15F760A54}" type="datetime1">
              <a:rPr lang="en-CA" smtClean="0"/>
              <a:t>16-01-13</a:t>
            </a:fld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5268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1800579" y="2925942"/>
            <a:ext cx="2579798" cy="14935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-27384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Step1: Data </a:t>
            </a:r>
            <a:r>
              <a:rPr lang="en-US" sz="3600" dirty="0"/>
              <a:t>P</a:t>
            </a:r>
            <a:r>
              <a:rPr lang="en-US" sz="3600" dirty="0" smtClean="0"/>
              <a:t>reprocessing</a:t>
            </a:r>
            <a:endParaRPr lang="en-US" sz="3600" dirty="0"/>
          </a:p>
        </p:txBody>
      </p:sp>
      <p:sp>
        <p:nvSpPr>
          <p:cNvPr id="4" name="Multidocument 3"/>
          <p:cNvSpPr/>
          <p:nvPr/>
        </p:nvSpPr>
        <p:spPr>
          <a:xfrm>
            <a:off x="4062890" y="1124744"/>
            <a:ext cx="1818337" cy="1154424"/>
          </a:xfrm>
          <a:prstGeom prst="flowChartMulti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Set of Articles</a:t>
            </a:r>
            <a:endParaRPr lang="en-US" dirty="0"/>
          </a:p>
        </p:txBody>
      </p:sp>
      <p:sp>
        <p:nvSpPr>
          <p:cNvPr id="5" name="Folded Corner 4"/>
          <p:cNvSpPr/>
          <p:nvPr/>
        </p:nvSpPr>
        <p:spPr>
          <a:xfrm>
            <a:off x="6161766" y="5042568"/>
            <a:ext cx="1457556" cy="102455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Aggregated Data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361699" y="5042568"/>
            <a:ext cx="1457556" cy="102455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Articles’ Keyword Vector </a:t>
            </a:r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345415" y="1254616"/>
            <a:ext cx="1587994" cy="66379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1-1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800579" y="2925944"/>
            <a:ext cx="2579798" cy="505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Web Scraping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800579" y="3431003"/>
            <a:ext cx="2579798" cy="9884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Article’s content, Authors name, Headlines </a:t>
            </a:r>
            <a:endParaRPr lang="en-US" sz="1600" dirty="0"/>
          </a:p>
        </p:txBody>
      </p:sp>
      <p:sp>
        <p:nvSpPr>
          <p:cNvPr id="15" name="Rounded Rectangle 14"/>
          <p:cNvSpPr/>
          <p:nvPr/>
        </p:nvSpPr>
        <p:spPr>
          <a:xfrm>
            <a:off x="5592602" y="2925940"/>
            <a:ext cx="2579798" cy="149353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5592602" y="2925942"/>
            <a:ext cx="2579798" cy="505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 Features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5592602" y="3431001"/>
            <a:ext cx="2579798" cy="9884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URL, </a:t>
            </a:r>
            <a:r>
              <a:rPr lang="en-US" sz="1600" dirty="0" err="1" smtClean="0"/>
              <a:t>Pos</a:t>
            </a:r>
            <a:r>
              <a:rPr lang="en-US" sz="1600" dirty="0" smtClean="0"/>
              <a:t>, Published date, </a:t>
            </a:r>
            <a:r>
              <a:rPr lang="en-US" sz="1600" dirty="0"/>
              <a:t>V</a:t>
            </a:r>
            <a:r>
              <a:rPr lang="en-US" sz="1600" dirty="0" smtClean="0"/>
              <a:t>isit, Color, Median time spent, </a:t>
            </a:r>
            <a:r>
              <a:rPr lang="en-US" sz="1600" dirty="0" err="1" smtClean="0"/>
              <a:t>SectionID</a:t>
            </a:r>
            <a:r>
              <a:rPr lang="en-US" sz="1600" dirty="0" smtClean="0"/>
              <a:t> </a:t>
            </a:r>
            <a:endParaRPr lang="en-US" sz="1600" dirty="0"/>
          </a:p>
        </p:txBody>
      </p:sp>
      <p:cxnSp>
        <p:nvCxnSpPr>
          <p:cNvPr id="20" name="Elbow Connector 19"/>
          <p:cNvCxnSpPr>
            <a:stCxn id="4" idx="3"/>
            <a:endCxn id="16" idx="0"/>
          </p:cNvCxnSpPr>
          <p:nvPr/>
        </p:nvCxnSpPr>
        <p:spPr>
          <a:xfrm>
            <a:off x="5881227" y="1701956"/>
            <a:ext cx="1001274" cy="1223986"/>
          </a:xfrm>
          <a:prstGeom prst="bentConnector2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4" idx="1"/>
            <a:endCxn id="14" idx="0"/>
          </p:cNvCxnSpPr>
          <p:nvPr/>
        </p:nvCxnSpPr>
        <p:spPr>
          <a:xfrm rot="10800000" flipV="1">
            <a:off x="3090478" y="1701956"/>
            <a:ext cx="972412" cy="1223986"/>
          </a:xfrm>
          <a:prstGeom prst="bentConnector2">
            <a:avLst/>
          </a:prstGeom>
          <a:ln>
            <a:solidFill>
              <a:srgbClr val="000000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2"/>
            <a:endCxn id="5" idx="0"/>
          </p:cNvCxnSpPr>
          <p:nvPr/>
        </p:nvCxnSpPr>
        <p:spPr>
          <a:xfrm>
            <a:off x="6882501" y="4419477"/>
            <a:ext cx="8043" cy="62309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8" idx="0"/>
          </p:cNvCxnSpPr>
          <p:nvPr/>
        </p:nvCxnSpPr>
        <p:spPr>
          <a:xfrm flipH="1">
            <a:off x="3090477" y="4419480"/>
            <a:ext cx="1" cy="623088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3DA70-45FE-744F-850D-BCE9D59CC046}" type="datetime1">
              <a:rPr lang="en-CA" smtClean="0"/>
              <a:t>16-01-13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181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200987" y="2560407"/>
            <a:ext cx="2588897" cy="186821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44624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Step1: Data </a:t>
            </a:r>
            <a:r>
              <a:rPr lang="en-US" sz="3600" dirty="0"/>
              <a:t>P</a:t>
            </a:r>
            <a:r>
              <a:rPr lang="en-US" sz="3600" dirty="0" smtClean="0"/>
              <a:t>reprocessing</a:t>
            </a:r>
            <a:endParaRPr lang="en-US" sz="3600" dirty="0"/>
          </a:p>
        </p:txBody>
      </p:sp>
      <p:sp>
        <p:nvSpPr>
          <p:cNvPr id="6" name="Pentagon 5"/>
          <p:cNvSpPr/>
          <p:nvPr/>
        </p:nvSpPr>
        <p:spPr>
          <a:xfrm>
            <a:off x="4626042" y="1556792"/>
            <a:ext cx="1587994" cy="66379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1-3</a:t>
            </a:r>
            <a:endParaRPr lang="en-US" dirty="0"/>
          </a:p>
        </p:txBody>
      </p:sp>
      <p:sp>
        <p:nvSpPr>
          <p:cNvPr id="9" name="Folded Corner 8"/>
          <p:cNvSpPr/>
          <p:nvPr/>
        </p:nvSpPr>
        <p:spPr>
          <a:xfrm>
            <a:off x="1771206" y="5254623"/>
            <a:ext cx="1457556" cy="102455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Cleaned Dataset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210086" y="2596864"/>
            <a:ext cx="2579798" cy="505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210086" y="3145214"/>
            <a:ext cx="2579798" cy="3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Normalizing</a:t>
            </a:r>
            <a:endParaRPr lang="en-US" i="1" dirty="0"/>
          </a:p>
        </p:txBody>
      </p:sp>
      <p:cxnSp>
        <p:nvCxnSpPr>
          <p:cNvPr id="12" name="Straight Arrow Connector 11"/>
          <p:cNvCxnSpPr>
            <a:stCxn id="23" idx="2"/>
            <a:endCxn id="9" idx="0"/>
          </p:cNvCxnSpPr>
          <p:nvPr/>
        </p:nvCxnSpPr>
        <p:spPr>
          <a:xfrm>
            <a:off x="2490886" y="4428624"/>
            <a:ext cx="9098" cy="825999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entagon 17"/>
          <p:cNvSpPr/>
          <p:nvPr/>
        </p:nvSpPr>
        <p:spPr>
          <a:xfrm>
            <a:off x="382744" y="1556792"/>
            <a:ext cx="1587994" cy="663794"/>
          </a:xfrm>
          <a:prstGeom prst="homePlat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1-2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1201140" y="3526749"/>
            <a:ext cx="2579798" cy="3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Remove correlated features</a:t>
            </a:r>
            <a:endParaRPr lang="en-US" sz="1600" dirty="0"/>
          </a:p>
        </p:txBody>
      </p:sp>
      <p:sp>
        <p:nvSpPr>
          <p:cNvPr id="23" name="Rounded Rectangle 22"/>
          <p:cNvSpPr/>
          <p:nvPr/>
        </p:nvSpPr>
        <p:spPr>
          <a:xfrm>
            <a:off x="1200987" y="3914916"/>
            <a:ext cx="2579798" cy="51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Convert categorical variables to numerical</a:t>
            </a:r>
            <a:endParaRPr lang="en-US" sz="1600" dirty="0"/>
          </a:p>
        </p:txBody>
      </p:sp>
      <p:sp>
        <p:nvSpPr>
          <p:cNvPr id="39" name="Rectangle 38"/>
          <p:cNvSpPr/>
          <p:nvPr/>
        </p:nvSpPr>
        <p:spPr>
          <a:xfrm>
            <a:off x="5336411" y="2598126"/>
            <a:ext cx="2588897" cy="18789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olded Corner 39"/>
          <p:cNvSpPr/>
          <p:nvPr/>
        </p:nvSpPr>
        <p:spPr>
          <a:xfrm>
            <a:off x="5608907" y="5090315"/>
            <a:ext cx="2034806" cy="1024551"/>
          </a:xfrm>
          <a:prstGeom prst="foldedCorner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 smtClean="0"/>
              <a:t>New Features: Authors Reputation, Articles’ Freshness</a:t>
            </a:r>
            <a:endParaRPr lang="en-US" sz="1700" dirty="0"/>
          </a:p>
        </p:txBody>
      </p:sp>
      <p:sp>
        <p:nvSpPr>
          <p:cNvPr id="41" name="Rounded Rectangle 40"/>
          <p:cNvSpPr/>
          <p:nvPr/>
        </p:nvSpPr>
        <p:spPr>
          <a:xfrm>
            <a:off x="5345510" y="2634582"/>
            <a:ext cx="2579798" cy="50506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 Creation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6" idx="2"/>
            <a:endCxn id="40" idx="0"/>
          </p:cNvCxnSpPr>
          <p:nvPr/>
        </p:nvCxnSpPr>
        <p:spPr>
          <a:xfrm>
            <a:off x="6626310" y="4477034"/>
            <a:ext cx="0" cy="613281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5337669" y="3196526"/>
            <a:ext cx="2579798" cy="3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Published Date</a:t>
            </a:r>
            <a:endParaRPr lang="en-US" sz="1600" dirty="0"/>
          </a:p>
        </p:txBody>
      </p:sp>
      <p:sp>
        <p:nvSpPr>
          <p:cNvPr id="45" name="Rounded Rectangle 44"/>
          <p:cNvSpPr/>
          <p:nvPr/>
        </p:nvSpPr>
        <p:spPr>
          <a:xfrm>
            <a:off x="5336564" y="3587141"/>
            <a:ext cx="2579798" cy="34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Median spent time</a:t>
            </a:r>
            <a:endParaRPr lang="en-US" sz="1600" dirty="0"/>
          </a:p>
        </p:txBody>
      </p:sp>
      <p:sp>
        <p:nvSpPr>
          <p:cNvPr id="46" name="Rounded Rectangle 45"/>
          <p:cNvSpPr/>
          <p:nvPr/>
        </p:nvSpPr>
        <p:spPr>
          <a:xfrm>
            <a:off x="5336411" y="3963326"/>
            <a:ext cx="2579798" cy="51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Number of articles written by author</a:t>
            </a:r>
            <a:endParaRPr lang="en-US" sz="16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C30C0-4E83-654F-A198-1EA62793EBB9}" type="datetime1">
              <a:rPr lang="en-CA" smtClean="0"/>
              <a:t>16-01-13</a:t>
            </a:fld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352C5-8CD4-4621-93C4-7350250A319C}" type="slidenum">
              <a:rPr lang="tr-TR" smtClean="0"/>
              <a:pPr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1209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11113</TotalTime>
  <Words>1148</Words>
  <Application>Microsoft Macintosh PowerPoint</Application>
  <PresentationFormat>On-screen Show (4:3)</PresentationFormat>
  <Paragraphs>320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Origin</vt:lpstr>
      <vt:lpstr>PowerPoint Presentation</vt:lpstr>
      <vt:lpstr>Contents</vt:lpstr>
      <vt:lpstr>Problem Statement</vt:lpstr>
      <vt:lpstr>PowerPoint Presentation</vt:lpstr>
      <vt:lpstr>Related Work:  Popularity Ranking</vt:lpstr>
      <vt:lpstr>        The Overview of the Proposed Ranking Model</vt:lpstr>
      <vt:lpstr>Step1: Data Preprocessing</vt:lpstr>
      <vt:lpstr>Step1: Data Preprocessing</vt:lpstr>
      <vt:lpstr>Step1: Data Preprocessing</vt:lpstr>
      <vt:lpstr>Exploratory Data Analysis:  Features’ Correlations</vt:lpstr>
      <vt:lpstr>Feature Correlation (2):  Removing Highly-Correlated Features</vt:lpstr>
      <vt:lpstr>Exploratory Data Analysis: Article Type vs. Visit</vt:lpstr>
      <vt:lpstr>Exploratory Data Analysis: Article’s Type vs. MedianSpentTime</vt:lpstr>
      <vt:lpstr>Exploratory Data Analysis: Article’s Type vs. Duration</vt:lpstr>
      <vt:lpstr>Exploratory Data Analysis: Visit vs. TimeChunk</vt:lpstr>
      <vt:lpstr>Exploratory Data Analysis: Visit vs. Time of the Day</vt:lpstr>
      <vt:lpstr>Step2: Keyword Evaluation</vt:lpstr>
      <vt:lpstr>Step2: Keyword Evaluation TFIDF Approach</vt:lpstr>
      <vt:lpstr>Step2: Keyword Evaluation: Keyword Popularity Approach</vt:lpstr>
      <vt:lpstr>Step2: Keyword Evaluation: Word2vec Approach</vt:lpstr>
      <vt:lpstr>Example</vt:lpstr>
      <vt:lpstr>Learning with Word2vec Features</vt:lpstr>
      <vt:lpstr>Step 3: Learning and Prediction</vt:lpstr>
      <vt:lpstr>Step3: Learning and Prediction</vt:lpstr>
      <vt:lpstr>Evaluation Results</vt:lpstr>
      <vt:lpstr>Dataset Specs</vt:lpstr>
      <vt:lpstr>         Accuracy of Different Classification Algorithms with keyword Popularity Approach</vt:lpstr>
      <vt:lpstr>Accuracy of Different Classification Algorithms using TFIDF Approach</vt:lpstr>
      <vt:lpstr>Accuracy of Different Classification Algorithms using Word2Vec Approach</vt:lpstr>
      <vt:lpstr>Multi-class Classification Performance(1)</vt:lpstr>
      <vt:lpstr>Multi-class Classification Performance(2)</vt:lpstr>
      <vt:lpstr>Multi-class Classification Performance(3)</vt:lpstr>
      <vt:lpstr>Comparing prediction Accuracy of different keyword evaluation approaches</vt:lpstr>
      <vt:lpstr>Summary of the Results</vt:lpstr>
      <vt:lpstr>Conclusion</vt:lpstr>
      <vt:lpstr>Future Work</vt:lpstr>
      <vt:lpstr>Thank You…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gul.calikli</dc:creator>
  <cp:lastModifiedBy>Zeinab Noorian</cp:lastModifiedBy>
  <cp:revision>602</cp:revision>
  <cp:lastPrinted>2012-04-26T03:23:16Z</cp:lastPrinted>
  <dcterms:created xsi:type="dcterms:W3CDTF">2012-04-24T14:56:41Z</dcterms:created>
  <dcterms:modified xsi:type="dcterms:W3CDTF">2016-01-13T16:24:36Z</dcterms:modified>
</cp:coreProperties>
</file>