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ormorant Garamond Bold Italics" panose="020B0604020202020204" charset="0"/>
      <p:regular r:id="rId13"/>
    </p:embeddedFont>
    <p:embeddedFont>
      <p:font typeface="Inter Bold Italics" panose="020B0604020202020204" charset="0"/>
      <p:regular r:id="rId14"/>
    </p:embeddedFont>
    <p:embeddedFont>
      <p:font typeface="Quicksand" panose="020B0604020202020204" charset="0"/>
      <p:regular r:id="rId15"/>
    </p:embeddedFont>
    <p:embeddedFont>
      <p:font typeface="Quicksand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‹N°›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l'enrechissment geomarkientig c'est pour aidez les entreprise à meiux complrendre la populiation en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1001" y="3477463"/>
            <a:ext cx="16229942" cy="1666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692"/>
              </a:lnSpc>
              <a:spcBef>
                <a:spcPct val="0"/>
              </a:spcBef>
            </a:pPr>
            <a:r>
              <a:rPr lang="en-US" sz="978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Enrichissement géomarketing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5649752" y="7032069"/>
            <a:ext cx="6988496" cy="52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29 Octobre, 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53902" y="6206571"/>
            <a:ext cx="11643643" cy="529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Preparé par: Zeineb Louati </a:t>
            </a:r>
          </a:p>
        </p:txBody>
      </p:sp>
      <p:sp>
        <p:nvSpPr>
          <p:cNvPr id="8" name="Freeform 8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553" y="330004"/>
            <a:ext cx="18288000" cy="1914634"/>
            <a:chOff x="0" y="0"/>
            <a:chExt cx="4816593" cy="5042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04266"/>
            </a:xfrm>
            <a:custGeom>
              <a:avLst/>
              <a:gdLst/>
              <a:ahLst/>
              <a:cxnLst/>
              <a:rect l="l" t="t" r="r" b="b"/>
              <a:pathLst>
                <a:path w="4816592" h="504266">
                  <a:moveTo>
                    <a:pt x="0" y="0"/>
                  </a:moveTo>
                  <a:lnTo>
                    <a:pt x="4816592" y="0"/>
                  </a:lnTo>
                  <a:lnTo>
                    <a:pt x="4816592" y="504266"/>
                  </a:lnTo>
                  <a:lnTo>
                    <a:pt x="0" y="504266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5518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5897880" y="92202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8304001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5629604" y="3091498"/>
            <a:ext cx="856894" cy="856894"/>
          </a:xfrm>
          <a:custGeom>
            <a:avLst/>
            <a:gdLst/>
            <a:ahLst/>
            <a:cxnLst/>
            <a:rect l="l" t="t" r="r" b="b"/>
            <a:pathLst>
              <a:path w="856894" h="856894">
                <a:moveTo>
                  <a:pt x="0" y="0"/>
                </a:moveTo>
                <a:lnTo>
                  <a:pt x="856894" y="0"/>
                </a:lnTo>
                <a:lnTo>
                  <a:pt x="856894" y="856894"/>
                </a:lnTo>
                <a:lnTo>
                  <a:pt x="0" y="8568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5603458" y="4264524"/>
            <a:ext cx="883040" cy="883040"/>
          </a:xfrm>
          <a:custGeom>
            <a:avLst/>
            <a:gdLst/>
            <a:ahLst/>
            <a:cxnLst/>
            <a:rect l="l" t="t" r="r" b="b"/>
            <a:pathLst>
              <a:path w="883040" h="883040">
                <a:moveTo>
                  <a:pt x="0" y="0"/>
                </a:moveTo>
                <a:lnTo>
                  <a:pt x="883040" y="0"/>
                </a:lnTo>
                <a:lnTo>
                  <a:pt x="883040" y="883040"/>
                </a:lnTo>
                <a:lnTo>
                  <a:pt x="0" y="8830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5629604" y="5480939"/>
            <a:ext cx="888730" cy="888730"/>
          </a:xfrm>
          <a:custGeom>
            <a:avLst/>
            <a:gdLst/>
            <a:ahLst/>
            <a:cxnLst/>
            <a:rect l="l" t="t" r="r" b="b"/>
            <a:pathLst>
              <a:path w="888730" h="888730">
                <a:moveTo>
                  <a:pt x="0" y="0"/>
                </a:moveTo>
                <a:lnTo>
                  <a:pt x="888729" y="0"/>
                </a:lnTo>
                <a:lnTo>
                  <a:pt x="888729" y="888729"/>
                </a:lnTo>
                <a:lnTo>
                  <a:pt x="0" y="8887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5629604" y="6699002"/>
            <a:ext cx="888730" cy="888730"/>
          </a:xfrm>
          <a:custGeom>
            <a:avLst/>
            <a:gdLst/>
            <a:ahLst/>
            <a:cxnLst/>
            <a:rect l="l" t="t" r="r" b="b"/>
            <a:pathLst>
              <a:path w="888730" h="888730">
                <a:moveTo>
                  <a:pt x="0" y="0"/>
                </a:moveTo>
                <a:lnTo>
                  <a:pt x="888729" y="0"/>
                </a:lnTo>
                <a:lnTo>
                  <a:pt x="888729" y="888730"/>
                </a:lnTo>
                <a:lnTo>
                  <a:pt x="0" y="8887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TextBox 11"/>
          <p:cNvSpPr txBox="1"/>
          <p:nvPr/>
        </p:nvSpPr>
        <p:spPr>
          <a:xfrm>
            <a:off x="1042371" y="687545"/>
            <a:ext cx="9914964" cy="1085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Sommaire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60810" y="3132594"/>
            <a:ext cx="2811789" cy="605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69"/>
              </a:lnSpc>
              <a:spcBef>
                <a:spcPct val="0"/>
              </a:spcBef>
            </a:pPr>
            <a:r>
              <a:rPr lang="en-US" sz="30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Géocodage</a:t>
            </a:r>
            <a:endParaRPr lang="en-US" sz="3099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560811" y="4328218"/>
            <a:ext cx="3778746" cy="622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9"/>
              </a:lnSpc>
              <a:spcBef>
                <a:spcPct val="0"/>
              </a:spcBef>
            </a:pPr>
            <a:r>
              <a:rPr lang="en-US" sz="30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Enrichissement</a:t>
            </a:r>
            <a:r>
              <a:rPr lang="en-US" sz="30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3099" b="1" dirty="0" err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âge</a:t>
            </a:r>
            <a:endParaRPr lang="en-US" sz="3099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560811" y="5522019"/>
            <a:ext cx="5739896" cy="62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69"/>
              </a:lnSpc>
              <a:spcBef>
                <a:spcPct val="0"/>
              </a:spcBef>
            </a:pPr>
            <a:r>
              <a:rPr lang="en-US" sz="30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Enrichissement géomarketing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700382" y="6725399"/>
            <a:ext cx="3778746" cy="622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9"/>
              </a:lnSpc>
              <a:spcBef>
                <a:spcPct val="0"/>
              </a:spcBef>
            </a:pPr>
            <a:r>
              <a:rPr lang="en-US" sz="30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Profils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077763" y="33112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3" name="AutoShape 3"/>
          <p:cNvSpPr/>
          <p:nvPr/>
        </p:nvSpPr>
        <p:spPr>
          <a:xfrm>
            <a:off x="5202563" y="6971766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7341255" y="270887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7733485" y="7328225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864065" y="599709"/>
            <a:ext cx="3537518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Objectifs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04937" y="3520750"/>
            <a:ext cx="13135525" cy="2965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•D’apporter des éléments supplémentaires de connaissance client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•De contribuer à l’amélioration des ciblages pour les campagnes marketing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•D’animer les clients de manière plus différenciée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•De mettre en place une méthode moins coûteuse, plus pragmatique vs achat/location des bases tierces souvent onéreuses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4698" y="590184"/>
            <a:ext cx="5373302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u="sng">
                <a:solidFill>
                  <a:srgbClr val="0F4662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Démarche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50600" y="3099851"/>
            <a:ext cx="8380512" cy="56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-Transformer les données Rdata en fichiers CSV.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950600" y="4491005"/>
            <a:ext cx="12955488" cy="56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-Créer des relations entre les fichiers pour constituer une base de données.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50600" y="5971592"/>
            <a:ext cx="11552048" cy="56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-Enrichir les fichiers avec des colonnes supplémentaires.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50600" y="7365417"/>
            <a:ext cx="12386722" cy="56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-Utiliser les fichiers enrichis (output) pour réaliser des visualisations.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760927" y="15849"/>
            <a:ext cx="2527073" cy="10271151"/>
            <a:chOff x="0" y="0"/>
            <a:chExt cx="665567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5567" cy="2705159"/>
            </a:xfrm>
            <a:custGeom>
              <a:avLst/>
              <a:gdLst/>
              <a:ahLst/>
              <a:cxnLst/>
              <a:rect l="l" t="t" r="r" b="b"/>
              <a:pathLst>
                <a:path w="665567" h="2705159">
                  <a:moveTo>
                    <a:pt x="0" y="0"/>
                  </a:moveTo>
                  <a:lnTo>
                    <a:pt x="665567" y="0"/>
                  </a:lnTo>
                  <a:lnTo>
                    <a:pt x="665567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665567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94197" y="9779623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8"/>
                </a:lnTo>
                <a:lnTo>
                  <a:pt x="0" y="283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873022" y="3169334"/>
            <a:ext cx="8023328" cy="5245250"/>
          </a:xfrm>
          <a:custGeom>
            <a:avLst/>
            <a:gdLst/>
            <a:ahLst/>
            <a:cxnLst/>
            <a:rect l="l" t="t" r="r" b="b"/>
            <a:pathLst>
              <a:path w="8023328" h="5245250">
                <a:moveTo>
                  <a:pt x="0" y="0"/>
                </a:moveTo>
                <a:lnTo>
                  <a:pt x="8023328" y="0"/>
                </a:lnTo>
                <a:lnTo>
                  <a:pt x="8023328" y="5245250"/>
                </a:lnTo>
                <a:lnTo>
                  <a:pt x="0" y="52452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619040" y="104708"/>
            <a:ext cx="5373302" cy="1094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u="sng">
                <a:solidFill>
                  <a:srgbClr val="0F4662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Géocodage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76058" y="1299330"/>
            <a:ext cx="1274103" cy="56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Input: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76058" y="1846327"/>
            <a:ext cx="2174007" cy="485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sorties_elfy.csv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6058" y="2430361"/>
            <a:ext cx="1274103" cy="56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Code: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4197" y="8445456"/>
            <a:ext cx="1905000" cy="56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Output: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4197" y="8991631"/>
            <a:ext cx="2137730" cy="485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geocodage.csv</a:t>
            </a:r>
          </a:p>
        </p:txBody>
      </p:sp>
      <p:sp>
        <p:nvSpPr>
          <p:cNvPr id="13" name="AutoShape 13"/>
          <p:cNvSpPr/>
          <p:nvPr/>
        </p:nvSpPr>
        <p:spPr>
          <a:xfrm flipV="1">
            <a:off x="9144000" y="5575919"/>
            <a:ext cx="46126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9852919" y="4828210"/>
            <a:ext cx="5430072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coder Insee sur 5 caracteres et c_iris sur4 caractére .</a:t>
            </a:r>
          </a:p>
          <a:p>
            <a:pPr algn="l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Apres créer une autre clonne codgeo contient la concateniation insee et iris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88701" y="9378949"/>
            <a:ext cx="4716390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6185476" y="35348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188701" y="965467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12558817" y="2593480"/>
            <a:ext cx="5145982" cy="4800257"/>
          </a:xfrm>
          <a:custGeom>
            <a:avLst/>
            <a:gdLst/>
            <a:ahLst/>
            <a:cxnLst/>
            <a:rect l="l" t="t" r="r" b="b"/>
            <a:pathLst>
              <a:path w="5145982" h="4800257">
                <a:moveTo>
                  <a:pt x="0" y="0"/>
                </a:moveTo>
                <a:lnTo>
                  <a:pt x="5145982" y="0"/>
                </a:lnTo>
                <a:lnTo>
                  <a:pt x="5145982" y="4800257"/>
                </a:lnTo>
                <a:lnTo>
                  <a:pt x="0" y="48002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478171" y="354608"/>
            <a:ext cx="7995444" cy="1094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u="sng">
                <a:solidFill>
                  <a:srgbClr val="0F4662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Enrichissement âge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89863" y="2965451"/>
            <a:ext cx="2047904" cy="56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Jointure: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8140" y="3496880"/>
            <a:ext cx="9321004" cy="1000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On a fait la jointure entre geocodage.csv et la table tbRefGeo.csv en utilisant la colonne codgeo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4913" y="4428384"/>
            <a:ext cx="1023952" cy="56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Input: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8140" y="5058896"/>
            <a:ext cx="932100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utiliser le fichier de obtenu de jointure :”tb_clients.csv”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94913" y="5548036"/>
            <a:ext cx="1399474" cy="56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Output: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8140" y="6178549"/>
            <a:ext cx="10891366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”</a:t>
            </a:r>
            <a:r>
              <a:rPr lang="en-US" sz="2400" b="1">
                <a:solidFill>
                  <a:srgbClr val="D38F46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enrechi_age.csv”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:Les colonnes de  tb_clients.csv  avec des colonnes supplémentaires </a:t>
            </a:r>
          </a:p>
          <a:p>
            <a:pPr algn="l">
              <a:lnSpc>
                <a:spcPts val="4079"/>
              </a:lnSpc>
              <a:spcBef>
                <a:spcPct val="0"/>
              </a:spcBef>
            </a:pPr>
            <a:endParaRPr lang="en-US" sz="24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50521" y="92964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710227" y="75528"/>
            <a:ext cx="13057681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40"/>
              </a:lnSpc>
              <a:spcBef>
                <a:spcPct val="0"/>
              </a:spcBef>
            </a:pPr>
            <a:r>
              <a:rPr lang="en-US" sz="5600" b="1" i="1" u="sng">
                <a:solidFill>
                  <a:srgbClr val="0F4662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Enrichissement géomarketing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8307" y="1987422"/>
            <a:ext cx="2047904" cy="56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Jointure: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68307" y="2657968"/>
            <a:ext cx="17551386" cy="116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7994A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Jointure des fichiers ensemble qui ont la meme  colonne codgeo pour avoir une idée compléte sur les données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8307" y="4245033"/>
            <a:ext cx="877937" cy="56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Code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8307" y="4818550"/>
            <a:ext cx="16163479" cy="56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7994A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Faire l’estimation de pluiers partie comme le PCS, Hlm ,habitation , la probabilté des enfans ..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8307" y="5488475"/>
            <a:ext cx="1298674" cy="565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Output</a:t>
            </a:r>
            <a:r>
              <a:rPr lang="en-US" sz="2799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8307" y="6264552"/>
            <a:ext cx="16579077" cy="116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2799" b="1">
                <a:solidFill>
                  <a:srgbClr val="7994A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un autre fichiers contient les colonnes  actuelles avec des colonnes supplémanetaires pour l’estimation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852553" y="2580460"/>
            <a:ext cx="6026531" cy="4904090"/>
          </a:xfrm>
          <a:custGeom>
            <a:avLst/>
            <a:gdLst/>
            <a:ahLst/>
            <a:cxnLst/>
            <a:rect l="l" t="t" r="r" b="b"/>
            <a:pathLst>
              <a:path w="6026531" h="4904090">
                <a:moveTo>
                  <a:pt x="0" y="0"/>
                </a:moveTo>
                <a:lnTo>
                  <a:pt x="6026531" y="0"/>
                </a:lnTo>
                <a:lnTo>
                  <a:pt x="6026531" y="4904090"/>
                </a:lnTo>
                <a:lnTo>
                  <a:pt x="0" y="4904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>
            <a:off x="8911504" y="604520"/>
            <a:ext cx="6760282" cy="4427984"/>
          </a:xfrm>
          <a:custGeom>
            <a:avLst/>
            <a:gdLst/>
            <a:ahLst/>
            <a:cxnLst/>
            <a:rect l="l" t="t" r="r" b="b"/>
            <a:pathLst>
              <a:path w="6760282" h="4427984">
                <a:moveTo>
                  <a:pt x="0" y="0"/>
                </a:moveTo>
                <a:lnTo>
                  <a:pt x="6760281" y="0"/>
                </a:lnTo>
                <a:lnTo>
                  <a:pt x="6760281" y="4427985"/>
                </a:lnTo>
                <a:lnTo>
                  <a:pt x="0" y="44279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9144000" y="5418022"/>
            <a:ext cx="6903871" cy="3840278"/>
          </a:xfrm>
          <a:custGeom>
            <a:avLst/>
            <a:gdLst/>
            <a:ahLst/>
            <a:cxnLst/>
            <a:rect l="l" t="t" r="r" b="b"/>
            <a:pathLst>
              <a:path w="6903871" h="3840278">
                <a:moveTo>
                  <a:pt x="0" y="0"/>
                </a:moveTo>
                <a:lnTo>
                  <a:pt x="6903871" y="0"/>
                </a:lnTo>
                <a:lnTo>
                  <a:pt x="6903871" y="3840278"/>
                </a:lnTo>
                <a:lnTo>
                  <a:pt x="0" y="38402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630160" y="499745"/>
            <a:ext cx="2969269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40"/>
              </a:lnSpc>
              <a:spcBef>
                <a:spcPct val="0"/>
              </a:spcBef>
            </a:pPr>
            <a:r>
              <a:rPr lang="en-US" sz="5600" b="1" i="1" u="sng">
                <a:solidFill>
                  <a:srgbClr val="0F4662"/>
                </a:solidFill>
                <a:latin typeface="Inter Bold Italics"/>
                <a:ea typeface="Inter Bold Italics"/>
                <a:cs typeface="Inter Bold Italics"/>
                <a:sym typeface="Inter Bold Italics"/>
              </a:rPr>
              <a:t>Résultat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01573" y="1885283"/>
            <a:ext cx="11147931" cy="5615770"/>
          </a:xfrm>
          <a:custGeom>
            <a:avLst/>
            <a:gdLst/>
            <a:ahLst/>
            <a:cxnLst/>
            <a:rect l="l" t="t" r="r" b="b"/>
            <a:pathLst>
              <a:path w="11147931" h="5615770">
                <a:moveTo>
                  <a:pt x="0" y="0"/>
                </a:moveTo>
                <a:lnTo>
                  <a:pt x="11147931" y="0"/>
                </a:lnTo>
                <a:lnTo>
                  <a:pt x="11147931" y="5615770"/>
                </a:lnTo>
                <a:lnTo>
                  <a:pt x="0" y="5615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Personnalisé</PresentationFormat>
  <Paragraphs>45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Inter Bold Italics</vt:lpstr>
      <vt:lpstr>Arial</vt:lpstr>
      <vt:lpstr>Calibri</vt:lpstr>
      <vt:lpstr>Quicksand</vt:lpstr>
      <vt:lpstr>Cormorant Garamond Bold Italics</vt:lpstr>
      <vt:lpstr>Quicksand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Proba-Presentation</dc:title>
  <cp:lastModifiedBy>zeineb.louati</cp:lastModifiedBy>
  <cp:revision>2</cp:revision>
  <dcterms:created xsi:type="dcterms:W3CDTF">2006-08-16T00:00:00Z</dcterms:created>
  <dcterms:modified xsi:type="dcterms:W3CDTF">2024-10-30T11:58:22Z</dcterms:modified>
  <dc:identifier>DAGU_heQkfo</dc:identifier>
</cp:coreProperties>
</file>