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70" r:id="rId3"/>
    <p:sldId id="260" r:id="rId4"/>
    <p:sldId id="275" r:id="rId5"/>
    <p:sldId id="262" r:id="rId6"/>
    <p:sldId id="279" r:id="rId7"/>
    <p:sldId id="266" r:id="rId8"/>
    <p:sldId id="280" r:id="rId9"/>
    <p:sldId id="282" r:id="rId10"/>
    <p:sldId id="268" r:id="rId11"/>
    <p:sldId id="272" r:id="rId12"/>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9D513-A781-4575-ACAC-55172A4E0088}" type="datetimeFigureOut">
              <a:rPr lang="sv-SE" smtClean="0"/>
              <a:t>2025-06-16</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C8E44-B233-4027-A5CD-55373CCA6FC1}" type="slidenum">
              <a:rPr lang="sv-SE" smtClean="0"/>
              <a:t>‹#›</a:t>
            </a:fld>
            <a:endParaRPr lang="sv-SE"/>
          </a:p>
        </p:txBody>
      </p:sp>
    </p:spTree>
    <p:extLst>
      <p:ext uri="{BB962C8B-B14F-4D97-AF65-F5344CB8AC3E}">
        <p14:creationId xmlns:p14="http://schemas.microsoft.com/office/powerpoint/2010/main" val="14496430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p>
          <a:p>
            <a:endParaRPr lang="sv-SE" dirty="0"/>
          </a:p>
        </p:txBody>
      </p:sp>
      <p:sp>
        <p:nvSpPr>
          <p:cNvPr id="4" name="Slide Number Placeholder 3"/>
          <p:cNvSpPr>
            <a:spLocks noGrp="1"/>
          </p:cNvSpPr>
          <p:nvPr>
            <p:ph type="sldNum" sz="quarter" idx="5"/>
          </p:nvPr>
        </p:nvSpPr>
        <p:spPr/>
        <p:txBody>
          <a:bodyPr/>
          <a:lstStyle/>
          <a:p>
            <a:fld id="{6C6C8E44-B233-4027-A5CD-55373CCA6FC1}" type="slidenum">
              <a:rPr lang="sv-SE" smtClean="0"/>
              <a:t>4</a:t>
            </a:fld>
            <a:endParaRPr lang="sv-SE"/>
          </a:p>
        </p:txBody>
      </p:sp>
    </p:spTree>
    <p:extLst>
      <p:ext uri="{BB962C8B-B14F-4D97-AF65-F5344CB8AC3E}">
        <p14:creationId xmlns:p14="http://schemas.microsoft.com/office/powerpoint/2010/main" val="337735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Which errand categories tend to create more customer effort:</a:t>
            </a:r>
          </a:p>
          <a:p>
            <a:r>
              <a:rPr lang="en-US" sz="1200" dirty="0"/>
              <a:t>Categories with higher average contact counts may reflect:</a:t>
            </a:r>
          </a:p>
          <a:p>
            <a:r>
              <a:rPr lang="en-US" sz="1200" dirty="0"/>
              <a:t>	More complex issues</a:t>
            </a:r>
          </a:p>
          <a:p>
            <a:r>
              <a:rPr lang="en-US" sz="1200" dirty="0"/>
              <a:t>	Poor resolution in the first contact</a:t>
            </a:r>
          </a:p>
          <a:p>
            <a:r>
              <a:rPr lang="en-US" sz="1200" dirty="0"/>
              <a:t>	Lack of self-service options</a:t>
            </a:r>
          </a:p>
          <a:p>
            <a:r>
              <a:rPr lang="en-US" sz="1200" dirty="0"/>
              <a:t>Potential pain points in your customer service or product</a:t>
            </a:r>
          </a:p>
          <a:p>
            <a:r>
              <a:rPr lang="en-US" sz="1200" dirty="0"/>
              <a:t>	If a certain category (e.g. “Rebooking” or “Document issues”) has unusually high contacts:</a:t>
            </a:r>
          </a:p>
          <a:p>
            <a:r>
              <a:rPr lang="en-US" sz="1200" dirty="0"/>
              <a:t>		Consider automation</a:t>
            </a:r>
          </a:p>
          <a:p>
            <a:r>
              <a:rPr lang="en-US" sz="1200" dirty="0"/>
              <a:t>		Better FAQs</a:t>
            </a:r>
          </a:p>
          <a:p>
            <a:r>
              <a:rPr lang="en-US" sz="1200" dirty="0"/>
              <a:t>		Improve process clarity</a:t>
            </a:r>
          </a:p>
          <a:p>
            <a:r>
              <a:rPr lang="en-US" sz="1200" dirty="0"/>
              <a:t>Low-effort categories show:</a:t>
            </a:r>
          </a:p>
          <a:p>
            <a:r>
              <a:rPr lang="en-US" sz="1200" dirty="0"/>
              <a:t>	Where things are efficient or well-automated</a:t>
            </a:r>
          </a:p>
          <a:p>
            <a:endParaRPr lang="sv-SE" dirty="0"/>
          </a:p>
        </p:txBody>
      </p:sp>
      <p:sp>
        <p:nvSpPr>
          <p:cNvPr id="4" name="Slide Number Placeholder 3"/>
          <p:cNvSpPr>
            <a:spLocks noGrp="1"/>
          </p:cNvSpPr>
          <p:nvPr>
            <p:ph type="sldNum" sz="quarter" idx="5"/>
          </p:nvPr>
        </p:nvSpPr>
        <p:spPr/>
        <p:txBody>
          <a:bodyPr/>
          <a:lstStyle/>
          <a:p>
            <a:fld id="{6C6C8E44-B233-4027-A5CD-55373CCA6FC1}" type="slidenum">
              <a:rPr lang="sv-SE" smtClean="0"/>
              <a:t>5</a:t>
            </a:fld>
            <a:endParaRPr lang="sv-SE"/>
          </a:p>
        </p:txBody>
      </p:sp>
    </p:spTree>
    <p:extLst>
      <p:ext uri="{BB962C8B-B14F-4D97-AF65-F5344CB8AC3E}">
        <p14:creationId xmlns:p14="http://schemas.microsoft.com/office/powerpoint/2010/main" val="4242786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5DD5-F1EE-1EFC-DA22-6843F165B6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4C739B0A-86C7-C08E-BE7C-386BB7AF49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09FEC971-CE03-C391-947F-A36038B3A384}"/>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5" name="Footer Placeholder 4">
            <a:extLst>
              <a:ext uri="{FF2B5EF4-FFF2-40B4-BE49-F238E27FC236}">
                <a16:creationId xmlns:a16="http://schemas.microsoft.com/office/drawing/2014/main" id="{9C52AFF7-0919-EDB4-1676-3BF99C5AC73D}"/>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1F1ECB4A-DBDD-9665-8F1A-B8D9956F8B73}"/>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1097109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C79BD-12BE-0F5A-834C-91CC854CAAEE}"/>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C93CD137-95A9-C611-A237-41FBDF80BA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34318DD-5165-41C7-78ED-05CCCE1BE8B0}"/>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5" name="Footer Placeholder 4">
            <a:extLst>
              <a:ext uri="{FF2B5EF4-FFF2-40B4-BE49-F238E27FC236}">
                <a16:creationId xmlns:a16="http://schemas.microsoft.com/office/drawing/2014/main" id="{8E0CA44C-77B5-2798-B7CA-8C2BE474C83A}"/>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4005E816-8F97-5DE8-716A-14EBC2304A20}"/>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1025538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788EB3-EFDF-E45A-9E3D-650186C984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5C854335-3297-2982-A2FD-7AA6A120F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4D0E37E5-208F-736C-53F3-D9C5FC92CE9A}"/>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5" name="Footer Placeholder 4">
            <a:extLst>
              <a:ext uri="{FF2B5EF4-FFF2-40B4-BE49-F238E27FC236}">
                <a16:creationId xmlns:a16="http://schemas.microsoft.com/office/drawing/2014/main" id="{139E0F84-87D1-3160-E78D-DB04C5F52AA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0925E5C7-0593-D495-EBC8-4ADC3A03675C}"/>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395016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4B6B9-63DD-14DF-02C9-D23D866EACD0}"/>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AADAC3D7-EB89-1EDD-916F-C431E9D678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3A7C0207-FDBB-7231-9C63-2E7E3DC660E0}"/>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5" name="Footer Placeholder 4">
            <a:extLst>
              <a:ext uri="{FF2B5EF4-FFF2-40B4-BE49-F238E27FC236}">
                <a16:creationId xmlns:a16="http://schemas.microsoft.com/office/drawing/2014/main" id="{7A943DE2-20EA-E143-60F1-1DC3E73CB3C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45417386-C437-2B1F-EA0C-6BFE36CA359C}"/>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3209966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DB455-44A1-B090-73DB-DF30A434B3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194CEE8A-7DF7-350C-E750-F2DF9E4F85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596C85-60E9-3A1F-79BB-C3A45E6E1E27}"/>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5" name="Footer Placeholder 4">
            <a:extLst>
              <a:ext uri="{FF2B5EF4-FFF2-40B4-BE49-F238E27FC236}">
                <a16:creationId xmlns:a16="http://schemas.microsoft.com/office/drawing/2014/main" id="{BB87E412-2EAC-B8C0-3E6C-8AC579F79174}"/>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82E9DBBB-7050-52D4-3AF6-010ADDBAB7FF}"/>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73849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9007E-E104-4523-0661-2D9EEA5A5897}"/>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74FFE016-0932-D525-98C7-E44394B6AD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D30D1144-D268-5C92-17BE-38D5DD3646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6E3656DE-5F8D-0C0B-E0C1-B38CD5A18699}"/>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6" name="Footer Placeholder 5">
            <a:extLst>
              <a:ext uri="{FF2B5EF4-FFF2-40B4-BE49-F238E27FC236}">
                <a16:creationId xmlns:a16="http://schemas.microsoft.com/office/drawing/2014/main" id="{1591B94F-7C5A-6C40-17A4-733BCA0FB509}"/>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4E798554-36CF-55F0-FB7D-1FE0721721FD}"/>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1802988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9D84B-A23D-E9D0-9B9A-AAADE111FAA3}"/>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6D17E118-7E65-E727-DBA3-DB0DD4C46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4FED3-59A6-3359-73E7-2B5F9B1A0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3068239F-78CB-B635-037C-E9D7E186EC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D8362-1A71-1669-FF52-74DD47196C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D02FB60D-0853-FB22-5056-00B9C0E3C4F6}"/>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8" name="Footer Placeholder 7">
            <a:extLst>
              <a:ext uri="{FF2B5EF4-FFF2-40B4-BE49-F238E27FC236}">
                <a16:creationId xmlns:a16="http://schemas.microsoft.com/office/drawing/2014/main" id="{89371143-B2B9-77B9-CD89-86F23B5F07A1}"/>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38AAAE05-6075-C82B-5061-D7DE4D95AEB7}"/>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357892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EA48-DA09-F907-7762-29256E7FC724}"/>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1C197BF2-D8C3-9F15-D5DB-E91EE31DFB32}"/>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4" name="Footer Placeholder 3">
            <a:extLst>
              <a:ext uri="{FF2B5EF4-FFF2-40B4-BE49-F238E27FC236}">
                <a16:creationId xmlns:a16="http://schemas.microsoft.com/office/drawing/2014/main" id="{3062204B-8293-84A7-EA19-96C7BED8A600}"/>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C4CB7850-FD1F-9A3E-B3DC-C98C2277EF4A}"/>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390637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3D0E28-CC47-D24B-644E-FF3F05FB1DE0}"/>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3" name="Footer Placeholder 2">
            <a:extLst>
              <a:ext uri="{FF2B5EF4-FFF2-40B4-BE49-F238E27FC236}">
                <a16:creationId xmlns:a16="http://schemas.microsoft.com/office/drawing/2014/main" id="{8C276823-E342-6C5D-A3B4-88992276DC2E}"/>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67A594DD-A4CC-524D-D381-A94D599EABCC}"/>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11216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F146-BF5F-A80B-FB17-A1AFC45489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4215B655-DC63-B9A3-E7F4-76F16B2A9B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4FC9EE1E-31DF-E4E6-3790-8B6899D9F2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E4809-CFAD-6389-9E23-CE81B7B7AD73}"/>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6" name="Footer Placeholder 5">
            <a:extLst>
              <a:ext uri="{FF2B5EF4-FFF2-40B4-BE49-F238E27FC236}">
                <a16:creationId xmlns:a16="http://schemas.microsoft.com/office/drawing/2014/main" id="{F52C7FB4-C1A4-91C2-A7F6-641FF6C8BFE9}"/>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214970DC-8A88-97AC-30D1-E9F986667F7A}"/>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99020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3D77B-3C52-A3C6-D322-59AAEEBF17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193561AD-A1CB-739F-8EAE-F34973785B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74A50CAE-14B1-489C-7372-D6C9556212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C2391-C79C-DC59-53D6-F45D5C7DE834}"/>
              </a:ext>
            </a:extLst>
          </p:cNvPr>
          <p:cNvSpPr>
            <a:spLocks noGrp="1"/>
          </p:cNvSpPr>
          <p:nvPr>
            <p:ph type="dt" sz="half" idx="10"/>
          </p:nvPr>
        </p:nvSpPr>
        <p:spPr/>
        <p:txBody>
          <a:bodyPr/>
          <a:lstStyle/>
          <a:p>
            <a:fld id="{8ACD149C-C4F8-4E7A-9BC6-4367E59511DA}" type="datetimeFigureOut">
              <a:rPr lang="sv-SE" smtClean="0"/>
              <a:t>2025-06-16</a:t>
            </a:fld>
            <a:endParaRPr lang="sv-SE"/>
          </a:p>
        </p:txBody>
      </p:sp>
      <p:sp>
        <p:nvSpPr>
          <p:cNvPr id="6" name="Footer Placeholder 5">
            <a:extLst>
              <a:ext uri="{FF2B5EF4-FFF2-40B4-BE49-F238E27FC236}">
                <a16:creationId xmlns:a16="http://schemas.microsoft.com/office/drawing/2014/main" id="{7F021192-521E-A9A3-6E58-B5A4266EDA9C}"/>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B62CDA2-E699-D7DE-F8A9-1AE8218F4FD0}"/>
              </a:ext>
            </a:extLst>
          </p:cNvPr>
          <p:cNvSpPr>
            <a:spLocks noGrp="1"/>
          </p:cNvSpPr>
          <p:nvPr>
            <p:ph type="sldNum" sz="quarter" idx="12"/>
          </p:nvPr>
        </p:nvSpPr>
        <p:spPr/>
        <p:txBody>
          <a:bodyPr/>
          <a:lstStyle/>
          <a:p>
            <a:fld id="{928ED649-F57E-4068-A95B-FBF9E5EA4D4D}" type="slidenum">
              <a:rPr lang="sv-SE" smtClean="0"/>
              <a:t>‹#›</a:t>
            </a:fld>
            <a:endParaRPr lang="sv-SE"/>
          </a:p>
        </p:txBody>
      </p:sp>
    </p:spTree>
    <p:extLst>
      <p:ext uri="{BB962C8B-B14F-4D97-AF65-F5344CB8AC3E}">
        <p14:creationId xmlns:p14="http://schemas.microsoft.com/office/powerpoint/2010/main" val="271706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CB0E02-0CF4-FA7F-7DE1-84D4582B40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A844197B-1E1B-39F6-5FDF-057046E97C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EE746455-ACA9-FCCA-3830-8C323B46C7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D149C-C4F8-4E7A-9BC6-4367E59511DA}" type="datetimeFigureOut">
              <a:rPr lang="sv-SE" smtClean="0"/>
              <a:t>2025-06-16</a:t>
            </a:fld>
            <a:endParaRPr lang="sv-SE"/>
          </a:p>
        </p:txBody>
      </p:sp>
      <p:sp>
        <p:nvSpPr>
          <p:cNvPr id="5" name="Footer Placeholder 4">
            <a:extLst>
              <a:ext uri="{FF2B5EF4-FFF2-40B4-BE49-F238E27FC236}">
                <a16:creationId xmlns:a16="http://schemas.microsoft.com/office/drawing/2014/main" id="{F4392223-5FE1-C40C-6E2D-6353E5CB2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sv-SE"/>
          </a:p>
        </p:txBody>
      </p:sp>
      <p:sp>
        <p:nvSpPr>
          <p:cNvPr id="6" name="Slide Number Placeholder 5">
            <a:extLst>
              <a:ext uri="{FF2B5EF4-FFF2-40B4-BE49-F238E27FC236}">
                <a16:creationId xmlns:a16="http://schemas.microsoft.com/office/drawing/2014/main" id="{BD1ACFC2-C543-70E1-3BFD-5CA03C37E8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8ED649-F57E-4068-A95B-FBF9E5EA4D4D}" type="slidenum">
              <a:rPr lang="sv-SE" smtClean="0"/>
              <a:t>‹#›</a:t>
            </a:fld>
            <a:endParaRPr lang="sv-SE"/>
          </a:p>
        </p:txBody>
      </p:sp>
    </p:spTree>
    <p:extLst>
      <p:ext uri="{BB962C8B-B14F-4D97-AF65-F5344CB8AC3E}">
        <p14:creationId xmlns:p14="http://schemas.microsoft.com/office/powerpoint/2010/main" val="3984533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3F2C-2E60-2EC9-B590-AE198E101562}"/>
              </a:ext>
            </a:extLst>
          </p:cNvPr>
          <p:cNvSpPr>
            <a:spLocks noGrp="1"/>
          </p:cNvSpPr>
          <p:nvPr>
            <p:ph type="ctrTitle"/>
          </p:nvPr>
        </p:nvSpPr>
        <p:spPr/>
        <p:txBody>
          <a:bodyPr/>
          <a:lstStyle/>
          <a:p>
            <a:r>
              <a:rPr lang="sv-SE" dirty="0" err="1"/>
              <a:t>Etraveli</a:t>
            </a:r>
            <a:r>
              <a:rPr lang="sv-SE" dirty="0"/>
              <a:t> </a:t>
            </a:r>
            <a:r>
              <a:rPr lang="sv-SE" dirty="0" err="1"/>
              <a:t>customer</a:t>
            </a:r>
            <a:r>
              <a:rPr lang="sv-SE" dirty="0"/>
              <a:t> </a:t>
            </a:r>
            <a:r>
              <a:rPr lang="sv-SE" dirty="0" err="1"/>
              <a:t>analysis</a:t>
            </a:r>
            <a:endParaRPr lang="sv-SE" dirty="0"/>
          </a:p>
        </p:txBody>
      </p:sp>
      <p:sp>
        <p:nvSpPr>
          <p:cNvPr id="3" name="Subtitle 2">
            <a:extLst>
              <a:ext uri="{FF2B5EF4-FFF2-40B4-BE49-F238E27FC236}">
                <a16:creationId xmlns:a16="http://schemas.microsoft.com/office/drawing/2014/main" id="{383C048C-EB7F-8A6E-236E-19C654377A76}"/>
              </a:ext>
            </a:extLst>
          </p:cNvPr>
          <p:cNvSpPr>
            <a:spLocks noGrp="1"/>
          </p:cNvSpPr>
          <p:nvPr>
            <p:ph type="subTitle" idx="1"/>
          </p:nvPr>
        </p:nvSpPr>
        <p:spPr/>
        <p:txBody>
          <a:bodyPr/>
          <a:lstStyle/>
          <a:p>
            <a:r>
              <a:rPr lang="en-US" dirty="0"/>
              <a:t>Optimizing Support Load and Operational Efficiency</a:t>
            </a:r>
          </a:p>
          <a:p>
            <a:r>
              <a:rPr lang="en-US" dirty="0"/>
              <a:t>Zeinab Moradi Nour</a:t>
            </a:r>
            <a:endParaRPr lang="sv-SE" dirty="0"/>
          </a:p>
        </p:txBody>
      </p:sp>
    </p:spTree>
    <p:extLst>
      <p:ext uri="{BB962C8B-B14F-4D97-AF65-F5344CB8AC3E}">
        <p14:creationId xmlns:p14="http://schemas.microsoft.com/office/powerpoint/2010/main" val="208122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8FB93-2C29-3B9C-F032-982527EC832C}"/>
              </a:ext>
            </a:extLst>
          </p:cNvPr>
          <p:cNvSpPr>
            <a:spLocks noGrp="1"/>
          </p:cNvSpPr>
          <p:nvPr>
            <p:ph type="title"/>
          </p:nvPr>
        </p:nvSpPr>
        <p:spPr/>
        <p:txBody>
          <a:bodyPr/>
          <a:lstStyle/>
          <a:p>
            <a:r>
              <a:rPr lang="sv-SE" dirty="0" err="1"/>
              <a:t>Correlation</a:t>
            </a:r>
            <a:r>
              <a:rPr lang="sv-SE" dirty="0"/>
              <a:t> </a:t>
            </a:r>
            <a:r>
              <a:rPr lang="sv-SE" dirty="0" err="1"/>
              <a:t>between</a:t>
            </a:r>
            <a:r>
              <a:rPr lang="sv-SE" dirty="0"/>
              <a:t> </a:t>
            </a:r>
            <a:r>
              <a:rPr lang="sv-SE" dirty="0" err="1"/>
              <a:t>Errand</a:t>
            </a:r>
            <a:r>
              <a:rPr lang="sv-SE" dirty="0"/>
              <a:t> </a:t>
            </a:r>
            <a:r>
              <a:rPr lang="sv-SE" dirty="0" err="1"/>
              <a:t>channel</a:t>
            </a:r>
            <a:r>
              <a:rPr lang="sv-SE" dirty="0"/>
              <a:t> vs </a:t>
            </a:r>
            <a:r>
              <a:rPr lang="sv-SE" dirty="0" err="1"/>
              <a:t>Category</a:t>
            </a:r>
            <a:endParaRPr lang="sv-SE" dirty="0"/>
          </a:p>
        </p:txBody>
      </p:sp>
      <p:pic>
        <p:nvPicPr>
          <p:cNvPr id="9" name="Content Placeholder 8" descr="A blue and white chart&#10;&#10;AI-generated content may be incorrect.">
            <a:extLst>
              <a:ext uri="{FF2B5EF4-FFF2-40B4-BE49-F238E27FC236}">
                <a16:creationId xmlns:a16="http://schemas.microsoft.com/office/drawing/2014/main" id="{D4F84C49-3C18-84F1-83EF-028B40138A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3420" y="1543050"/>
            <a:ext cx="7688580" cy="4805363"/>
          </a:xfrm>
        </p:spPr>
      </p:pic>
      <p:sp>
        <p:nvSpPr>
          <p:cNvPr id="14" name="TextBox 13">
            <a:extLst>
              <a:ext uri="{FF2B5EF4-FFF2-40B4-BE49-F238E27FC236}">
                <a16:creationId xmlns:a16="http://schemas.microsoft.com/office/drawing/2014/main" id="{C082E5EA-FCF4-991B-82C6-011D9C43FEF7}"/>
              </a:ext>
            </a:extLst>
          </p:cNvPr>
          <p:cNvSpPr txBox="1"/>
          <p:nvPr/>
        </p:nvSpPr>
        <p:spPr>
          <a:xfrm>
            <a:off x="407670" y="1666876"/>
            <a:ext cx="4200525" cy="4370427"/>
          </a:xfrm>
          <a:prstGeom prst="rect">
            <a:avLst/>
          </a:prstGeom>
          <a:noFill/>
        </p:spPr>
        <p:txBody>
          <a:bodyPr wrap="square">
            <a:spAutoFit/>
          </a:bodyPr>
          <a:lstStyle/>
          <a:p>
            <a:r>
              <a:rPr lang="sv-SE" altLang="sv-SE" sz="1400" b="1" dirty="0"/>
              <a:t>📊 </a:t>
            </a:r>
            <a:r>
              <a:rPr lang="en-US" sz="1200" b="1" dirty="0"/>
              <a:t>The heat-map showing:</a:t>
            </a:r>
          </a:p>
          <a:p>
            <a:pPr marL="285750" indent="-285750">
              <a:buFont typeface="Arial" panose="020B0604020202020204" pitchFamily="34" charset="0"/>
              <a:buChar char="•"/>
            </a:pPr>
            <a:r>
              <a:rPr lang="en-US" sz="1200" dirty="0"/>
              <a:t>How different channels are used for different errand categories</a:t>
            </a:r>
          </a:p>
          <a:p>
            <a:pPr marL="285750" indent="-285750">
              <a:buFont typeface="Arial" panose="020B0604020202020204" pitchFamily="34" charset="0"/>
              <a:buChar char="•"/>
            </a:pPr>
            <a:r>
              <a:rPr lang="en-US" sz="1200" dirty="0"/>
              <a:t>Whether certain categories prefer or rely on specific channels</a:t>
            </a:r>
          </a:p>
          <a:p>
            <a:pPr marL="285750" indent="-285750">
              <a:buFont typeface="Arial" panose="020B0604020202020204" pitchFamily="34" charset="0"/>
              <a:buChar char="•"/>
            </a:pPr>
            <a:r>
              <a:rPr lang="en-US" sz="1200" dirty="0"/>
              <a:t>If there are imbalances suggesting channel optimization or training gaps</a:t>
            </a:r>
          </a:p>
          <a:p>
            <a:r>
              <a:rPr lang="sv-SE" altLang="sv-SE" sz="1200" b="1" dirty="0"/>
              <a:t>✅ </a:t>
            </a:r>
            <a:r>
              <a:rPr lang="en-US" sz="1200" dirty="0"/>
              <a:t>General observation:</a:t>
            </a:r>
          </a:p>
          <a:p>
            <a:pPr lvl="1"/>
            <a:r>
              <a:rPr lang="sv-SE" sz="1200" dirty="0"/>
              <a:t>💡 </a:t>
            </a:r>
            <a:r>
              <a:rPr lang="en-US" sz="1200" dirty="0"/>
              <a:t>Most errands are resolved via </a:t>
            </a:r>
            <a:r>
              <a:rPr lang="en-US" sz="1200" b="1" dirty="0"/>
              <a:t>Phone, </a:t>
            </a:r>
            <a:r>
              <a:rPr lang="en-US" sz="1200" dirty="0"/>
              <a:t>primary contact channel but also the most resource-intensive. Second most used channel is Chat. We discussed about both channels earlier.</a:t>
            </a:r>
          </a:p>
          <a:p>
            <a:pPr lvl="1"/>
            <a:r>
              <a:rPr lang="sv-SE" sz="1200" dirty="0"/>
              <a:t>💡 </a:t>
            </a:r>
            <a:r>
              <a:rPr lang="en-US" sz="1200" dirty="0"/>
              <a:t>Mail In is a </a:t>
            </a:r>
            <a:r>
              <a:rPr lang="en-US" sz="1200" b="1" dirty="0"/>
              <a:t>rarely used channel</a:t>
            </a:r>
            <a:r>
              <a:rPr lang="en-US" sz="1200" dirty="0"/>
              <a:t> across all errand categories.</a:t>
            </a:r>
          </a:p>
          <a:p>
            <a:pPr lvl="1"/>
            <a:r>
              <a:rPr lang="sv-SE" sz="1200" dirty="0">
                <a:solidFill>
                  <a:srgbClr val="00B050"/>
                </a:solidFill>
              </a:rPr>
              <a:t>📌</a:t>
            </a:r>
            <a:r>
              <a:rPr lang="sv-SE" sz="1200" dirty="0" err="1">
                <a:solidFill>
                  <a:srgbClr val="00B050"/>
                </a:solidFill>
              </a:rPr>
              <a:t>Recommendations</a:t>
            </a:r>
            <a:r>
              <a:rPr lang="sv-SE" sz="1200" dirty="0">
                <a:solidFill>
                  <a:srgbClr val="00B050"/>
                </a:solidFill>
              </a:rPr>
              <a:t>: </a:t>
            </a:r>
          </a:p>
          <a:p>
            <a:pPr marL="628650" lvl="1" indent="-171450">
              <a:buFont typeface="Arial" panose="020B0604020202020204" pitchFamily="34" charset="0"/>
              <a:buChar char="•"/>
            </a:pPr>
            <a:r>
              <a:rPr lang="en-US" sz="1200" dirty="0">
                <a:solidFill>
                  <a:srgbClr val="00B050"/>
                </a:solidFill>
              </a:rPr>
              <a:t>If Mail In serves niche but valid use cases, consider converting it to an automated intake form or ticketing portal. Integrate with workflows or self-service. Add GenAI suggestions before submission. Route directly to backend teams. </a:t>
            </a:r>
          </a:p>
          <a:p>
            <a:pPr marL="628650" lvl="1" indent="-171450">
              <a:buFont typeface="Arial" panose="020B0604020202020204" pitchFamily="34" charset="0"/>
              <a:buChar char="•"/>
            </a:pPr>
            <a:r>
              <a:rPr lang="en-US" sz="1200" dirty="0">
                <a:solidFill>
                  <a:srgbClr val="00B050"/>
                </a:solidFill>
              </a:rPr>
              <a:t>If usage is low and effort is high, encourage customers to use Chat or Phone instead or disable the channel in UIs, templates, or auto-replies</a:t>
            </a:r>
          </a:p>
        </p:txBody>
      </p:sp>
    </p:spTree>
    <p:extLst>
      <p:ext uri="{BB962C8B-B14F-4D97-AF65-F5344CB8AC3E}">
        <p14:creationId xmlns:p14="http://schemas.microsoft.com/office/powerpoint/2010/main" val="4190532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80A2D-ED1D-117C-45F9-89341FE6FADE}"/>
              </a:ext>
            </a:extLst>
          </p:cNvPr>
          <p:cNvSpPr>
            <a:spLocks noGrp="1"/>
          </p:cNvSpPr>
          <p:nvPr>
            <p:ph type="title"/>
          </p:nvPr>
        </p:nvSpPr>
        <p:spPr/>
        <p:txBody>
          <a:bodyPr>
            <a:normAutofit/>
          </a:bodyPr>
          <a:lstStyle/>
          <a:p>
            <a:r>
              <a:rPr lang="en-US" dirty="0"/>
              <a:t>Top 5 Strategic Suggestions for Optimizing Travel Support Load</a:t>
            </a:r>
            <a:endParaRPr lang="sv-SE" dirty="0"/>
          </a:p>
        </p:txBody>
      </p:sp>
      <p:sp>
        <p:nvSpPr>
          <p:cNvPr id="3" name="Content Placeholder 2">
            <a:extLst>
              <a:ext uri="{FF2B5EF4-FFF2-40B4-BE49-F238E27FC236}">
                <a16:creationId xmlns:a16="http://schemas.microsoft.com/office/drawing/2014/main" id="{985E4BDF-8BFF-DB75-7ADD-6CA3536CA749}"/>
              </a:ext>
            </a:extLst>
          </p:cNvPr>
          <p:cNvSpPr>
            <a:spLocks noGrp="1"/>
          </p:cNvSpPr>
          <p:nvPr>
            <p:ph idx="1"/>
          </p:nvPr>
        </p:nvSpPr>
        <p:spPr/>
        <p:txBody>
          <a:bodyPr>
            <a:normAutofit/>
          </a:bodyPr>
          <a:lstStyle/>
          <a:p>
            <a:r>
              <a:rPr lang="en-US" sz="1600" b="1" dirty="0"/>
              <a:t>📲 Expand Chat-First Resolution for High-Volume Cases</a:t>
            </a:r>
            <a:br>
              <a:rPr lang="en-US" sz="1600" dirty="0"/>
            </a:br>
            <a:r>
              <a:rPr lang="en-US" sz="1600" dirty="0"/>
              <a:t>Rebooking and Cancellation/Refund show strong success rates via Chat. Increase automation, triage, and smart bot routing to shift more volume away from Phone.</a:t>
            </a:r>
          </a:p>
          <a:p>
            <a:r>
              <a:rPr lang="en-US" sz="1600" b="1" dirty="0"/>
              <a:t>🔁 Redesign Back-End Dependent Workflows (e.g., Schedule Change)</a:t>
            </a:r>
            <a:br>
              <a:rPr lang="en-US" sz="1600" dirty="0"/>
            </a:br>
            <a:r>
              <a:rPr lang="en-US" sz="1600" dirty="0"/>
              <a:t>Heavy reliance on Service Center channels and multi-contact patterns reveal a need to simplify and automate internal coordination.</a:t>
            </a:r>
          </a:p>
          <a:p>
            <a:r>
              <a:rPr lang="en-US" sz="1600" b="1" dirty="0"/>
              <a:t>🧠 Improve First-Contact Resolution with Smarter Agent Support</a:t>
            </a:r>
            <a:br>
              <a:rPr lang="en-US" sz="1600" dirty="0"/>
            </a:br>
            <a:r>
              <a:rPr lang="en-US" sz="1600" dirty="0"/>
              <a:t>Actions like “No change made” and “Not cancellation reservation” dominate multi-contact cases. Equip agents with clearer resolution pathways and better triage tools.</a:t>
            </a:r>
          </a:p>
          <a:p>
            <a:r>
              <a:rPr lang="en-US" sz="1600" b="1" dirty="0"/>
              <a:t>📉 Eliminate or Deflect Non-Actionable Requests</a:t>
            </a:r>
            <a:br>
              <a:rPr lang="en-US" sz="1600" dirty="0"/>
            </a:br>
            <a:r>
              <a:rPr lang="en-US" sz="1600" dirty="0"/>
              <a:t>High-frequency actions like “Already on support” or “Informed refund pending” often do not lead to resolution. These should be handled through proactive messaging or self-service status updates.</a:t>
            </a:r>
          </a:p>
          <a:p>
            <a:r>
              <a:rPr lang="en-US" sz="1600" b="1" dirty="0"/>
              <a:t>🧹 Standardize Data &amp; Terminology for Better Insight</a:t>
            </a:r>
            <a:br>
              <a:rPr lang="en-US" sz="1600" dirty="0"/>
            </a:br>
            <a:r>
              <a:rPr lang="en-US" sz="1600" dirty="0"/>
              <a:t>Inconsistent errand categories and unclear abbreviations reduce analytical clarity. Cleaning up key definitions and categories will improve reporting and root cause tracking. Improving data consistency by reducing duplicate or redundant keys used for the same errand category. Enhance definition clarity by standardizing terminology and providing a clear reference for abbreviations and action labels.</a:t>
            </a:r>
            <a:endParaRPr lang="sv-SE" sz="1600" dirty="0"/>
          </a:p>
        </p:txBody>
      </p:sp>
    </p:spTree>
    <p:extLst>
      <p:ext uri="{BB962C8B-B14F-4D97-AF65-F5344CB8AC3E}">
        <p14:creationId xmlns:p14="http://schemas.microsoft.com/office/powerpoint/2010/main" val="4214723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110BE-70B8-FA3A-9711-27C94C8E405D}"/>
              </a:ext>
            </a:extLst>
          </p:cNvPr>
          <p:cNvSpPr>
            <a:spLocks noGrp="1"/>
          </p:cNvSpPr>
          <p:nvPr>
            <p:ph type="title"/>
          </p:nvPr>
        </p:nvSpPr>
        <p:spPr/>
        <p:txBody>
          <a:bodyPr/>
          <a:lstStyle/>
          <a:p>
            <a:r>
              <a:rPr lang="en-US" dirty="0"/>
              <a:t>Why Optimizing Support Load Matters</a:t>
            </a:r>
            <a:endParaRPr lang="sv-SE" dirty="0"/>
          </a:p>
        </p:txBody>
      </p:sp>
      <p:sp>
        <p:nvSpPr>
          <p:cNvPr id="3" name="Content Placeholder 2">
            <a:extLst>
              <a:ext uri="{FF2B5EF4-FFF2-40B4-BE49-F238E27FC236}">
                <a16:creationId xmlns:a16="http://schemas.microsoft.com/office/drawing/2014/main" id="{AA05839D-738D-A918-2F43-6511D707CC3D}"/>
              </a:ext>
            </a:extLst>
          </p:cNvPr>
          <p:cNvSpPr>
            <a:spLocks noGrp="1"/>
          </p:cNvSpPr>
          <p:nvPr>
            <p:ph idx="1"/>
          </p:nvPr>
        </p:nvSpPr>
        <p:spPr>
          <a:xfrm>
            <a:off x="838200" y="1825625"/>
            <a:ext cx="9305925" cy="4351338"/>
          </a:xfrm>
        </p:spPr>
        <p:txBody>
          <a:bodyPr>
            <a:normAutofit lnSpcReduction="10000"/>
          </a:bodyPr>
          <a:lstStyle/>
          <a:p>
            <a:pPr marL="0" indent="0">
              <a:buNone/>
            </a:pPr>
            <a:r>
              <a:rPr lang="en-US" sz="2000" dirty="0"/>
              <a:t>🌍 </a:t>
            </a:r>
            <a:r>
              <a:rPr lang="en-US" sz="1800" dirty="0"/>
              <a:t>Travel support handles millions of customer interactions, often tied to time-sensitive or high-stakes situations like cancellations, re-bookings, and payment issues.</a:t>
            </a:r>
          </a:p>
          <a:p>
            <a:pPr marL="0" indent="0">
              <a:buNone/>
            </a:pPr>
            <a:r>
              <a:rPr lang="en-US" sz="1800" dirty="0"/>
              <a:t>⏱️ Every unnecessary contact adds cost, delays resolution, and strains resources, especially in peak seasons or during disruptions.</a:t>
            </a:r>
          </a:p>
          <a:p>
            <a:pPr marL="0" indent="0">
              <a:buNone/>
            </a:pPr>
            <a:r>
              <a:rPr lang="en-US" sz="1800" dirty="0"/>
              <a:t>💬 High contact volumes are often driven by repeatable, low-value interactions creating an opportunity for automation and smarter triage.</a:t>
            </a:r>
          </a:p>
          <a:p>
            <a:pPr marL="0" indent="0">
              <a:buNone/>
            </a:pPr>
            <a:r>
              <a:rPr lang="en-US" sz="1800" dirty="0"/>
              <a:t>💸 Support effort is not always aligned with customer value, with many low-revenue cases consuming significant agent time.</a:t>
            </a:r>
          </a:p>
          <a:p>
            <a:pPr marL="0" indent="0">
              <a:buNone/>
            </a:pPr>
            <a:r>
              <a:rPr lang="en-US" sz="1800" dirty="0"/>
              <a:t>🧠 Understanding contact patterns, resolution behavior, and action outcomes is essential to designing efficient workflows and scalable customer service.</a:t>
            </a:r>
          </a:p>
          <a:p>
            <a:pPr marL="0" indent="0">
              <a:buNone/>
            </a:pPr>
            <a:r>
              <a:rPr lang="en-US" sz="1800" dirty="0"/>
              <a:t>🚀 Improving support efficiency leads to faster resolutions, happier customers, and lower operational cost a key enabler for sustainable growth in travel services.</a:t>
            </a:r>
          </a:p>
          <a:p>
            <a:pPr marL="0" indent="0">
              <a:buNone/>
            </a:pPr>
            <a:r>
              <a:rPr lang="en-US" sz="1800" dirty="0">
                <a:solidFill>
                  <a:srgbClr val="00B050"/>
                </a:solidFill>
              </a:rPr>
              <a:t>Instruction: Please find my recommendation either written in green font or in green text box! </a:t>
            </a:r>
          </a:p>
          <a:p>
            <a:pPr marL="0" indent="0">
              <a:buNone/>
            </a:pPr>
            <a:r>
              <a:rPr lang="en-US" sz="1600" i="1" u="sng" dirty="0">
                <a:solidFill>
                  <a:schemeClr val="accent2">
                    <a:lumMod val="50000"/>
                  </a:schemeClr>
                </a:solidFill>
              </a:rPr>
              <a:t>Note: Text editing and phrasing support provided by ChatGPT (OpenAI, private subscription). No sensitive or confidential information was shared.</a:t>
            </a:r>
          </a:p>
        </p:txBody>
      </p:sp>
    </p:spTree>
    <p:extLst>
      <p:ext uri="{BB962C8B-B14F-4D97-AF65-F5344CB8AC3E}">
        <p14:creationId xmlns:p14="http://schemas.microsoft.com/office/powerpoint/2010/main" val="1781568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5B23A55F-76A1-A123-C98C-084AD84AD7DA}"/>
              </a:ext>
            </a:extLst>
          </p:cNvPr>
          <p:cNvPicPr>
            <a:picLocks noChangeAspect="1"/>
          </p:cNvPicPr>
          <p:nvPr/>
        </p:nvPicPr>
        <p:blipFill>
          <a:blip r:embed="rId2"/>
          <a:stretch>
            <a:fillRect/>
          </a:stretch>
        </p:blipFill>
        <p:spPr>
          <a:xfrm>
            <a:off x="8305771" y="2653228"/>
            <a:ext cx="3231377" cy="2412155"/>
          </a:xfrm>
          <a:prstGeom prst="rect">
            <a:avLst/>
          </a:prstGeom>
        </p:spPr>
      </p:pic>
      <p:sp>
        <p:nvSpPr>
          <p:cNvPr id="2" name="Title 1">
            <a:extLst>
              <a:ext uri="{FF2B5EF4-FFF2-40B4-BE49-F238E27FC236}">
                <a16:creationId xmlns:a16="http://schemas.microsoft.com/office/drawing/2014/main" id="{CED8FDDB-AF11-8FA0-F340-8DC32FB2C812}"/>
              </a:ext>
            </a:extLst>
          </p:cNvPr>
          <p:cNvSpPr>
            <a:spLocks noGrp="1"/>
          </p:cNvSpPr>
          <p:nvPr>
            <p:ph type="title"/>
          </p:nvPr>
        </p:nvSpPr>
        <p:spPr/>
        <p:txBody>
          <a:bodyPr/>
          <a:lstStyle/>
          <a:p>
            <a:r>
              <a:rPr lang="sv-SE" dirty="0" err="1"/>
              <a:t>Overview</a:t>
            </a:r>
            <a:endParaRPr lang="sv-SE" dirty="0"/>
          </a:p>
        </p:txBody>
      </p:sp>
      <p:sp>
        <p:nvSpPr>
          <p:cNvPr id="14" name="Rectangle 13">
            <a:extLst>
              <a:ext uri="{FF2B5EF4-FFF2-40B4-BE49-F238E27FC236}">
                <a16:creationId xmlns:a16="http://schemas.microsoft.com/office/drawing/2014/main" id="{B00ACDF2-AF3E-9312-2709-0C9438D4FE08}"/>
              </a:ext>
            </a:extLst>
          </p:cNvPr>
          <p:cNvSpPr/>
          <p:nvPr/>
        </p:nvSpPr>
        <p:spPr>
          <a:xfrm>
            <a:off x="10062817" y="2074891"/>
            <a:ext cx="1332000" cy="3096000"/>
          </a:xfrm>
          <a:prstGeom prst="rect">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sv-SE" sz="1400" dirty="0">
                <a:solidFill>
                  <a:schemeClr val="tx1"/>
                </a:solidFill>
              </a:rPr>
              <a:t>To be </a:t>
            </a:r>
            <a:r>
              <a:rPr lang="sv-SE" sz="1400" dirty="0" err="1">
                <a:solidFill>
                  <a:schemeClr val="tx1"/>
                </a:solidFill>
              </a:rPr>
              <a:t>proud</a:t>
            </a:r>
            <a:r>
              <a:rPr lang="sv-SE" sz="1400" dirty="0">
                <a:solidFill>
                  <a:schemeClr val="tx1"/>
                </a:solidFill>
              </a:rPr>
              <a:t> </a:t>
            </a:r>
            <a:r>
              <a:rPr lang="sv-SE" sz="1400" dirty="0" err="1">
                <a:solidFill>
                  <a:schemeClr val="tx1"/>
                </a:solidFill>
              </a:rPr>
              <a:t>of</a:t>
            </a:r>
            <a:r>
              <a:rPr lang="sv-SE" sz="1400" dirty="0">
                <a:solidFill>
                  <a:schemeClr val="tx1"/>
                </a:solidFill>
              </a:rPr>
              <a:t>!</a:t>
            </a:r>
          </a:p>
        </p:txBody>
      </p:sp>
      <p:sp>
        <p:nvSpPr>
          <p:cNvPr id="15" name="Rectangle 14">
            <a:extLst>
              <a:ext uri="{FF2B5EF4-FFF2-40B4-BE49-F238E27FC236}">
                <a16:creationId xmlns:a16="http://schemas.microsoft.com/office/drawing/2014/main" id="{00609D0B-AA13-36CE-A2DC-DBD07E75C0BD}"/>
              </a:ext>
            </a:extLst>
          </p:cNvPr>
          <p:cNvSpPr/>
          <p:nvPr/>
        </p:nvSpPr>
        <p:spPr>
          <a:xfrm>
            <a:off x="8671338" y="2074890"/>
            <a:ext cx="1332000" cy="30960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sv-SE" sz="1400" dirty="0" err="1">
                <a:solidFill>
                  <a:schemeClr val="tx1"/>
                </a:solidFill>
              </a:rPr>
              <a:t>Room</a:t>
            </a:r>
            <a:r>
              <a:rPr lang="sv-SE" sz="1400" dirty="0">
                <a:solidFill>
                  <a:schemeClr val="tx1"/>
                </a:solidFill>
              </a:rPr>
              <a:t> for </a:t>
            </a:r>
            <a:r>
              <a:rPr lang="sv-SE" sz="1400" dirty="0" err="1">
                <a:solidFill>
                  <a:schemeClr val="tx1"/>
                </a:solidFill>
              </a:rPr>
              <a:t>improvement</a:t>
            </a:r>
            <a:r>
              <a:rPr lang="sv-SE" sz="1400" dirty="0">
                <a:solidFill>
                  <a:schemeClr val="tx1"/>
                </a:solidFill>
              </a:rPr>
              <a:t>!</a:t>
            </a:r>
          </a:p>
        </p:txBody>
      </p:sp>
      <p:sp>
        <p:nvSpPr>
          <p:cNvPr id="19" name="TextBox 18">
            <a:extLst>
              <a:ext uri="{FF2B5EF4-FFF2-40B4-BE49-F238E27FC236}">
                <a16:creationId xmlns:a16="http://schemas.microsoft.com/office/drawing/2014/main" id="{436D84D2-B05C-1C1C-BAB7-F23B89204987}"/>
              </a:ext>
            </a:extLst>
          </p:cNvPr>
          <p:cNvSpPr txBox="1"/>
          <p:nvPr/>
        </p:nvSpPr>
        <p:spPr>
          <a:xfrm>
            <a:off x="2187641" y="5704757"/>
            <a:ext cx="8229809" cy="646331"/>
          </a:xfrm>
          <a:prstGeom prst="rect">
            <a:avLst/>
          </a:prstGeom>
          <a:noFill/>
          <a:ln>
            <a:solidFill>
              <a:schemeClr val="tx1"/>
            </a:solidFill>
          </a:ln>
        </p:spPr>
        <p:txBody>
          <a:bodyPr wrap="square" rtlCol="0">
            <a:spAutoFit/>
          </a:bodyPr>
          <a:lstStyle/>
          <a:p>
            <a:r>
              <a:rPr lang="en-US" dirty="0"/>
              <a:t>Number of orders with </a:t>
            </a:r>
            <a:r>
              <a:rPr lang="en-US" b="1" dirty="0"/>
              <a:t>more</a:t>
            </a:r>
            <a:r>
              <a:rPr lang="en-US" dirty="0"/>
              <a:t> than threshold (3) customer contacts: </a:t>
            </a:r>
            <a:r>
              <a:rPr lang="en-US" dirty="0">
                <a:solidFill>
                  <a:srgbClr val="FF0000"/>
                </a:solidFill>
              </a:rPr>
              <a:t>1388174</a:t>
            </a:r>
          </a:p>
          <a:p>
            <a:r>
              <a:rPr lang="en-US" dirty="0"/>
              <a:t>Number of orders with </a:t>
            </a:r>
            <a:r>
              <a:rPr lang="en-US" b="1" dirty="0"/>
              <a:t>less</a:t>
            </a:r>
            <a:r>
              <a:rPr lang="en-US" dirty="0"/>
              <a:t> than threshold (3) customer contacts: </a:t>
            </a:r>
            <a:r>
              <a:rPr lang="en-US" dirty="0">
                <a:solidFill>
                  <a:srgbClr val="00B050"/>
                </a:solidFill>
              </a:rPr>
              <a:t>1249616</a:t>
            </a:r>
            <a:endParaRPr lang="sv-SE" dirty="0">
              <a:solidFill>
                <a:srgbClr val="00B050"/>
              </a:solidFill>
            </a:endParaRPr>
          </a:p>
        </p:txBody>
      </p:sp>
      <p:graphicFrame>
        <p:nvGraphicFramePr>
          <p:cNvPr id="21" name="Table 20">
            <a:extLst>
              <a:ext uri="{FF2B5EF4-FFF2-40B4-BE49-F238E27FC236}">
                <a16:creationId xmlns:a16="http://schemas.microsoft.com/office/drawing/2014/main" id="{4E563EC8-7B87-688A-A8A2-47EFA6799D91}"/>
              </a:ext>
            </a:extLst>
          </p:cNvPr>
          <p:cNvGraphicFramePr>
            <a:graphicFrameLocks noGrp="1"/>
          </p:cNvGraphicFramePr>
          <p:nvPr>
            <p:extLst>
              <p:ext uri="{D42A27DB-BD31-4B8C-83A1-F6EECF244321}">
                <p14:modId xmlns:p14="http://schemas.microsoft.com/office/powerpoint/2010/main" val="3282872471"/>
              </p:ext>
            </p:extLst>
          </p:nvPr>
        </p:nvGraphicFramePr>
        <p:xfrm>
          <a:off x="838200" y="1456612"/>
          <a:ext cx="7271277" cy="741680"/>
        </p:xfrm>
        <a:graphic>
          <a:graphicData uri="http://schemas.openxmlformats.org/drawingml/2006/table">
            <a:tbl>
              <a:tblPr firstRow="1" bandRow="1">
                <a:tableStyleId>{5C22544A-7EE6-4342-B048-85BDC9FD1C3A}</a:tableStyleId>
              </a:tblPr>
              <a:tblGrid>
                <a:gridCol w="1743076">
                  <a:extLst>
                    <a:ext uri="{9D8B030D-6E8A-4147-A177-3AD203B41FA5}">
                      <a16:colId xmlns:a16="http://schemas.microsoft.com/office/drawing/2014/main" val="3298901462"/>
                    </a:ext>
                  </a:extLst>
                </a:gridCol>
                <a:gridCol w="1174487">
                  <a:extLst>
                    <a:ext uri="{9D8B030D-6E8A-4147-A177-3AD203B41FA5}">
                      <a16:colId xmlns:a16="http://schemas.microsoft.com/office/drawing/2014/main" val="1674087150"/>
                    </a:ext>
                  </a:extLst>
                </a:gridCol>
                <a:gridCol w="823273">
                  <a:extLst>
                    <a:ext uri="{9D8B030D-6E8A-4147-A177-3AD203B41FA5}">
                      <a16:colId xmlns:a16="http://schemas.microsoft.com/office/drawing/2014/main" val="676912315"/>
                    </a:ext>
                  </a:extLst>
                </a:gridCol>
                <a:gridCol w="927265">
                  <a:extLst>
                    <a:ext uri="{9D8B030D-6E8A-4147-A177-3AD203B41FA5}">
                      <a16:colId xmlns:a16="http://schemas.microsoft.com/office/drawing/2014/main" val="2545726745"/>
                    </a:ext>
                  </a:extLst>
                </a:gridCol>
                <a:gridCol w="511296">
                  <a:extLst>
                    <a:ext uri="{9D8B030D-6E8A-4147-A177-3AD203B41FA5}">
                      <a16:colId xmlns:a16="http://schemas.microsoft.com/office/drawing/2014/main" val="933810285"/>
                    </a:ext>
                  </a:extLst>
                </a:gridCol>
                <a:gridCol w="493964">
                  <a:extLst>
                    <a:ext uri="{9D8B030D-6E8A-4147-A177-3AD203B41FA5}">
                      <a16:colId xmlns:a16="http://schemas.microsoft.com/office/drawing/2014/main" val="2012052998"/>
                    </a:ext>
                  </a:extLst>
                </a:gridCol>
                <a:gridCol w="545960">
                  <a:extLst>
                    <a:ext uri="{9D8B030D-6E8A-4147-A177-3AD203B41FA5}">
                      <a16:colId xmlns:a16="http://schemas.microsoft.com/office/drawing/2014/main" val="1242426339"/>
                    </a:ext>
                  </a:extLst>
                </a:gridCol>
                <a:gridCol w="537294">
                  <a:extLst>
                    <a:ext uri="{9D8B030D-6E8A-4147-A177-3AD203B41FA5}">
                      <a16:colId xmlns:a16="http://schemas.microsoft.com/office/drawing/2014/main" val="1154204926"/>
                    </a:ext>
                  </a:extLst>
                </a:gridCol>
                <a:gridCol w="514662">
                  <a:extLst>
                    <a:ext uri="{9D8B030D-6E8A-4147-A177-3AD203B41FA5}">
                      <a16:colId xmlns:a16="http://schemas.microsoft.com/office/drawing/2014/main" val="2021425322"/>
                    </a:ext>
                  </a:extLst>
                </a:gridCol>
              </a:tblGrid>
              <a:tr h="370840">
                <a:tc>
                  <a:txBody>
                    <a:bodyPr/>
                    <a:lstStyle/>
                    <a:p>
                      <a:r>
                        <a:rPr lang="sv-SE" sz="1600" dirty="0"/>
                        <a:t>Index</a:t>
                      </a:r>
                      <a:endParaRPr lang="sv-SE" sz="1000" dirty="0"/>
                    </a:p>
                  </a:txBody>
                  <a:tcPr/>
                </a:tc>
                <a:tc>
                  <a:txBody>
                    <a:bodyPr/>
                    <a:lstStyle/>
                    <a:p>
                      <a:r>
                        <a:rPr lang="sv-SE" sz="1000" dirty="0"/>
                        <a:t>Count</a:t>
                      </a:r>
                    </a:p>
                  </a:txBody>
                  <a:tcPr/>
                </a:tc>
                <a:tc>
                  <a:txBody>
                    <a:bodyPr/>
                    <a:lstStyle/>
                    <a:p>
                      <a:r>
                        <a:rPr lang="sv-SE" sz="1000" dirty="0" err="1"/>
                        <a:t>Mean</a:t>
                      </a:r>
                      <a:endParaRPr lang="sv-SE" sz="1000" dirty="0"/>
                    </a:p>
                  </a:txBody>
                  <a:tcPr/>
                </a:tc>
                <a:tc>
                  <a:txBody>
                    <a:bodyPr/>
                    <a:lstStyle/>
                    <a:p>
                      <a:r>
                        <a:rPr lang="sv-SE" sz="1000" dirty="0" err="1"/>
                        <a:t>std</a:t>
                      </a:r>
                      <a:endParaRPr lang="sv-SE" sz="1000" dirty="0"/>
                    </a:p>
                  </a:txBody>
                  <a:tcPr/>
                </a:tc>
                <a:tc>
                  <a:txBody>
                    <a:bodyPr/>
                    <a:lstStyle/>
                    <a:p>
                      <a:r>
                        <a:rPr lang="sv-SE" sz="1000" dirty="0"/>
                        <a:t>min</a:t>
                      </a:r>
                    </a:p>
                  </a:txBody>
                  <a:tcPr/>
                </a:tc>
                <a:tc>
                  <a:txBody>
                    <a:bodyPr/>
                    <a:lstStyle/>
                    <a:p>
                      <a:r>
                        <a:rPr lang="sv-SE" sz="1000" dirty="0"/>
                        <a:t>25%</a:t>
                      </a:r>
                    </a:p>
                  </a:txBody>
                  <a:tcPr/>
                </a:tc>
                <a:tc>
                  <a:txBody>
                    <a:bodyPr/>
                    <a:lstStyle/>
                    <a:p>
                      <a:r>
                        <a:rPr lang="sv-SE" sz="1000" dirty="0"/>
                        <a:t>50%</a:t>
                      </a:r>
                    </a:p>
                  </a:txBody>
                  <a:tcPr/>
                </a:tc>
                <a:tc>
                  <a:txBody>
                    <a:bodyPr/>
                    <a:lstStyle/>
                    <a:p>
                      <a:r>
                        <a:rPr lang="sv-SE" sz="1000" dirty="0"/>
                        <a:t>75%</a:t>
                      </a:r>
                    </a:p>
                  </a:txBody>
                  <a:tcPr/>
                </a:tc>
                <a:tc>
                  <a:txBody>
                    <a:bodyPr/>
                    <a:lstStyle/>
                    <a:p>
                      <a:r>
                        <a:rPr lang="sv-SE" sz="1000" dirty="0"/>
                        <a:t>max</a:t>
                      </a:r>
                    </a:p>
                  </a:txBody>
                  <a:tcPr/>
                </a:tc>
                <a:extLst>
                  <a:ext uri="{0D108BD9-81ED-4DB2-BD59-A6C34878D82A}">
                    <a16:rowId xmlns:a16="http://schemas.microsoft.com/office/drawing/2014/main" val="3931635387"/>
                  </a:ext>
                </a:extLst>
              </a:tr>
              <a:tr h="370840">
                <a:tc>
                  <a:txBody>
                    <a:bodyPr/>
                    <a:lstStyle/>
                    <a:p>
                      <a:r>
                        <a:rPr lang="sv-SE" sz="1200" b="1" dirty="0" err="1"/>
                        <a:t>Num_contacts</a:t>
                      </a:r>
                      <a:endParaRPr lang="sv-SE" sz="1200" b="1" dirty="0"/>
                    </a:p>
                  </a:txBody>
                  <a:tcPr/>
                </a:tc>
                <a:tc>
                  <a:txBody>
                    <a:bodyPr/>
                    <a:lstStyle/>
                    <a:p>
                      <a:r>
                        <a:rPr lang="sv-SE" sz="1000" dirty="0"/>
                        <a:t>2.63779e+06</a:t>
                      </a:r>
                    </a:p>
                  </a:txBody>
                  <a:tcPr/>
                </a:tc>
                <a:tc>
                  <a:txBody>
                    <a:bodyPr/>
                    <a:lstStyle/>
                    <a:p>
                      <a:r>
                        <a:rPr lang="sv-SE" sz="1000" dirty="0"/>
                        <a:t>6.01215</a:t>
                      </a:r>
                    </a:p>
                  </a:txBody>
                  <a:tcPr/>
                </a:tc>
                <a:tc>
                  <a:txBody>
                    <a:bodyPr/>
                    <a:lstStyle/>
                    <a:p>
                      <a:r>
                        <a:rPr lang="sv-SE" sz="1000" dirty="0"/>
                        <a:t>7.17645</a:t>
                      </a:r>
                    </a:p>
                  </a:txBody>
                  <a:tcPr/>
                </a:tc>
                <a:tc>
                  <a:txBody>
                    <a:bodyPr/>
                    <a:lstStyle/>
                    <a:p>
                      <a:r>
                        <a:rPr lang="sv-SE" sz="1000" dirty="0"/>
                        <a:t>1</a:t>
                      </a:r>
                    </a:p>
                  </a:txBody>
                  <a:tcPr/>
                </a:tc>
                <a:tc>
                  <a:txBody>
                    <a:bodyPr/>
                    <a:lstStyle/>
                    <a:p>
                      <a:r>
                        <a:rPr lang="sv-SE" sz="1000" dirty="0"/>
                        <a:t>2</a:t>
                      </a:r>
                    </a:p>
                  </a:txBody>
                  <a:tcPr/>
                </a:tc>
                <a:tc>
                  <a:txBody>
                    <a:bodyPr/>
                    <a:lstStyle/>
                    <a:p>
                      <a:r>
                        <a:rPr lang="sv-SE" sz="1000" dirty="0"/>
                        <a:t>4</a:t>
                      </a:r>
                    </a:p>
                  </a:txBody>
                  <a:tcPr/>
                </a:tc>
                <a:tc>
                  <a:txBody>
                    <a:bodyPr/>
                    <a:lstStyle/>
                    <a:p>
                      <a:r>
                        <a:rPr lang="sv-SE" sz="1000" dirty="0"/>
                        <a:t>7</a:t>
                      </a:r>
                    </a:p>
                  </a:txBody>
                  <a:tcPr/>
                </a:tc>
                <a:tc>
                  <a:txBody>
                    <a:bodyPr/>
                    <a:lstStyle/>
                    <a:p>
                      <a:r>
                        <a:rPr lang="sv-SE" sz="1000" dirty="0"/>
                        <a:t>98</a:t>
                      </a:r>
                    </a:p>
                  </a:txBody>
                  <a:tcPr/>
                </a:tc>
                <a:extLst>
                  <a:ext uri="{0D108BD9-81ED-4DB2-BD59-A6C34878D82A}">
                    <a16:rowId xmlns:a16="http://schemas.microsoft.com/office/drawing/2014/main" val="392998439"/>
                  </a:ext>
                </a:extLst>
              </a:tr>
            </a:tbl>
          </a:graphicData>
        </a:graphic>
      </p:graphicFrame>
      <p:pic>
        <p:nvPicPr>
          <p:cNvPr id="25" name="Content Placeholder 24">
            <a:extLst>
              <a:ext uri="{FF2B5EF4-FFF2-40B4-BE49-F238E27FC236}">
                <a16:creationId xmlns:a16="http://schemas.microsoft.com/office/drawing/2014/main" id="{6B739F36-FC19-5119-3415-0CA878FB0671}"/>
              </a:ext>
            </a:extLst>
          </p:cNvPr>
          <p:cNvPicPr>
            <a:picLocks noGrp="1" noChangeAspect="1"/>
          </p:cNvPicPr>
          <p:nvPr>
            <p:ph idx="1"/>
          </p:nvPr>
        </p:nvPicPr>
        <p:blipFill>
          <a:blip r:embed="rId3"/>
          <a:stretch>
            <a:fillRect/>
          </a:stretch>
        </p:blipFill>
        <p:spPr>
          <a:xfrm>
            <a:off x="638175" y="2577266"/>
            <a:ext cx="3765428" cy="2579891"/>
          </a:xfrm>
        </p:spPr>
      </p:pic>
      <p:pic>
        <p:nvPicPr>
          <p:cNvPr id="27" name="Picture 26">
            <a:extLst>
              <a:ext uri="{FF2B5EF4-FFF2-40B4-BE49-F238E27FC236}">
                <a16:creationId xmlns:a16="http://schemas.microsoft.com/office/drawing/2014/main" id="{35B5D949-4876-6BFC-6CFC-1BC46167C352}"/>
              </a:ext>
            </a:extLst>
          </p:cNvPr>
          <p:cNvPicPr>
            <a:picLocks noChangeAspect="1"/>
          </p:cNvPicPr>
          <p:nvPr/>
        </p:nvPicPr>
        <p:blipFill>
          <a:blip r:embed="rId4"/>
          <a:stretch>
            <a:fillRect/>
          </a:stretch>
        </p:blipFill>
        <p:spPr>
          <a:xfrm>
            <a:off x="4609644" y="2379341"/>
            <a:ext cx="3385804" cy="3140978"/>
          </a:xfrm>
          <a:prstGeom prst="rect">
            <a:avLst/>
          </a:prstGeom>
        </p:spPr>
      </p:pic>
    </p:spTree>
    <p:extLst>
      <p:ext uri="{BB962C8B-B14F-4D97-AF65-F5344CB8AC3E}">
        <p14:creationId xmlns:p14="http://schemas.microsoft.com/office/powerpoint/2010/main" val="3392553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B86EF-DC64-47C5-89E4-F08144B5D8C7}"/>
              </a:ext>
            </a:extLst>
          </p:cNvPr>
          <p:cNvSpPr>
            <a:spLocks noGrp="1"/>
          </p:cNvSpPr>
          <p:nvPr>
            <p:ph type="title"/>
          </p:nvPr>
        </p:nvSpPr>
        <p:spPr/>
        <p:txBody>
          <a:bodyPr/>
          <a:lstStyle/>
          <a:p>
            <a:r>
              <a:rPr lang="sv-SE" dirty="0"/>
              <a:t>Revenue vs </a:t>
            </a:r>
            <a:r>
              <a:rPr lang="sv-SE" dirty="0" err="1"/>
              <a:t>Number</a:t>
            </a:r>
            <a:r>
              <a:rPr lang="sv-SE" dirty="0"/>
              <a:t> </a:t>
            </a:r>
            <a:r>
              <a:rPr lang="sv-SE" dirty="0" err="1"/>
              <a:t>of</a:t>
            </a:r>
            <a:r>
              <a:rPr lang="sv-SE" dirty="0"/>
              <a:t> </a:t>
            </a:r>
            <a:r>
              <a:rPr lang="sv-SE" dirty="0" err="1"/>
              <a:t>contacts</a:t>
            </a:r>
            <a:endParaRPr lang="sv-SE" dirty="0"/>
          </a:p>
        </p:txBody>
      </p:sp>
      <p:sp>
        <p:nvSpPr>
          <p:cNvPr id="3" name="Content Placeholder 2">
            <a:extLst>
              <a:ext uri="{FF2B5EF4-FFF2-40B4-BE49-F238E27FC236}">
                <a16:creationId xmlns:a16="http://schemas.microsoft.com/office/drawing/2014/main" id="{50E2B02E-9A91-F9E7-3372-6A79EC37736A}"/>
              </a:ext>
            </a:extLst>
          </p:cNvPr>
          <p:cNvSpPr>
            <a:spLocks noGrp="1"/>
          </p:cNvSpPr>
          <p:nvPr>
            <p:ph idx="1"/>
          </p:nvPr>
        </p:nvSpPr>
        <p:spPr>
          <a:xfrm>
            <a:off x="920118" y="1704345"/>
            <a:ext cx="5324475" cy="2831614"/>
          </a:xfrm>
        </p:spPr>
        <p:txBody>
          <a:bodyPr>
            <a:normAutofit fontScale="55000" lnSpcReduction="20000"/>
          </a:bodyPr>
          <a:lstStyle/>
          <a:p>
            <a:pPr>
              <a:lnSpc>
                <a:spcPct val="120000"/>
              </a:lnSpc>
              <a:buNone/>
            </a:pPr>
            <a:r>
              <a:rPr lang="en-US" sz="2200" b="1" dirty="0"/>
              <a:t>📉 Correlation: -0.072</a:t>
            </a:r>
          </a:p>
          <a:p>
            <a:pPr>
              <a:lnSpc>
                <a:spcPct val="120000"/>
              </a:lnSpc>
              <a:buNone/>
            </a:pPr>
            <a:r>
              <a:rPr lang="en-US" sz="2200" b="1" dirty="0"/>
              <a:t>✅ What It Means: Very weak negative correlation</a:t>
            </a:r>
            <a:br>
              <a:rPr lang="en-US" sz="2200" dirty="0"/>
            </a:br>
            <a:r>
              <a:rPr lang="en-US" sz="2200" dirty="0"/>
              <a:t>(close to 0 = no strong linear relationship). As revenue ratio increases, number of contacts </a:t>
            </a:r>
            <a:r>
              <a:rPr lang="en-US" sz="2200" b="1" dirty="0"/>
              <a:t>slightly decreases</a:t>
            </a:r>
            <a:r>
              <a:rPr lang="en-US" sz="2200" dirty="0"/>
              <a:t>, but the effect is </a:t>
            </a:r>
            <a:r>
              <a:rPr lang="en-US" sz="2200" b="1" dirty="0"/>
              <a:t>very small</a:t>
            </a:r>
            <a:r>
              <a:rPr lang="en-US" sz="2200" dirty="0"/>
              <a:t> and not practically significant</a:t>
            </a:r>
          </a:p>
          <a:p>
            <a:pPr>
              <a:lnSpc>
                <a:spcPct val="120000"/>
              </a:lnSpc>
              <a:buNone/>
            </a:pPr>
            <a:endParaRPr lang="en-US" sz="2200" dirty="0"/>
          </a:p>
          <a:p>
            <a:pPr>
              <a:lnSpc>
                <a:spcPct val="120000"/>
              </a:lnSpc>
              <a:spcBef>
                <a:spcPts val="0"/>
              </a:spcBef>
              <a:buNone/>
            </a:pPr>
            <a:r>
              <a:rPr lang="en-US" sz="2200" b="1" dirty="0"/>
              <a:t>💬 Business Interpretation: </a:t>
            </a:r>
          </a:p>
          <a:p>
            <a:pPr>
              <a:lnSpc>
                <a:spcPct val="120000"/>
              </a:lnSpc>
              <a:spcBef>
                <a:spcPts val="0"/>
              </a:spcBef>
            </a:pPr>
            <a:r>
              <a:rPr lang="en-US" sz="2200" b="1" dirty="0"/>
              <a:t>Support effort is not aligned with customer value</a:t>
            </a:r>
            <a:endParaRPr lang="en-US" sz="2200" dirty="0"/>
          </a:p>
          <a:p>
            <a:pPr>
              <a:lnSpc>
                <a:spcPct val="120000"/>
              </a:lnSpc>
              <a:spcBef>
                <a:spcPts val="0"/>
              </a:spcBef>
              <a:buFont typeface="Arial" panose="020B0604020202020204" pitchFamily="34" charset="0"/>
              <a:buChar char="•"/>
            </a:pPr>
            <a:r>
              <a:rPr lang="en-US" sz="2200" dirty="0"/>
              <a:t>There might be </a:t>
            </a:r>
            <a:r>
              <a:rPr lang="en-US" sz="2200" b="1" dirty="0"/>
              <a:t>over-servicing low-revenue bookings</a:t>
            </a:r>
            <a:endParaRPr lang="en-US" sz="2200" dirty="0"/>
          </a:p>
          <a:p>
            <a:pPr>
              <a:lnSpc>
                <a:spcPct val="120000"/>
              </a:lnSpc>
              <a:spcBef>
                <a:spcPts val="0"/>
              </a:spcBef>
              <a:buFont typeface="Arial" panose="020B0604020202020204" pitchFamily="34" charset="0"/>
              <a:buChar char="•"/>
            </a:pPr>
            <a:r>
              <a:rPr lang="en-US" sz="2200" dirty="0"/>
              <a:t>There is a </a:t>
            </a:r>
            <a:r>
              <a:rPr lang="en-US" sz="2200" b="1" dirty="0"/>
              <a:t>scalability risk</a:t>
            </a:r>
            <a:r>
              <a:rPr lang="en-US" sz="2200" dirty="0"/>
              <a:t> if contact volume grows</a:t>
            </a:r>
          </a:p>
          <a:p>
            <a:pPr>
              <a:lnSpc>
                <a:spcPct val="120000"/>
              </a:lnSpc>
              <a:spcBef>
                <a:spcPts val="0"/>
              </a:spcBef>
            </a:pPr>
            <a:r>
              <a:rPr lang="en-US" sz="2200" dirty="0"/>
              <a:t>The </a:t>
            </a:r>
            <a:r>
              <a:rPr lang="en-US" sz="2200" b="1" dirty="0"/>
              <a:t>real-world effect is weak</a:t>
            </a:r>
            <a:r>
              <a:rPr lang="en-US" sz="2200" dirty="0"/>
              <a:t>, </a:t>
            </a:r>
            <a:r>
              <a:rPr lang="en-US" sz="2200" b="1" dirty="0"/>
              <a:t>however</a:t>
            </a:r>
            <a:r>
              <a:rPr lang="en-US" sz="2200" dirty="0"/>
              <a:t> directionally valid: </a:t>
            </a:r>
          </a:p>
          <a:p>
            <a:pPr marL="0" indent="0">
              <a:lnSpc>
                <a:spcPct val="120000"/>
              </a:lnSpc>
              <a:spcBef>
                <a:spcPts val="0"/>
              </a:spcBef>
              <a:buNone/>
            </a:pPr>
            <a:r>
              <a:rPr lang="en-US" sz="2200" b="1" dirty="0"/>
              <a:t>      low-value orders consume disproportionate support time</a:t>
            </a:r>
            <a:r>
              <a:rPr lang="en-US" sz="2200" dirty="0"/>
              <a:t>.</a:t>
            </a:r>
          </a:p>
          <a:p>
            <a:pPr marL="0" indent="0">
              <a:buNone/>
            </a:pPr>
            <a:endParaRPr lang="sv-SE" dirty="0"/>
          </a:p>
        </p:txBody>
      </p:sp>
      <p:sp>
        <p:nvSpPr>
          <p:cNvPr id="8" name="Content Placeholder 2">
            <a:extLst>
              <a:ext uri="{FF2B5EF4-FFF2-40B4-BE49-F238E27FC236}">
                <a16:creationId xmlns:a16="http://schemas.microsoft.com/office/drawing/2014/main" id="{14CA53A7-AADB-0DF5-9B3B-93694165C96F}"/>
              </a:ext>
            </a:extLst>
          </p:cNvPr>
          <p:cNvSpPr txBox="1">
            <a:spLocks/>
          </p:cNvSpPr>
          <p:nvPr/>
        </p:nvSpPr>
        <p:spPr>
          <a:xfrm>
            <a:off x="771525" y="3681437"/>
            <a:ext cx="5324475" cy="5476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Font typeface="Arial" panose="020B0604020202020204" pitchFamily="34" charset="0"/>
              <a:buChar char="•"/>
            </a:pPr>
            <a:endParaRPr lang="en-US" sz="1400" dirty="0"/>
          </a:p>
        </p:txBody>
      </p:sp>
      <p:sp>
        <p:nvSpPr>
          <p:cNvPr id="16" name="Content Placeholder 2">
            <a:extLst>
              <a:ext uri="{FF2B5EF4-FFF2-40B4-BE49-F238E27FC236}">
                <a16:creationId xmlns:a16="http://schemas.microsoft.com/office/drawing/2014/main" id="{B0F583D4-F41A-88D1-06CC-E804B44392DC}"/>
              </a:ext>
            </a:extLst>
          </p:cNvPr>
          <p:cNvSpPr txBox="1">
            <a:spLocks/>
          </p:cNvSpPr>
          <p:nvPr/>
        </p:nvSpPr>
        <p:spPr>
          <a:xfrm>
            <a:off x="3352799" y="4639469"/>
            <a:ext cx="5324475" cy="1727210"/>
          </a:xfrm>
          <a:prstGeom prst="rect">
            <a:avLst/>
          </a:prstGeom>
          <a:ln w="19050">
            <a:solidFill>
              <a:srgbClr val="00B050"/>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1400" b="1" dirty="0">
                <a:solidFill>
                  <a:srgbClr val="00B050"/>
                </a:solidFill>
              </a:rPr>
              <a:t>🎯 How to use this insight strategically</a:t>
            </a:r>
          </a:p>
          <a:p>
            <a:pPr>
              <a:buFont typeface="Arial" panose="020B0604020202020204" pitchFamily="34" charset="0"/>
              <a:buChar char="•"/>
            </a:pPr>
            <a:r>
              <a:rPr lang="en-US" sz="1400" dirty="0">
                <a:solidFill>
                  <a:srgbClr val="00B050"/>
                </a:solidFill>
              </a:rPr>
              <a:t>Consider </a:t>
            </a:r>
            <a:r>
              <a:rPr lang="en-US" sz="1400" b="1" dirty="0">
                <a:solidFill>
                  <a:srgbClr val="00B050"/>
                </a:solidFill>
              </a:rPr>
              <a:t>automating or deflecting</a:t>
            </a:r>
            <a:r>
              <a:rPr lang="en-US" sz="1400" dirty="0">
                <a:solidFill>
                  <a:srgbClr val="00B050"/>
                </a:solidFill>
              </a:rPr>
              <a:t> low-revenue, high-contact errands.</a:t>
            </a:r>
          </a:p>
          <a:p>
            <a:pPr>
              <a:buFont typeface="Arial" panose="020B0604020202020204" pitchFamily="34" charset="0"/>
              <a:buChar char="•"/>
            </a:pPr>
            <a:r>
              <a:rPr lang="en-US" sz="1400" dirty="0">
                <a:solidFill>
                  <a:srgbClr val="00B050"/>
                </a:solidFill>
              </a:rPr>
              <a:t>Protect live agent time for </a:t>
            </a:r>
            <a:r>
              <a:rPr lang="en-US" sz="1400" b="1" dirty="0">
                <a:solidFill>
                  <a:srgbClr val="00B050"/>
                </a:solidFill>
              </a:rPr>
              <a:t>complex or high-value customers</a:t>
            </a:r>
            <a:r>
              <a:rPr lang="en-US" sz="1400" dirty="0">
                <a:solidFill>
                  <a:srgbClr val="00B050"/>
                </a:solidFill>
              </a:rPr>
              <a:t>.</a:t>
            </a:r>
          </a:p>
          <a:p>
            <a:pPr>
              <a:buFont typeface="Arial" panose="020B0604020202020204" pitchFamily="34" charset="0"/>
              <a:buChar char="•"/>
            </a:pPr>
            <a:r>
              <a:rPr lang="en-US" sz="1400" dirty="0">
                <a:solidFill>
                  <a:srgbClr val="00B050"/>
                </a:solidFill>
              </a:rPr>
              <a:t>Refine internal processes where many contacts are required but revenue remains low.</a:t>
            </a:r>
          </a:p>
          <a:p>
            <a:endParaRPr lang="sv-SE" dirty="0"/>
          </a:p>
        </p:txBody>
      </p:sp>
      <p:pic>
        <p:nvPicPr>
          <p:cNvPr id="6" name="Picture 5">
            <a:extLst>
              <a:ext uri="{FF2B5EF4-FFF2-40B4-BE49-F238E27FC236}">
                <a16:creationId xmlns:a16="http://schemas.microsoft.com/office/drawing/2014/main" id="{4C99BE9E-98C5-57B2-168F-62B821B4EB81}"/>
              </a:ext>
            </a:extLst>
          </p:cNvPr>
          <p:cNvPicPr>
            <a:picLocks noChangeAspect="1"/>
          </p:cNvPicPr>
          <p:nvPr/>
        </p:nvPicPr>
        <p:blipFill>
          <a:blip r:embed="rId3"/>
          <a:stretch>
            <a:fillRect/>
          </a:stretch>
        </p:blipFill>
        <p:spPr>
          <a:xfrm>
            <a:off x="6244593" y="1303015"/>
            <a:ext cx="5261491" cy="3135636"/>
          </a:xfrm>
          <a:prstGeom prst="rect">
            <a:avLst/>
          </a:prstGeom>
        </p:spPr>
      </p:pic>
    </p:spTree>
    <p:extLst>
      <p:ext uri="{BB962C8B-B14F-4D97-AF65-F5344CB8AC3E}">
        <p14:creationId xmlns:p14="http://schemas.microsoft.com/office/powerpoint/2010/main" val="2629802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AD271-1918-0545-74EA-DD1F90DF8ACD}"/>
              </a:ext>
            </a:extLst>
          </p:cNvPr>
          <p:cNvSpPr>
            <a:spLocks noGrp="1"/>
          </p:cNvSpPr>
          <p:nvPr>
            <p:ph type="title"/>
          </p:nvPr>
        </p:nvSpPr>
        <p:spPr>
          <a:xfrm>
            <a:off x="838200" y="65110"/>
            <a:ext cx="10515600" cy="1325563"/>
          </a:xfrm>
        </p:spPr>
        <p:txBody>
          <a:bodyPr>
            <a:normAutofit/>
          </a:bodyPr>
          <a:lstStyle/>
          <a:p>
            <a:r>
              <a:rPr lang="sv-SE" sz="3200" dirty="0" err="1"/>
              <a:t>Categorization</a:t>
            </a:r>
            <a:r>
              <a:rPr lang="sv-SE" sz="3200" dirty="0"/>
              <a:t> </a:t>
            </a:r>
            <a:r>
              <a:rPr lang="sv-SE" sz="3200" dirty="0" err="1"/>
              <a:t>Based</a:t>
            </a:r>
            <a:r>
              <a:rPr lang="sv-SE" sz="3200" dirty="0"/>
              <a:t> on </a:t>
            </a:r>
            <a:r>
              <a:rPr lang="sv-SE" sz="3200" dirty="0" err="1"/>
              <a:t>Errand</a:t>
            </a:r>
            <a:r>
              <a:rPr lang="sv-SE" sz="3200" dirty="0"/>
              <a:t> </a:t>
            </a:r>
            <a:r>
              <a:rPr lang="sv-SE" sz="3200" dirty="0" err="1"/>
              <a:t>Category</a:t>
            </a:r>
            <a:r>
              <a:rPr lang="sv-SE" sz="3200" dirty="0"/>
              <a:t> (Multi </a:t>
            </a:r>
            <a:r>
              <a:rPr lang="sv-SE" sz="3200" dirty="0" err="1"/>
              <a:t>contact</a:t>
            </a:r>
            <a:r>
              <a:rPr lang="sv-SE" sz="3200" dirty="0"/>
              <a:t> </a:t>
            </a:r>
            <a:r>
              <a:rPr lang="sv-SE" sz="3200" dirty="0" err="1"/>
              <a:t>cases</a:t>
            </a:r>
            <a:r>
              <a:rPr lang="sv-SE" sz="3200" dirty="0"/>
              <a:t>)</a:t>
            </a:r>
          </a:p>
        </p:txBody>
      </p:sp>
      <p:sp>
        <p:nvSpPr>
          <p:cNvPr id="7" name="TextBox 6">
            <a:extLst>
              <a:ext uri="{FF2B5EF4-FFF2-40B4-BE49-F238E27FC236}">
                <a16:creationId xmlns:a16="http://schemas.microsoft.com/office/drawing/2014/main" id="{B51B296B-5C95-1953-C29D-5BC2439FF375}"/>
              </a:ext>
            </a:extLst>
          </p:cNvPr>
          <p:cNvSpPr txBox="1"/>
          <p:nvPr/>
        </p:nvSpPr>
        <p:spPr>
          <a:xfrm>
            <a:off x="5717071" y="4620477"/>
            <a:ext cx="6096000" cy="1738938"/>
          </a:xfrm>
          <a:prstGeom prst="rect">
            <a:avLst/>
          </a:prstGeom>
          <a:noFill/>
        </p:spPr>
        <p:txBody>
          <a:bodyPr wrap="square">
            <a:spAutoFit/>
          </a:bodyPr>
          <a:lstStyle/>
          <a:p>
            <a:r>
              <a:rPr kumimoji="0" lang="sv-SE" altLang="sv-SE" sz="1400" b="1" i="0" u="none" strike="noStrike" cap="none" normalizeH="0" baseline="0" dirty="0">
                <a:ln>
                  <a:noFill/>
                </a:ln>
                <a:solidFill>
                  <a:schemeClr val="tx1"/>
                </a:solidFill>
                <a:effectLst/>
                <a:latin typeface="Arial" panose="020B0604020202020204" pitchFamily="34" charset="0"/>
              </a:rPr>
              <a:t>📊 </a:t>
            </a:r>
            <a:r>
              <a:rPr kumimoji="0" lang="sv-SE" altLang="sv-SE" sz="1400" b="1" i="0" u="none" strike="noStrike" cap="none" normalizeH="0" baseline="0" dirty="0" err="1">
                <a:ln>
                  <a:noFill/>
                </a:ln>
                <a:solidFill>
                  <a:schemeClr val="tx1"/>
                </a:solidFill>
                <a:effectLst/>
              </a:rPr>
              <a:t>What</a:t>
            </a:r>
            <a:r>
              <a:rPr kumimoji="0" lang="sv-SE" altLang="sv-SE" sz="1400" b="1" i="0" u="none" strike="noStrike" cap="none" normalizeH="0" baseline="0" dirty="0">
                <a:ln>
                  <a:noFill/>
                </a:ln>
                <a:solidFill>
                  <a:schemeClr val="tx1"/>
                </a:solidFill>
                <a:effectLst/>
              </a:rPr>
              <a:t> the </a:t>
            </a:r>
            <a:r>
              <a:rPr lang="sv-SE" altLang="sv-SE" sz="1400" b="1" dirty="0" err="1"/>
              <a:t>p</a:t>
            </a:r>
            <a:r>
              <a:rPr kumimoji="0" lang="sv-SE" altLang="sv-SE" sz="1400" b="1" i="0" u="none" strike="noStrike" cap="none" normalizeH="0" baseline="0" dirty="0" err="1">
                <a:ln>
                  <a:noFill/>
                </a:ln>
                <a:solidFill>
                  <a:schemeClr val="tx1"/>
                </a:solidFill>
                <a:effectLst/>
              </a:rPr>
              <a:t>lots</a:t>
            </a:r>
            <a:r>
              <a:rPr kumimoji="0" lang="sv-SE" altLang="sv-SE" sz="1400" b="1" i="0" u="none" strike="noStrike" cap="none" normalizeH="0" baseline="0" dirty="0">
                <a:ln>
                  <a:noFill/>
                </a:ln>
                <a:solidFill>
                  <a:schemeClr val="tx1"/>
                </a:solidFill>
                <a:effectLst/>
              </a:rPr>
              <a:t> show: </a:t>
            </a:r>
            <a:r>
              <a:rPr lang="sv-SE" sz="1400" dirty="0" err="1"/>
              <a:t>where</a:t>
            </a:r>
            <a:r>
              <a:rPr lang="sv-SE" sz="1400" dirty="0"/>
              <a:t> </a:t>
            </a:r>
            <a:r>
              <a:rPr lang="sv-SE" sz="1400" b="1" dirty="0" err="1"/>
              <a:t>complexity</a:t>
            </a:r>
            <a:r>
              <a:rPr lang="sv-SE" sz="1400" b="1" dirty="0"/>
              <a:t> </a:t>
            </a:r>
            <a:r>
              <a:rPr lang="sv-SE" sz="1400" b="1" dirty="0" err="1"/>
              <a:t>meets</a:t>
            </a:r>
            <a:r>
              <a:rPr lang="sv-SE" sz="1400" b="1" dirty="0"/>
              <a:t> </a:t>
            </a:r>
            <a:r>
              <a:rPr lang="sv-SE" sz="1400" b="1" dirty="0" err="1"/>
              <a:t>frequency</a:t>
            </a:r>
            <a:r>
              <a:rPr lang="sv-SE" sz="1400" b="1" dirty="0"/>
              <a:t>:</a:t>
            </a:r>
          </a:p>
          <a:p>
            <a:r>
              <a:rPr kumimoji="0" lang="sv-SE" altLang="sv-SE" sz="1400" b="0"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rgbClr val="00B050"/>
                </a:solidFill>
                <a:effectLst/>
              </a:rPr>
              <a:t>Strategic</a:t>
            </a:r>
            <a:r>
              <a:rPr kumimoji="0" lang="sv-SE" altLang="sv-SE" sz="1400" b="1" i="0" u="none" strike="noStrike" cap="none" normalizeH="0" baseline="0" dirty="0">
                <a:ln>
                  <a:noFill/>
                </a:ln>
                <a:solidFill>
                  <a:srgbClr val="00B050"/>
                </a:solidFill>
                <a:effectLst/>
              </a:rPr>
              <a:t> </a:t>
            </a:r>
            <a:r>
              <a:rPr kumimoji="0" lang="sv-SE" altLang="sv-SE" sz="1400" b="1" i="0" u="none" strike="noStrike" cap="none" normalizeH="0" baseline="0" dirty="0" err="1">
                <a:ln>
                  <a:noFill/>
                </a:ln>
                <a:solidFill>
                  <a:srgbClr val="00B050"/>
                </a:solidFill>
                <a:effectLst/>
              </a:rPr>
              <a:t>takeaway</a:t>
            </a:r>
            <a:r>
              <a:rPr kumimoji="0" lang="sv-SE" altLang="sv-SE" sz="1400" b="0" i="0" u="none" strike="noStrike" cap="none" normalizeH="0" baseline="0" dirty="0">
                <a:ln>
                  <a:noFill/>
                </a:ln>
                <a:solidFill>
                  <a:srgbClr val="00B050"/>
                </a:solidFill>
                <a:effectLst/>
              </a:rPr>
              <a:t>: </a:t>
            </a:r>
            <a:r>
              <a:rPr lang="sv-SE" sz="1400" b="1" dirty="0" err="1">
                <a:solidFill>
                  <a:srgbClr val="00B050"/>
                </a:solidFill>
              </a:rPr>
              <a:t>Cancellation</a:t>
            </a:r>
            <a:r>
              <a:rPr lang="sv-SE" sz="1400" b="1" dirty="0">
                <a:solidFill>
                  <a:srgbClr val="00B050"/>
                </a:solidFill>
              </a:rPr>
              <a:t>/</a:t>
            </a:r>
            <a:r>
              <a:rPr lang="sv-SE" sz="1400" b="1" dirty="0" err="1">
                <a:solidFill>
                  <a:srgbClr val="00B050"/>
                </a:solidFill>
              </a:rPr>
              <a:t>refund</a:t>
            </a:r>
            <a:r>
              <a:rPr lang="sv-SE" sz="1400" b="1" dirty="0">
                <a:solidFill>
                  <a:srgbClr val="00B050"/>
                </a:solidFill>
              </a:rPr>
              <a:t>, </a:t>
            </a:r>
            <a:r>
              <a:rPr lang="sv-SE" sz="1400" b="1" dirty="0" err="1">
                <a:solidFill>
                  <a:srgbClr val="00B050"/>
                </a:solidFill>
              </a:rPr>
              <a:t>Rebooking</a:t>
            </a:r>
            <a:r>
              <a:rPr lang="sv-SE" sz="1400" b="1" dirty="0">
                <a:solidFill>
                  <a:srgbClr val="00B050"/>
                </a:solidFill>
              </a:rPr>
              <a:t> -&gt; </a:t>
            </a:r>
          </a:p>
          <a:p>
            <a:r>
              <a:rPr lang="sv-SE" sz="1400" b="1" dirty="0" err="1">
                <a:solidFill>
                  <a:srgbClr val="00B050"/>
                </a:solidFill>
              </a:rPr>
              <a:t>Highest</a:t>
            </a:r>
            <a:r>
              <a:rPr lang="sv-SE" sz="1400" b="1" dirty="0">
                <a:solidFill>
                  <a:srgbClr val="00B050"/>
                </a:solidFill>
              </a:rPr>
              <a:t> </a:t>
            </a:r>
            <a:r>
              <a:rPr lang="sv-SE" sz="1400" b="1" dirty="0" err="1">
                <a:solidFill>
                  <a:srgbClr val="00B050"/>
                </a:solidFill>
              </a:rPr>
              <a:t>volume</a:t>
            </a:r>
            <a:r>
              <a:rPr lang="sv-SE" sz="1400" b="1" dirty="0">
                <a:solidFill>
                  <a:srgbClr val="00B050"/>
                </a:solidFill>
              </a:rPr>
              <a:t> </a:t>
            </a:r>
            <a:r>
              <a:rPr lang="sv-SE" sz="1400" b="1" dirty="0" err="1">
                <a:solidFill>
                  <a:srgbClr val="00B050"/>
                </a:solidFill>
              </a:rPr>
              <a:t>with</a:t>
            </a:r>
            <a:r>
              <a:rPr lang="sv-SE" sz="1400" b="1" dirty="0">
                <a:solidFill>
                  <a:srgbClr val="00B050"/>
                </a:solidFill>
              </a:rPr>
              <a:t> </a:t>
            </a:r>
            <a:r>
              <a:rPr lang="en-US" sz="1400" b="1" dirty="0">
                <a:solidFill>
                  <a:srgbClr val="00B050"/>
                </a:solidFill>
              </a:rPr>
              <a:t>Moderately high contact effort (~10 per case)</a:t>
            </a:r>
            <a:r>
              <a:rPr lang="sv-SE" sz="1400" b="1" dirty="0">
                <a:solidFill>
                  <a:srgbClr val="00B050"/>
                </a:solidFill>
              </a:rPr>
              <a:t>, </a:t>
            </a:r>
            <a:r>
              <a:rPr lang="sv-SE" sz="1400" b="1" dirty="0" err="1">
                <a:solidFill>
                  <a:srgbClr val="00B050"/>
                </a:solidFill>
              </a:rPr>
              <a:t>possible</a:t>
            </a:r>
            <a:r>
              <a:rPr lang="sv-SE" sz="1400" b="1" dirty="0">
                <a:solidFill>
                  <a:srgbClr val="00B050"/>
                </a:solidFill>
              </a:rPr>
              <a:t> problems: </a:t>
            </a:r>
          </a:p>
          <a:p>
            <a:pPr marL="285750" indent="-285750">
              <a:buFont typeface="Arial" panose="020B0604020202020204" pitchFamily="34" charset="0"/>
              <a:buChar char="•"/>
            </a:pPr>
            <a:r>
              <a:rPr lang="en-US" sz="1400" dirty="0">
                <a:solidFill>
                  <a:srgbClr val="00B050"/>
                </a:solidFill>
              </a:rPr>
              <a:t>More complex issues</a:t>
            </a:r>
          </a:p>
          <a:p>
            <a:pPr marL="285750" indent="-285750">
              <a:buFont typeface="Arial" panose="020B0604020202020204" pitchFamily="34" charset="0"/>
              <a:buChar char="•"/>
            </a:pPr>
            <a:r>
              <a:rPr lang="en-US" sz="1400" dirty="0">
                <a:solidFill>
                  <a:srgbClr val="00B050"/>
                </a:solidFill>
              </a:rPr>
              <a:t>Poor resolution in the first contact</a:t>
            </a:r>
          </a:p>
          <a:p>
            <a:pPr marL="285750" indent="-285750">
              <a:buFont typeface="Arial" panose="020B0604020202020204" pitchFamily="34" charset="0"/>
              <a:buChar char="•"/>
            </a:pPr>
            <a:r>
              <a:rPr lang="en-US" sz="1400" dirty="0">
                <a:solidFill>
                  <a:srgbClr val="00B050"/>
                </a:solidFill>
              </a:rPr>
              <a:t>Lack of self-service options or inefficient document </a:t>
            </a:r>
          </a:p>
          <a:p>
            <a:pPr marL="628650" lvl="1" indent="-171450">
              <a:buFont typeface="Arial" panose="020B0604020202020204" pitchFamily="34" charset="0"/>
              <a:buChar char="•"/>
            </a:pPr>
            <a:endParaRPr lang="sv-SE" sz="900" b="1" dirty="0"/>
          </a:p>
        </p:txBody>
      </p:sp>
      <p:graphicFrame>
        <p:nvGraphicFramePr>
          <p:cNvPr id="10" name="Table 9">
            <a:extLst>
              <a:ext uri="{FF2B5EF4-FFF2-40B4-BE49-F238E27FC236}">
                <a16:creationId xmlns:a16="http://schemas.microsoft.com/office/drawing/2014/main" id="{85ECB24D-EEB9-0F37-D2F4-5FD8E76F9A29}"/>
              </a:ext>
            </a:extLst>
          </p:cNvPr>
          <p:cNvGraphicFramePr>
            <a:graphicFrameLocks noGrp="1"/>
          </p:cNvGraphicFramePr>
          <p:nvPr>
            <p:extLst>
              <p:ext uri="{D42A27DB-BD31-4B8C-83A1-F6EECF244321}">
                <p14:modId xmlns:p14="http://schemas.microsoft.com/office/powerpoint/2010/main" val="2277362606"/>
              </p:ext>
            </p:extLst>
          </p:nvPr>
        </p:nvGraphicFramePr>
        <p:xfrm>
          <a:off x="378929" y="4620477"/>
          <a:ext cx="5141844" cy="1407160"/>
        </p:xfrm>
        <a:graphic>
          <a:graphicData uri="http://schemas.openxmlformats.org/drawingml/2006/table">
            <a:tbl>
              <a:tblPr firstRow="1" bandRow="1">
                <a:tableStyleId>{5C22544A-7EE6-4342-B048-85BDC9FD1C3A}</a:tableStyleId>
              </a:tblPr>
              <a:tblGrid>
                <a:gridCol w="2570922">
                  <a:extLst>
                    <a:ext uri="{9D8B030D-6E8A-4147-A177-3AD203B41FA5}">
                      <a16:colId xmlns:a16="http://schemas.microsoft.com/office/drawing/2014/main" val="2134036101"/>
                    </a:ext>
                  </a:extLst>
                </a:gridCol>
                <a:gridCol w="2570922">
                  <a:extLst>
                    <a:ext uri="{9D8B030D-6E8A-4147-A177-3AD203B41FA5}">
                      <a16:colId xmlns:a16="http://schemas.microsoft.com/office/drawing/2014/main" val="457013204"/>
                    </a:ext>
                  </a:extLst>
                </a:gridCol>
              </a:tblGrid>
              <a:tr h="370840">
                <a:tc>
                  <a:txBody>
                    <a:bodyPr/>
                    <a:lstStyle/>
                    <a:p>
                      <a:r>
                        <a:rPr lang="sv-SE" sz="1400" dirty="0" err="1"/>
                        <a:t>Metric</a:t>
                      </a:r>
                      <a:endParaRPr lang="sv-SE" sz="1400" dirty="0"/>
                    </a:p>
                  </a:txBody>
                  <a:tcPr/>
                </a:tc>
                <a:tc>
                  <a:txBody>
                    <a:bodyPr/>
                    <a:lstStyle/>
                    <a:p>
                      <a:r>
                        <a:rPr lang="sv-SE" sz="1400" dirty="0" err="1"/>
                        <a:t>What</a:t>
                      </a:r>
                      <a:r>
                        <a:rPr lang="sv-SE" sz="1400" dirty="0"/>
                        <a:t> to </a:t>
                      </a:r>
                      <a:r>
                        <a:rPr lang="sv-SE" sz="1400" dirty="0" err="1"/>
                        <a:t>learn</a:t>
                      </a:r>
                      <a:endParaRPr lang="sv-SE" sz="1400" dirty="0"/>
                    </a:p>
                  </a:txBody>
                  <a:tcPr/>
                </a:tc>
                <a:extLst>
                  <a:ext uri="{0D108BD9-81ED-4DB2-BD59-A6C34878D82A}">
                    <a16:rowId xmlns:a16="http://schemas.microsoft.com/office/drawing/2014/main" val="1476411316"/>
                  </a:ext>
                </a:extLst>
              </a:tr>
              <a:tr h="370840">
                <a:tc>
                  <a:txBody>
                    <a:bodyPr/>
                    <a:lstStyle/>
                    <a:p>
                      <a:r>
                        <a:rPr lang="sv-SE" sz="1400" b="1" dirty="0" err="1"/>
                        <a:t>Avg</a:t>
                      </a:r>
                      <a:r>
                        <a:rPr lang="sv-SE" sz="1400" b="1" dirty="0"/>
                        <a:t> Contacts per Order</a:t>
                      </a:r>
                      <a:endParaRPr lang="sv-SE" sz="1400" dirty="0"/>
                    </a:p>
                  </a:txBody>
                  <a:tcPr anchor="ctr"/>
                </a:tc>
                <a:tc>
                  <a:txBody>
                    <a:bodyPr/>
                    <a:lstStyle/>
                    <a:p>
                      <a:r>
                        <a:rPr lang="en-US" sz="1400" dirty="0"/>
                        <a:t>How complex or effortful it is to resolve a case in that category</a:t>
                      </a:r>
                    </a:p>
                  </a:txBody>
                  <a:tcPr anchor="ctr"/>
                </a:tc>
                <a:extLst>
                  <a:ext uri="{0D108BD9-81ED-4DB2-BD59-A6C34878D82A}">
                    <a16:rowId xmlns:a16="http://schemas.microsoft.com/office/drawing/2014/main" val="1817729712"/>
                  </a:ext>
                </a:extLst>
              </a:tr>
              <a:tr h="370840">
                <a:tc>
                  <a:txBody>
                    <a:bodyPr/>
                    <a:lstStyle/>
                    <a:p>
                      <a:r>
                        <a:rPr lang="en-US" sz="1400" b="1" dirty="0"/>
                        <a:t>Volume of Errands by Category</a:t>
                      </a:r>
                      <a:endParaRPr lang="en-US" sz="1400" dirty="0"/>
                    </a:p>
                  </a:txBody>
                  <a:tcPr anchor="ctr"/>
                </a:tc>
                <a:tc>
                  <a:txBody>
                    <a:bodyPr/>
                    <a:lstStyle/>
                    <a:p>
                      <a:r>
                        <a:rPr lang="en-US" sz="1400" dirty="0"/>
                        <a:t>How frequently customers need help with that issue</a:t>
                      </a:r>
                    </a:p>
                  </a:txBody>
                  <a:tcPr anchor="ctr"/>
                </a:tc>
                <a:extLst>
                  <a:ext uri="{0D108BD9-81ED-4DB2-BD59-A6C34878D82A}">
                    <a16:rowId xmlns:a16="http://schemas.microsoft.com/office/drawing/2014/main" val="3033628765"/>
                  </a:ext>
                </a:extLst>
              </a:tr>
            </a:tbl>
          </a:graphicData>
        </a:graphic>
      </p:graphicFrame>
      <p:pic>
        <p:nvPicPr>
          <p:cNvPr id="18" name="Picture 17">
            <a:extLst>
              <a:ext uri="{FF2B5EF4-FFF2-40B4-BE49-F238E27FC236}">
                <a16:creationId xmlns:a16="http://schemas.microsoft.com/office/drawing/2014/main" id="{1146B839-38F6-33B4-D02A-735DAE0FAB0F}"/>
              </a:ext>
            </a:extLst>
          </p:cNvPr>
          <p:cNvPicPr>
            <a:picLocks noChangeAspect="1"/>
          </p:cNvPicPr>
          <p:nvPr/>
        </p:nvPicPr>
        <p:blipFill>
          <a:blip r:embed="rId3"/>
          <a:stretch>
            <a:fillRect/>
          </a:stretch>
        </p:blipFill>
        <p:spPr>
          <a:xfrm>
            <a:off x="447314" y="1307972"/>
            <a:ext cx="5572906" cy="3321227"/>
          </a:xfrm>
          <a:prstGeom prst="rect">
            <a:avLst/>
          </a:prstGeom>
        </p:spPr>
      </p:pic>
      <p:pic>
        <p:nvPicPr>
          <p:cNvPr id="20" name="Picture 19">
            <a:extLst>
              <a:ext uri="{FF2B5EF4-FFF2-40B4-BE49-F238E27FC236}">
                <a16:creationId xmlns:a16="http://schemas.microsoft.com/office/drawing/2014/main" id="{D8628AB2-A8ED-005D-55F8-1E735C6CDCA3}"/>
              </a:ext>
            </a:extLst>
          </p:cNvPr>
          <p:cNvPicPr>
            <a:picLocks noChangeAspect="1"/>
          </p:cNvPicPr>
          <p:nvPr/>
        </p:nvPicPr>
        <p:blipFill>
          <a:blip r:embed="rId4"/>
          <a:stretch>
            <a:fillRect/>
          </a:stretch>
        </p:blipFill>
        <p:spPr>
          <a:xfrm>
            <a:off x="5962144" y="1307972"/>
            <a:ext cx="5422565" cy="3312505"/>
          </a:xfrm>
          <a:prstGeom prst="rect">
            <a:avLst/>
          </a:prstGeom>
        </p:spPr>
      </p:pic>
    </p:spTree>
    <p:extLst>
      <p:ext uri="{BB962C8B-B14F-4D97-AF65-F5344CB8AC3E}">
        <p14:creationId xmlns:p14="http://schemas.microsoft.com/office/powerpoint/2010/main" val="3157616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97BF-3AC3-32AF-E360-84EDD21B578E}"/>
              </a:ext>
            </a:extLst>
          </p:cNvPr>
          <p:cNvSpPr>
            <a:spLocks noGrp="1"/>
          </p:cNvSpPr>
          <p:nvPr>
            <p:ph type="title"/>
          </p:nvPr>
        </p:nvSpPr>
        <p:spPr/>
        <p:txBody>
          <a:bodyPr/>
          <a:lstStyle/>
          <a:p>
            <a:pPr lvl="0" eaLnBrk="0" fontAlgn="base" hangingPunct="0">
              <a:lnSpc>
                <a:spcPct val="100000"/>
              </a:lnSpc>
              <a:spcAft>
                <a:spcPct val="0"/>
              </a:spcAft>
            </a:pPr>
            <a:r>
              <a:rPr lang="sv-SE" altLang="sv-SE" sz="4800" b="1" dirty="0">
                <a:latin typeface="Arial" panose="020B0604020202020204" pitchFamily="34" charset="0"/>
              </a:rPr>
              <a:t>🚨 </a:t>
            </a:r>
            <a:r>
              <a:rPr lang="sv-SE" altLang="sv-SE" b="1" dirty="0" err="1"/>
              <a:t>High</a:t>
            </a:r>
            <a:r>
              <a:rPr lang="sv-SE" altLang="sv-SE" b="1" dirty="0"/>
              <a:t> </a:t>
            </a:r>
            <a:r>
              <a:rPr lang="sv-SE" altLang="sv-SE" b="1" dirty="0" err="1"/>
              <a:t>Effort</a:t>
            </a:r>
            <a:r>
              <a:rPr lang="sv-SE" altLang="sv-SE" b="1" dirty="0"/>
              <a:t> ≠ </a:t>
            </a:r>
            <a:r>
              <a:rPr lang="sv-SE" altLang="sv-SE" b="1" dirty="0" err="1"/>
              <a:t>High</a:t>
            </a:r>
            <a:r>
              <a:rPr lang="sv-SE" altLang="sv-SE" b="1" dirty="0"/>
              <a:t> </a:t>
            </a:r>
            <a:r>
              <a:rPr lang="sv-SE" altLang="sv-SE" b="1" dirty="0" err="1"/>
              <a:t>Volume</a:t>
            </a:r>
            <a:endParaRPr lang="sv-SE" altLang="sv-SE" b="1" dirty="0"/>
          </a:p>
        </p:txBody>
      </p:sp>
      <p:sp>
        <p:nvSpPr>
          <p:cNvPr id="4" name="Rectangle 1">
            <a:extLst>
              <a:ext uri="{FF2B5EF4-FFF2-40B4-BE49-F238E27FC236}">
                <a16:creationId xmlns:a16="http://schemas.microsoft.com/office/drawing/2014/main" id="{A5AB42C8-F222-AC49-3FFE-FF3E25742E05}"/>
              </a:ext>
            </a:extLst>
          </p:cNvPr>
          <p:cNvSpPr>
            <a:spLocks noGrp="1" noChangeArrowheads="1"/>
          </p:cNvSpPr>
          <p:nvPr>
            <p:ph idx="1"/>
          </p:nvPr>
        </p:nvSpPr>
        <p:spPr bwMode="auto">
          <a:xfrm>
            <a:off x="942975" y="1711886"/>
            <a:ext cx="813435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sv-SE" altLang="sv-SE" sz="1400" i="0" u="none" strike="noStrike" cap="none" normalizeH="0" baseline="0" dirty="0" err="1">
                <a:ln>
                  <a:noFill/>
                </a:ln>
                <a:solidFill>
                  <a:schemeClr val="tx1"/>
                </a:solidFill>
                <a:effectLst/>
              </a:rPr>
              <a:t>Top</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items</a:t>
            </a:r>
            <a:r>
              <a:rPr kumimoji="0" lang="sv-SE" altLang="sv-SE" sz="1400" i="0" u="none" strike="noStrike" cap="none" normalizeH="0" baseline="0" dirty="0">
                <a:ln>
                  <a:noFill/>
                </a:ln>
                <a:solidFill>
                  <a:schemeClr val="tx1"/>
                </a:solidFill>
                <a:effectLst/>
              </a:rPr>
              <a:t> on ”</a:t>
            </a:r>
            <a:r>
              <a:rPr kumimoji="0" lang="sv-SE" altLang="sv-SE" sz="1400" i="0" u="none" strike="noStrike" cap="none" normalizeH="0" baseline="0" dirty="0" err="1">
                <a:ln>
                  <a:noFill/>
                </a:ln>
                <a:solidFill>
                  <a:schemeClr val="tx1"/>
                </a:solidFill>
                <a:effectLst/>
              </a:rPr>
              <a:t>Avgerage</a:t>
            </a:r>
            <a:r>
              <a:rPr kumimoji="0" lang="sv-SE" altLang="sv-SE" sz="1400" i="0" u="none" strike="noStrike" cap="none" normalizeH="0" baseline="0" dirty="0">
                <a:ln>
                  <a:noFill/>
                </a:ln>
                <a:solidFill>
                  <a:schemeClr val="tx1"/>
                </a:solidFill>
                <a:effectLst/>
              </a:rPr>
              <a:t> Contacts" </a:t>
            </a:r>
            <a:r>
              <a:rPr kumimoji="0" lang="sv-SE" altLang="sv-SE" sz="1400" i="0" u="none" strike="noStrike" cap="none" normalizeH="0" baseline="0" dirty="0" err="1">
                <a:ln>
                  <a:noFill/>
                </a:ln>
                <a:solidFill>
                  <a:schemeClr val="tx1"/>
                </a:solidFill>
                <a:effectLst/>
              </a:rPr>
              <a:t>chart</a:t>
            </a:r>
            <a:r>
              <a:rPr kumimoji="0" lang="sv-SE" altLang="sv-SE" sz="140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e.g</a:t>
            </a:r>
            <a:r>
              <a:rPr kumimoji="0" lang="sv-SE" altLang="sv-SE" sz="1400" b="0"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Fraud</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Backend</a:t>
            </a:r>
            <a:r>
              <a:rPr kumimoji="0" lang="sv-SE" altLang="sv-SE" sz="1400" b="1" i="0" u="none" strike="noStrike" cap="none" normalizeH="0" baseline="0" dirty="0">
                <a:ln>
                  <a:noFill/>
                </a:ln>
                <a:solidFill>
                  <a:schemeClr val="tx1"/>
                </a:solidFill>
                <a:effectLst/>
              </a:rPr>
              <a:t> UPA, P&amp;F Chargeback</a:t>
            </a:r>
            <a:r>
              <a:rPr kumimoji="0" lang="sv-SE" altLang="sv-SE" sz="1400" b="0" i="0" u="none" strike="noStrike" cap="none" normalizeH="0" baseline="0" dirty="0">
                <a:ln>
                  <a:noFill/>
                </a:ln>
                <a:solidFill>
                  <a:schemeClr val="tx1"/>
                </a:solidFill>
                <a:effectLst/>
              </a:rPr>
              <a:t>, shows </a:t>
            </a:r>
            <a:r>
              <a:rPr kumimoji="0" lang="sv-SE" altLang="sv-SE" sz="1400" b="1" i="0" u="none" strike="noStrike" cap="none" normalizeH="0" baseline="0" dirty="0" err="1">
                <a:ln>
                  <a:noFill/>
                </a:ln>
                <a:solidFill>
                  <a:schemeClr val="tx1"/>
                </a:solidFill>
                <a:effectLst/>
              </a:rPr>
              <a:t>low-volume</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but</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extremely</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high-effort</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cases</a:t>
            </a:r>
            <a:r>
              <a:rPr kumimoji="0" lang="sv-SE" altLang="sv-SE" sz="1400" b="0" i="0" u="none" strike="noStrike" cap="none" normalizeH="0" baseline="0" dirty="0">
                <a:ln>
                  <a:noFill/>
                </a:ln>
                <a:solidFill>
                  <a:schemeClr val="tx1"/>
                </a:solidFill>
                <a:effectLst/>
              </a:rPr>
              <a:t> (15–22 </a:t>
            </a:r>
            <a:r>
              <a:rPr kumimoji="0" lang="sv-SE" altLang="sv-SE" sz="1400" b="0" i="0" u="none" strike="noStrike" cap="none" normalizeH="0" baseline="0" dirty="0" err="1">
                <a:ln>
                  <a:noFill/>
                </a:ln>
                <a:solidFill>
                  <a:schemeClr val="tx1"/>
                </a:solidFill>
                <a:effectLst/>
              </a:rPr>
              <a:t>contacts</a:t>
            </a:r>
            <a:r>
              <a:rPr kumimoji="0" lang="sv-SE" altLang="sv-SE" sz="1400" b="0" i="0" u="none" strike="noStrike" cap="none" normalizeH="0" baseline="0" dirty="0">
                <a:ln>
                  <a:noFill/>
                </a:ln>
                <a:solidFill>
                  <a:schemeClr val="tx1"/>
                </a:solidFill>
                <a:effectLst/>
              </a:rPr>
              <a:t> on </a:t>
            </a:r>
            <a:r>
              <a:rPr kumimoji="0" lang="sv-SE" altLang="sv-SE" sz="1400" b="0" i="0" u="none" strike="noStrike" cap="none" normalizeH="0" baseline="0" dirty="0" err="1">
                <a:ln>
                  <a:noFill/>
                </a:ln>
                <a:solidFill>
                  <a:schemeClr val="tx1"/>
                </a:solidFill>
                <a:effectLst/>
              </a:rPr>
              <a:t>average</a:t>
            </a:r>
            <a:r>
              <a:rPr kumimoji="0" lang="sv-SE" altLang="sv-SE" sz="1400" b="0" i="0" u="none" strike="noStrike" cap="none" normalizeH="0" baseline="0" dirty="0">
                <a:ln>
                  <a:noFill/>
                </a:ln>
                <a:solidFill>
                  <a:schemeClr val="tx1"/>
                </a:solidFill>
                <a:effectLst/>
              </a:rPr>
              <a:t>).</a:t>
            </a:r>
          </a:p>
          <a:p>
            <a:pPr marL="0" lvl="0" indent="0" eaLnBrk="0" fontAlgn="base" hangingPunct="0">
              <a:lnSpc>
                <a:spcPct val="100000"/>
              </a:lnSpc>
              <a:spcBef>
                <a:spcPct val="0"/>
              </a:spcBef>
              <a:spcAft>
                <a:spcPct val="0"/>
              </a:spcAft>
              <a:buNone/>
            </a:pPr>
            <a:r>
              <a:rPr lang="sv-SE" altLang="sv-SE" sz="1400" dirty="0"/>
              <a:t>✅ </a:t>
            </a:r>
            <a:r>
              <a:rPr kumimoji="0" lang="sv-SE" altLang="sv-SE" sz="1400" b="1" i="0" u="none" strike="noStrike" cap="none" normalizeH="0" baseline="0" dirty="0" err="1">
                <a:ln>
                  <a:noFill/>
                </a:ln>
                <a:solidFill>
                  <a:schemeClr val="tx1"/>
                </a:solidFill>
                <a:effectLst/>
              </a:rPr>
              <a:t>Conclusion</a:t>
            </a:r>
            <a:r>
              <a:rPr kumimoji="0" lang="sv-SE" altLang="sv-SE" sz="1400" b="1" i="0" u="none" strike="noStrike" cap="none" normalizeH="0" baseline="0" dirty="0">
                <a:ln>
                  <a:noFill/>
                </a:ln>
                <a:solidFill>
                  <a:schemeClr val="tx1"/>
                </a:solidFill>
                <a:effectLst/>
              </a:rPr>
              <a:t>:</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These</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are</a:t>
            </a:r>
            <a:r>
              <a:rPr kumimoji="0" lang="sv-SE" altLang="sv-SE" sz="1400" b="0"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operationally</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expensive</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edge</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cases</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likely</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tied</a:t>
            </a:r>
            <a:r>
              <a:rPr kumimoji="0" lang="sv-SE" altLang="sv-SE" sz="1400" b="0" i="0" u="none" strike="noStrike" cap="none" normalizeH="0" baseline="0" dirty="0">
                <a:ln>
                  <a:noFill/>
                </a:ln>
                <a:solidFill>
                  <a:schemeClr val="tx1"/>
                </a:solidFill>
                <a:effectLst/>
              </a:rPr>
              <a:t> to: </a:t>
            </a:r>
          </a:p>
          <a:p>
            <a:pPr lvl="1" eaLnBrk="0" fontAlgn="base" hangingPunct="0">
              <a:lnSpc>
                <a:spcPct val="100000"/>
              </a:lnSpc>
              <a:spcBef>
                <a:spcPct val="0"/>
              </a:spcBef>
              <a:spcAft>
                <a:spcPct val="0"/>
              </a:spcAft>
            </a:pPr>
            <a:r>
              <a:rPr lang="sv-SE" altLang="sv-SE" sz="1400" dirty="0" err="1"/>
              <a:t>Escalations</a:t>
            </a:r>
            <a:r>
              <a:rPr lang="sv-SE" altLang="sv-SE" sz="1400" dirty="0"/>
              <a:t>, </a:t>
            </a:r>
            <a:r>
              <a:rPr lang="sv-SE" altLang="sv-SE" sz="1400" dirty="0" err="1"/>
              <a:t>unresolved</a:t>
            </a:r>
            <a:r>
              <a:rPr lang="sv-SE" altLang="sv-SE" sz="1400" dirty="0"/>
              <a:t> loops, or system </a:t>
            </a:r>
            <a:r>
              <a:rPr lang="sv-SE" altLang="sv-SE" sz="1400" dirty="0" err="1"/>
              <a:t>constraints</a:t>
            </a:r>
            <a:endParaRPr lang="sv-SE" altLang="sv-SE" sz="1400" dirty="0"/>
          </a:p>
          <a:p>
            <a:pPr lvl="1" eaLnBrk="0" fontAlgn="base" hangingPunct="0">
              <a:lnSpc>
                <a:spcPct val="100000"/>
              </a:lnSpc>
              <a:spcBef>
                <a:spcPct val="0"/>
              </a:spcBef>
              <a:spcAft>
                <a:spcPct val="0"/>
              </a:spcAft>
            </a:pPr>
            <a:r>
              <a:rPr lang="sv-SE" altLang="sv-SE" sz="1400" dirty="0"/>
              <a:t>Risk &amp; </a:t>
            </a:r>
            <a:r>
              <a:rPr lang="sv-SE" altLang="sv-SE" sz="1400" dirty="0" err="1"/>
              <a:t>fraud</a:t>
            </a:r>
            <a:r>
              <a:rPr lang="sv-SE" altLang="sv-SE" sz="1400" dirty="0"/>
              <a:t> </a:t>
            </a:r>
            <a:r>
              <a:rPr lang="sv-SE" altLang="sv-SE" sz="1400" dirty="0" err="1"/>
              <a:t>processes</a:t>
            </a:r>
            <a:endParaRPr lang="sv-SE" altLang="sv-SE" sz="1400" dirty="0"/>
          </a:p>
          <a:p>
            <a:pPr lvl="1" eaLnBrk="0" fontAlgn="base" hangingPunct="0">
              <a:lnSpc>
                <a:spcPct val="100000"/>
              </a:lnSpc>
              <a:spcBef>
                <a:spcPct val="0"/>
              </a:spcBef>
              <a:spcAft>
                <a:spcPct val="0"/>
              </a:spcAft>
            </a:pPr>
            <a:r>
              <a:rPr kumimoji="0" lang="sv-SE" altLang="sv-SE" sz="1400" b="0" i="0" u="none" strike="noStrike" cap="none" normalizeH="0" baseline="0" dirty="0" err="1">
                <a:ln>
                  <a:noFill/>
                </a:ln>
                <a:solidFill>
                  <a:schemeClr val="tx1"/>
                </a:solidFill>
                <a:effectLst/>
              </a:rPr>
              <a:t>Internal</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communication</a:t>
            </a:r>
            <a:r>
              <a:rPr kumimoji="0" lang="sv-SE" altLang="sv-SE" sz="1400" b="0" i="0" u="none" strike="noStrike" cap="none" normalizeH="0" baseline="0" dirty="0">
                <a:ln>
                  <a:noFill/>
                </a:ln>
                <a:solidFill>
                  <a:schemeClr val="tx1"/>
                </a:solidFill>
                <a:effectLst/>
              </a:rPr>
              <a:t> gaps (</a:t>
            </a:r>
            <a:r>
              <a:rPr kumimoji="0" lang="sv-SE" altLang="sv-SE" sz="1400" b="0" i="0" u="none" strike="noStrike" cap="none" normalizeH="0" baseline="0" dirty="0" err="1">
                <a:ln>
                  <a:noFill/>
                </a:ln>
                <a:solidFill>
                  <a:schemeClr val="tx1"/>
                </a:solidFill>
                <a:effectLst/>
              </a:rPr>
              <a:t>e.g</a:t>
            </a:r>
            <a:r>
              <a:rPr kumimoji="0" lang="sv-SE" altLang="sv-SE" sz="1400" b="0" i="0" u="none" strike="noStrike" cap="none" normalizeH="0" baseline="0" dirty="0">
                <a:ln>
                  <a:noFill/>
                </a:ln>
                <a:solidFill>
                  <a:schemeClr val="tx1"/>
                </a:solidFill>
                <a:effectLst/>
              </a:rPr>
              <a:t>., no </a:t>
            </a:r>
            <a:r>
              <a:rPr kumimoji="0" lang="sv-SE" altLang="sv-SE" sz="1400" b="0" i="0" u="none" strike="noStrike" cap="none" normalizeH="0" baseline="0" dirty="0" err="1">
                <a:ln>
                  <a:noFill/>
                </a:ln>
                <a:solidFill>
                  <a:schemeClr val="tx1"/>
                </a:solidFill>
                <a:effectLst/>
              </a:rPr>
              <a:t>ownership</a:t>
            </a:r>
            <a:r>
              <a:rPr kumimoji="0" lang="sv-SE" altLang="sv-SE" sz="1400" b="0" i="0" u="none" strike="noStrike" cap="none" normalizeH="0" baseline="0" dirty="0">
                <a:ln>
                  <a:noFill/>
                </a:ln>
                <a:solidFill>
                  <a:schemeClr val="tx1"/>
                </a:solidFill>
                <a:effectLst/>
              </a:rPr>
              <a:t> or </a:t>
            </a:r>
            <a:r>
              <a:rPr kumimoji="0" lang="sv-SE" altLang="sv-SE" sz="1400" b="0" i="0" u="none" strike="noStrike" cap="none" normalizeH="0" baseline="0" dirty="0" err="1">
                <a:ln>
                  <a:noFill/>
                </a:ln>
                <a:solidFill>
                  <a:schemeClr val="tx1"/>
                </a:solidFill>
                <a:effectLst/>
              </a:rPr>
              <a:t>handovers</a:t>
            </a:r>
            <a:r>
              <a:rPr kumimoji="0" lang="sv-SE" altLang="sv-SE" sz="1400" b="0" i="0" u="none" strike="noStrike" cap="none" normalizeH="0" baseline="0" dirty="0">
                <a:ln>
                  <a:noFill/>
                </a:ln>
                <a:solidFill>
                  <a:schemeClr val="tx1"/>
                </a:solidFill>
                <a:effectLst/>
              </a:rPr>
              <a:t>)</a:t>
            </a:r>
          </a:p>
          <a:p>
            <a:pPr marL="0" lvl="0" indent="0" eaLnBrk="0" fontAlgn="base" hangingPunct="0">
              <a:lnSpc>
                <a:spcPct val="100000"/>
              </a:lnSpc>
              <a:spcBef>
                <a:spcPct val="0"/>
              </a:spcBef>
              <a:spcAft>
                <a:spcPct val="0"/>
              </a:spcAft>
              <a:buNone/>
            </a:pPr>
            <a:r>
              <a:rPr lang="sv-SE" altLang="sv-SE" sz="1400" dirty="0">
                <a:solidFill>
                  <a:srgbClr val="00B050"/>
                </a:solidFill>
              </a:rPr>
              <a:t>👉 </a:t>
            </a:r>
            <a:r>
              <a:rPr kumimoji="0" lang="sv-SE" altLang="sv-SE" sz="1400" b="1" i="0" u="none" strike="noStrike" cap="none" normalizeH="0" baseline="0" dirty="0" err="1">
                <a:ln>
                  <a:noFill/>
                </a:ln>
                <a:solidFill>
                  <a:srgbClr val="00B050"/>
                </a:solidFill>
                <a:effectLst/>
              </a:rPr>
              <a:t>Strategic</a:t>
            </a:r>
            <a:r>
              <a:rPr kumimoji="0" lang="sv-SE" altLang="sv-SE" sz="1400" b="1" i="0" u="none" strike="noStrike" cap="none" normalizeH="0" baseline="0" dirty="0">
                <a:ln>
                  <a:noFill/>
                </a:ln>
                <a:solidFill>
                  <a:srgbClr val="00B050"/>
                </a:solidFill>
                <a:effectLst/>
              </a:rPr>
              <a:t> Action: </a:t>
            </a:r>
            <a:r>
              <a:rPr kumimoji="0" lang="sv-SE" altLang="sv-SE" sz="1400" b="1" i="0" u="none" strike="noStrike" cap="none" normalizeH="0" baseline="0" dirty="0" err="1">
                <a:ln>
                  <a:noFill/>
                </a:ln>
                <a:solidFill>
                  <a:srgbClr val="00B050"/>
                </a:solidFill>
                <a:effectLst/>
              </a:rPr>
              <a:t>Reduce</a:t>
            </a:r>
            <a:r>
              <a:rPr kumimoji="0" lang="sv-SE" altLang="sv-SE" sz="1400" b="1" i="0" u="none" strike="noStrike" cap="none" normalizeH="0" baseline="0" dirty="0">
                <a:ln>
                  <a:noFill/>
                </a:ln>
                <a:solidFill>
                  <a:srgbClr val="00B050"/>
                </a:solidFill>
                <a:effectLst/>
              </a:rPr>
              <a:t> </a:t>
            </a:r>
            <a:r>
              <a:rPr kumimoji="0" lang="sv-SE" altLang="sv-SE" sz="1400" b="1" i="0" u="none" strike="noStrike" cap="none" normalizeH="0" baseline="0" dirty="0" err="1">
                <a:ln>
                  <a:noFill/>
                </a:ln>
                <a:solidFill>
                  <a:srgbClr val="00B050"/>
                </a:solidFill>
                <a:effectLst/>
              </a:rPr>
              <a:t>friction</a:t>
            </a:r>
            <a:r>
              <a:rPr kumimoji="0" lang="sv-SE" altLang="sv-SE" sz="1400" b="1" i="0" u="none" strike="noStrike" cap="none" normalizeH="0" baseline="0" dirty="0">
                <a:ln>
                  <a:noFill/>
                </a:ln>
                <a:solidFill>
                  <a:srgbClr val="00B050"/>
                </a:solidFill>
                <a:effectLst/>
              </a:rPr>
              <a:t> or </a:t>
            </a:r>
            <a:r>
              <a:rPr kumimoji="0" lang="sv-SE" altLang="sv-SE" sz="1400" b="1" i="0" u="none" strike="noStrike" cap="none" normalizeH="0" baseline="0" dirty="0" err="1">
                <a:ln>
                  <a:noFill/>
                </a:ln>
                <a:solidFill>
                  <a:srgbClr val="00B050"/>
                </a:solidFill>
                <a:effectLst/>
              </a:rPr>
              <a:t>redesign</a:t>
            </a:r>
            <a:r>
              <a:rPr kumimoji="0" lang="sv-SE" altLang="sv-SE" sz="1400" b="0" i="0" u="none" strike="noStrike" cap="none" normalizeH="0" baseline="0" dirty="0">
                <a:ln>
                  <a:noFill/>
                </a:ln>
                <a:solidFill>
                  <a:srgbClr val="00B050"/>
                </a:solidFill>
                <a:effectLst/>
              </a:rPr>
              <a:t> the handling workflow</a:t>
            </a:r>
            <a:r>
              <a:rPr lang="sv-SE" altLang="sv-SE" sz="1400" dirty="0">
                <a:solidFill>
                  <a:srgbClr val="00B050"/>
                </a:solidFill>
              </a:rPr>
              <a:t>, </a:t>
            </a:r>
            <a:r>
              <a:rPr lang="sv-SE" altLang="sv-SE" sz="1400" dirty="0" err="1">
                <a:solidFill>
                  <a:srgbClr val="00B050"/>
                </a:solidFill>
              </a:rPr>
              <a:t>using</a:t>
            </a:r>
            <a:r>
              <a:rPr lang="sv-SE" altLang="sv-SE" sz="1400" dirty="0">
                <a:solidFill>
                  <a:srgbClr val="00B050"/>
                </a:solidFill>
              </a:rPr>
              <a:t> </a:t>
            </a:r>
            <a:r>
              <a:rPr lang="sv-SE" altLang="sv-SE" sz="1400" dirty="0" err="1">
                <a:solidFill>
                  <a:srgbClr val="00B050"/>
                </a:solidFill>
              </a:rPr>
              <a:t>smarter</a:t>
            </a:r>
            <a:r>
              <a:rPr lang="sv-SE" altLang="sv-SE" sz="1400" dirty="0">
                <a:solidFill>
                  <a:srgbClr val="00B050"/>
                </a:solidFill>
              </a:rPr>
              <a:t> solutions for </a:t>
            </a:r>
            <a:r>
              <a:rPr lang="sv-SE" altLang="sv-SE" sz="1400" dirty="0" err="1">
                <a:solidFill>
                  <a:srgbClr val="00B050"/>
                </a:solidFill>
              </a:rPr>
              <a:t>fraud</a:t>
            </a:r>
            <a:r>
              <a:rPr lang="sv-SE" altLang="sv-SE" sz="1400" dirty="0">
                <a:solidFill>
                  <a:srgbClr val="00B050"/>
                </a:solidFill>
              </a:rPr>
              <a:t> </a:t>
            </a:r>
            <a:r>
              <a:rPr lang="sv-SE" altLang="sv-SE" sz="1400" dirty="0" err="1">
                <a:solidFill>
                  <a:srgbClr val="00B050"/>
                </a:solidFill>
              </a:rPr>
              <a:t>detection</a:t>
            </a:r>
            <a:r>
              <a:rPr lang="sv-SE" altLang="sv-SE" sz="1400" dirty="0">
                <a:solidFill>
                  <a:srgbClr val="00B050"/>
                </a:solidFill>
              </a:rPr>
              <a:t> </a:t>
            </a:r>
            <a:r>
              <a:rPr lang="sv-SE" altLang="sv-SE" sz="1400" dirty="0" err="1">
                <a:solidFill>
                  <a:srgbClr val="00B050"/>
                </a:solidFill>
              </a:rPr>
              <a:t>cases</a:t>
            </a:r>
            <a:endParaRPr kumimoji="0" lang="sv-SE" altLang="sv-SE" sz="1400" b="0" i="0" u="none" strike="noStrike" cap="none" normalizeH="0" baseline="0" dirty="0">
              <a:ln>
                <a:noFill/>
              </a:ln>
              <a:solidFill>
                <a:srgbClr val="00B050"/>
              </a:solidFill>
              <a:effectLst/>
            </a:endParaRPr>
          </a:p>
          <a:p>
            <a:pPr marL="0" lvl="0" indent="0" eaLnBrk="0" fontAlgn="base" hangingPunct="0">
              <a:lnSpc>
                <a:spcPct val="100000"/>
              </a:lnSpc>
              <a:spcBef>
                <a:spcPct val="0"/>
              </a:spcBef>
              <a:spcAft>
                <a:spcPct val="0"/>
              </a:spcAft>
              <a:buNone/>
            </a:pPr>
            <a:endParaRPr kumimoji="0" lang="sv-SE" altLang="sv-SE" sz="1400" b="0" i="0" u="none" strike="noStrike" cap="none" normalizeH="0" baseline="0" dirty="0">
              <a:ln>
                <a:noFill/>
              </a:ln>
              <a:solidFill>
                <a:srgbClr val="00B050"/>
              </a:solidFill>
              <a:effectLst/>
            </a:endParaRPr>
          </a:p>
          <a:p>
            <a:pPr eaLnBrk="0" fontAlgn="base" hangingPunct="0">
              <a:lnSpc>
                <a:spcPct val="100000"/>
              </a:lnSpc>
              <a:spcBef>
                <a:spcPct val="0"/>
              </a:spcBef>
              <a:spcAft>
                <a:spcPct val="0"/>
              </a:spcAft>
            </a:pPr>
            <a:r>
              <a:rPr kumimoji="0" lang="sv-SE" altLang="sv-SE" sz="1400" b="1" i="0" u="none" strike="noStrike" cap="none" normalizeH="0" baseline="0" dirty="0" err="1">
                <a:ln>
                  <a:noFill/>
                </a:ln>
                <a:solidFill>
                  <a:schemeClr val="tx1"/>
                </a:solidFill>
                <a:effectLst/>
              </a:rPr>
              <a:t>Some</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Categories</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Are</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Already</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Efficient</a:t>
            </a:r>
            <a:r>
              <a:rPr lang="sv-SE" altLang="sv-SE" sz="1400" b="1" dirty="0"/>
              <a:t>: </a:t>
            </a:r>
            <a:r>
              <a:rPr kumimoji="0" lang="sv-SE" altLang="sv-SE" sz="1400" b="0" i="0" u="none" strike="noStrike" cap="none" normalizeH="0" baseline="0" dirty="0" err="1">
                <a:ln>
                  <a:noFill/>
                </a:ln>
                <a:solidFill>
                  <a:schemeClr val="tx1"/>
                </a:solidFill>
                <a:effectLst/>
              </a:rPr>
              <a:t>Categories</a:t>
            </a:r>
            <a:r>
              <a:rPr kumimoji="0" lang="sv-SE" altLang="sv-SE" sz="1400" b="0" i="0" u="none" strike="noStrike" cap="none" normalizeH="0" baseline="0" dirty="0">
                <a:ln>
                  <a:noFill/>
                </a:ln>
                <a:solidFill>
                  <a:schemeClr val="tx1"/>
                </a:solidFill>
                <a:effectLst/>
              </a:rPr>
              <a:t> like “</a:t>
            </a:r>
            <a:r>
              <a:rPr kumimoji="0" lang="sv-SE" altLang="sv-SE" sz="1400" b="0" i="0" u="none" strike="noStrike" cap="none" normalizeH="0" baseline="0" dirty="0" err="1">
                <a:ln>
                  <a:noFill/>
                </a:ln>
                <a:solidFill>
                  <a:schemeClr val="tx1"/>
                </a:solidFill>
                <a:effectLst/>
              </a:rPr>
              <a:t>Payment</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Questions</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Seating</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Baggage</a:t>
            </a:r>
            <a:r>
              <a:rPr kumimoji="0" lang="sv-SE" altLang="sv-SE" sz="1400" b="0" i="0" u="none" strike="noStrike" cap="none" normalizeH="0" baseline="0" dirty="0">
                <a:ln>
                  <a:noFill/>
                </a:ln>
                <a:solidFill>
                  <a:schemeClr val="tx1"/>
                </a:solidFill>
                <a:effectLst/>
              </a:rPr>
              <a:t>”:</a:t>
            </a:r>
          </a:p>
          <a:p>
            <a:pPr lvl="1" eaLnBrk="0" fontAlgn="base" hangingPunct="0">
              <a:lnSpc>
                <a:spcPct val="100000"/>
              </a:lnSpc>
              <a:spcBef>
                <a:spcPct val="0"/>
              </a:spcBef>
              <a:spcAft>
                <a:spcPct val="0"/>
              </a:spcAft>
            </a:pPr>
            <a:r>
              <a:rPr kumimoji="0" lang="sv-SE" altLang="sv-SE" sz="1400" i="0" u="none" strike="noStrike" cap="none" normalizeH="0" baseline="0" dirty="0" err="1">
                <a:ln>
                  <a:noFill/>
                </a:ln>
                <a:solidFill>
                  <a:schemeClr val="tx1"/>
                </a:solidFill>
                <a:effectLst/>
              </a:rPr>
              <a:t>Lower</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average</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contacts</a:t>
            </a:r>
            <a:endParaRPr kumimoji="0" lang="sv-SE" altLang="sv-SE" sz="140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kumimoji="0" lang="sv-SE" altLang="sv-SE" sz="1400" i="0" u="none" strike="noStrike" cap="none" normalizeH="0" baseline="0" dirty="0" err="1">
                <a:ln>
                  <a:noFill/>
                </a:ln>
                <a:solidFill>
                  <a:schemeClr val="tx1"/>
                </a:solidFill>
                <a:effectLst/>
              </a:rPr>
              <a:t>Decent</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volume</a:t>
            </a:r>
            <a:endParaRPr kumimoji="0" lang="sv-SE" altLang="sv-SE" sz="1400" i="0" u="none" strike="noStrike" cap="none" normalizeH="0" baseline="0" dirty="0">
              <a:ln>
                <a:noFill/>
              </a:ln>
              <a:solidFill>
                <a:schemeClr val="tx1"/>
              </a:solidFill>
              <a:effectLst/>
            </a:endParaRPr>
          </a:p>
          <a:p>
            <a:pPr marL="0" lvl="0" indent="0" eaLnBrk="0" fontAlgn="base" hangingPunct="0">
              <a:lnSpc>
                <a:spcPct val="100000"/>
              </a:lnSpc>
              <a:spcBef>
                <a:spcPct val="0"/>
              </a:spcBef>
              <a:spcAft>
                <a:spcPct val="0"/>
              </a:spcAft>
              <a:buNone/>
            </a:pPr>
            <a:r>
              <a:rPr lang="sv-SE" altLang="sv-SE" sz="1400" dirty="0"/>
              <a:t>✅ </a:t>
            </a:r>
            <a:r>
              <a:rPr kumimoji="0" lang="sv-SE" altLang="sv-SE" sz="1400" b="1" i="0" u="none" strike="noStrike" cap="none" normalizeH="0" baseline="0" dirty="0" err="1">
                <a:ln>
                  <a:noFill/>
                </a:ln>
                <a:solidFill>
                  <a:schemeClr val="tx1"/>
                </a:solidFill>
                <a:effectLst/>
              </a:rPr>
              <a:t>Conclusion</a:t>
            </a:r>
            <a:r>
              <a:rPr kumimoji="0" lang="sv-SE" altLang="sv-SE" sz="1400" b="1" i="0" u="none" strike="noStrike" cap="none" normalizeH="0" baseline="0" dirty="0">
                <a:ln>
                  <a:noFill/>
                </a:ln>
                <a:solidFill>
                  <a:schemeClr val="tx1"/>
                </a:solidFill>
                <a:effectLst/>
              </a:rPr>
              <a:t>:</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These</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are</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well-managed</a:t>
            </a:r>
            <a:r>
              <a:rPr kumimoji="0" lang="sv-SE" altLang="sv-SE" sz="1400" b="0" i="0" u="none" strike="noStrike" cap="none" normalizeH="0" baseline="0" dirty="0">
                <a:ln>
                  <a:noFill/>
                </a:ln>
                <a:solidFill>
                  <a:schemeClr val="tx1"/>
                </a:solidFill>
                <a:effectLst/>
              </a:rPr>
              <a:t> and </a:t>
            </a:r>
            <a:r>
              <a:rPr kumimoji="0" lang="sv-SE" altLang="sv-SE" sz="1400" b="1" i="0" u="none" strike="noStrike" cap="none" normalizeH="0" baseline="0" dirty="0" err="1">
                <a:ln>
                  <a:noFill/>
                </a:ln>
                <a:solidFill>
                  <a:schemeClr val="tx1"/>
                </a:solidFill>
                <a:effectLst/>
              </a:rPr>
              <a:t>can</a:t>
            </a:r>
            <a:r>
              <a:rPr kumimoji="0" lang="sv-SE" altLang="sv-SE" sz="1400" b="1" i="0" u="none" strike="noStrike" cap="none" normalizeH="0" baseline="0" dirty="0">
                <a:ln>
                  <a:noFill/>
                </a:ln>
                <a:solidFill>
                  <a:schemeClr val="tx1"/>
                </a:solidFill>
                <a:effectLst/>
              </a:rPr>
              <a:t> serve as </a:t>
            </a:r>
            <a:r>
              <a:rPr kumimoji="0" lang="sv-SE" altLang="sv-SE" sz="1400" b="1" i="0" u="none" strike="noStrike" cap="none" normalizeH="0" baseline="0" dirty="0" err="1">
                <a:ln>
                  <a:noFill/>
                </a:ln>
                <a:solidFill>
                  <a:schemeClr val="tx1"/>
                </a:solidFill>
                <a:effectLst/>
              </a:rPr>
              <a:t>benchmarks</a:t>
            </a:r>
            <a:r>
              <a:rPr kumimoji="0" lang="sv-SE" altLang="sv-SE" sz="1400" b="0" i="0" u="none" strike="noStrike" cap="none" normalizeH="0" baseline="0" dirty="0">
                <a:ln>
                  <a:noFill/>
                </a:ln>
                <a:solidFill>
                  <a:schemeClr val="tx1"/>
                </a:solidFill>
                <a:effectLst/>
              </a:rPr>
              <a:t> for </a:t>
            </a:r>
            <a:r>
              <a:rPr kumimoji="0" lang="sv-SE" altLang="sv-SE" sz="1400" b="0" i="0" u="none" strike="noStrike" cap="none" normalizeH="0" baseline="0" dirty="0" err="1">
                <a:ln>
                  <a:noFill/>
                </a:ln>
                <a:solidFill>
                  <a:schemeClr val="tx1"/>
                </a:solidFill>
                <a:effectLst/>
              </a:rPr>
              <a:t>other</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categories</a:t>
            </a:r>
            <a:r>
              <a:rPr kumimoji="0" lang="sv-SE" altLang="sv-SE" sz="1400" b="0" i="0" u="none" strike="noStrike" cap="none" normalizeH="0" baseline="0" dirty="0">
                <a:ln>
                  <a:noFill/>
                </a:ln>
                <a:solidFill>
                  <a:schemeClr val="tx1"/>
                </a:solidFill>
                <a:effectLst/>
              </a:rPr>
              <a:t>.</a:t>
            </a:r>
          </a:p>
          <a:p>
            <a:pPr marL="0" lvl="0" indent="0" eaLnBrk="0" fontAlgn="base" hangingPunct="0">
              <a:lnSpc>
                <a:spcPct val="100000"/>
              </a:lnSpc>
              <a:spcBef>
                <a:spcPct val="0"/>
              </a:spcBef>
              <a:spcAft>
                <a:spcPct val="0"/>
              </a:spcAft>
              <a:buNone/>
            </a:pPr>
            <a:r>
              <a:rPr lang="sv-SE" altLang="sv-SE" sz="1400" dirty="0">
                <a:solidFill>
                  <a:srgbClr val="00B050"/>
                </a:solidFill>
              </a:rPr>
              <a:t>👉 </a:t>
            </a:r>
            <a:r>
              <a:rPr kumimoji="0" lang="sv-SE" altLang="sv-SE" sz="1400" b="1" i="0" u="none" strike="noStrike" cap="none" normalizeH="0" baseline="0" dirty="0" err="1">
                <a:ln>
                  <a:noFill/>
                </a:ln>
                <a:solidFill>
                  <a:srgbClr val="00B050"/>
                </a:solidFill>
                <a:effectLst/>
              </a:rPr>
              <a:t>Strategic</a:t>
            </a:r>
            <a:r>
              <a:rPr kumimoji="0" lang="sv-SE" altLang="sv-SE" sz="1400" b="1" i="0" u="none" strike="noStrike" cap="none" normalizeH="0" baseline="0" dirty="0">
                <a:ln>
                  <a:noFill/>
                </a:ln>
                <a:solidFill>
                  <a:srgbClr val="00B050"/>
                </a:solidFill>
                <a:effectLst/>
              </a:rPr>
              <a:t> Action: </a:t>
            </a:r>
            <a:r>
              <a:rPr kumimoji="0" lang="sv-SE" altLang="sv-SE" sz="1400" b="0" i="0" u="none" strike="noStrike" cap="none" normalizeH="0" baseline="0" dirty="0" err="1">
                <a:ln>
                  <a:noFill/>
                </a:ln>
                <a:solidFill>
                  <a:srgbClr val="00B050"/>
                </a:solidFill>
                <a:effectLst/>
              </a:rPr>
              <a:t>Study</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what’s</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working</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here</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possibly</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Better</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self</a:t>
            </a:r>
            <a:r>
              <a:rPr kumimoji="0" lang="sv-SE" altLang="sv-SE" sz="1400" b="0" i="0" u="none" strike="noStrike" cap="none" normalizeH="0" baseline="0" dirty="0">
                <a:ln>
                  <a:noFill/>
                </a:ln>
                <a:solidFill>
                  <a:srgbClr val="00B050"/>
                </a:solidFill>
                <a:effectLst/>
              </a:rPr>
              <a:t>-service, </a:t>
            </a:r>
            <a:r>
              <a:rPr kumimoji="0" lang="sv-SE" altLang="sv-SE" sz="1400" b="0" i="0" u="none" strike="noStrike" cap="none" normalizeH="0" baseline="0" dirty="0" err="1">
                <a:ln>
                  <a:noFill/>
                </a:ln>
                <a:solidFill>
                  <a:srgbClr val="00B050"/>
                </a:solidFill>
                <a:effectLst/>
              </a:rPr>
              <a:t>More</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effective</a:t>
            </a:r>
            <a:r>
              <a:rPr kumimoji="0" lang="sv-SE" altLang="sv-SE" sz="1400" b="0" i="0" u="none" strike="noStrike" cap="none" normalizeH="0" baseline="0" dirty="0">
                <a:ln>
                  <a:noFill/>
                </a:ln>
                <a:solidFill>
                  <a:srgbClr val="00B050"/>
                </a:solidFill>
                <a:effectLst/>
              </a:rPr>
              <a:t> agent scripts, </a:t>
            </a:r>
            <a:r>
              <a:rPr kumimoji="0" lang="sv-SE" altLang="sv-SE" sz="1400" b="0" i="0" u="none" strike="noStrike" cap="none" normalizeH="0" baseline="0" dirty="0" err="1">
                <a:ln>
                  <a:noFill/>
                </a:ln>
                <a:solidFill>
                  <a:srgbClr val="00B050"/>
                </a:solidFill>
                <a:effectLst/>
              </a:rPr>
              <a:t>Clearer</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customer</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instructions</a:t>
            </a:r>
            <a:endParaRPr kumimoji="0" lang="sv-SE" altLang="sv-SE" sz="1400" b="0"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None/>
              <a:tabLst/>
            </a:pPr>
            <a:endParaRPr kumimoji="0" lang="sv-SE" altLang="sv-SE"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830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D6148-907D-B23E-A7C4-319992C69087}"/>
              </a:ext>
            </a:extLst>
          </p:cNvPr>
          <p:cNvSpPr>
            <a:spLocks noGrp="1"/>
          </p:cNvSpPr>
          <p:nvPr>
            <p:ph type="title"/>
          </p:nvPr>
        </p:nvSpPr>
        <p:spPr>
          <a:xfrm>
            <a:off x="692150" y="102322"/>
            <a:ext cx="10515600" cy="1325563"/>
          </a:xfrm>
        </p:spPr>
        <p:txBody>
          <a:bodyPr>
            <a:normAutofit/>
          </a:bodyPr>
          <a:lstStyle/>
          <a:p>
            <a:r>
              <a:rPr lang="sv-SE" dirty="0"/>
              <a:t>Focus Area: Channel dist.</a:t>
            </a:r>
          </a:p>
        </p:txBody>
      </p:sp>
      <p:pic>
        <p:nvPicPr>
          <p:cNvPr id="5" name="Content Placeholder 4">
            <a:extLst>
              <a:ext uri="{FF2B5EF4-FFF2-40B4-BE49-F238E27FC236}">
                <a16:creationId xmlns:a16="http://schemas.microsoft.com/office/drawing/2014/main" id="{14F37F29-46F9-5988-6C34-4D6C7EC5F9CB}"/>
              </a:ext>
            </a:extLst>
          </p:cNvPr>
          <p:cNvPicPr>
            <a:picLocks noGrp="1" noChangeAspect="1"/>
          </p:cNvPicPr>
          <p:nvPr>
            <p:ph idx="1"/>
          </p:nvPr>
        </p:nvPicPr>
        <p:blipFill>
          <a:blip r:embed="rId2"/>
          <a:stretch>
            <a:fillRect/>
          </a:stretch>
        </p:blipFill>
        <p:spPr>
          <a:xfrm>
            <a:off x="6628422" y="612657"/>
            <a:ext cx="5309577" cy="3188756"/>
          </a:xfrm>
        </p:spPr>
      </p:pic>
      <p:sp>
        <p:nvSpPr>
          <p:cNvPr id="6" name="Rectangle 1">
            <a:extLst>
              <a:ext uri="{FF2B5EF4-FFF2-40B4-BE49-F238E27FC236}">
                <a16:creationId xmlns:a16="http://schemas.microsoft.com/office/drawing/2014/main" id="{2BDC907F-857A-545A-CE22-6D12B96DEDA5}"/>
              </a:ext>
            </a:extLst>
          </p:cNvPr>
          <p:cNvSpPr>
            <a:spLocks noChangeArrowheads="1"/>
          </p:cNvSpPr>
          <p:nvPr/>
        </p:nvSpPr>
        <p:spPr bwMode="auto">
          <a:xfrm>
            <a:off x="596901" y="1332649"/>
            <a:ext cx="6496050"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1" i="0" u="none" strike="noStrike" cap="none" normalizeH="0" baseline="0" dirty="0">
                <a:ln>
                  <a:noFill/>
                </a:ln>
                <a:solidFill>
                  <a:schemeClr val="tx1"/>
                </a:solidFill>
                <a:effectLst/>
                <a:latin typeface="Arial" panose="020B0604020202020204" pitchFamily="34" charset="0"/>
              </a:rPr>
              <a:t>📊 </a:t>
            </a:r>
            <a:r>
              <a:rPr kumimoji="0" lang="sv-SE" altLang="sv-SE" sz="1200" b="1" i="0" u="none" strike="noStrike" cap="none" normalizeH="0" baseline="0" dirty="0" err="1">
                <a:ln>
                  <a:noFill/>
                </a:ln>
                <a:solidFill>
                  <a:schemeClr val="tx1"/>
                </a:solidFill>
                <a:effectLst/>
              </a:rPr>
              <a:t>What</a:t>
            </a:r>
            <a:r>
              <a:rPr kumimoji="0" lang="sv-SE" altLang="sv-SE" sz="1200" b="1" i="0" u="none" strike="noStrike" cap="none" normalizeH="0" baseline="0" dirty="0">
                <a:ln>
                  <a:noFill/>
                </a:ln>
                <a:solidFill>
                  <a:schemeClr val="tx1"/>
                </a:solidFill>
                <a:effectLst/>
              </a:rPr>
              <a:t> the </a:t>
            </a:r>
            <a:r>
              <a:rPr lang="sv-SE" altLang="sv-SE" sz="1200" b="1" dirty="0" err="1"/>
              <a:t>p</a:t>
            </a:r>
            <a:r>
              <a:rPr kumimoji="0" lang="sv-SE" altLang="sv-SE" sz="1200" b="1" i="0" u="none" strike="noStrike" cap="none" normalizeH="0" baseline="0" dirty="0" err="1">
                <a:ln>
                  <a:noFill/>
                </a:ln>
                <a:solidFill>
                  <a:schemeClr val="tx1"/>
                </a:solidFill>
                <a:effectLst/>
              </a:rPr>
              <a:t>lot</a:t>
            </a:r>
            <a:r>
              <a:rPr kumimoji="0" lang="sv-SE" altLang="sv-SE" sz="1200" b="1" i="0" u="none" strike="noStrike" cap="none" normalizeH="0" baseline="0" dirty="0">
                <a:ln>
                  <a:noFill/>
                </a:ln>
                <a:solidFill>
                  <a:schemeClr val="tx1"/>
                </a:solidFill>
                <a:effectLst/>
              </a:rPr>
              <a:t> shows: (</a:t>
            </a:r>
            <a:r>
              <a:rPr kumimoji="0" lang="sv-SE" altLang="sv-SE" sz="1200" b="0" i="0" u="none" strike="noStrike" cap="none" normalizeH="0" baseline="0" dirty="0" err="1">
                <a:ln>
                  <a:noFill/>
                </a:ln>
                <a:solidFill>
                  <a:schemeClr val="tx1"/>
                </a:solidFill>
                <a:effectLst/>
              </a:rPr>
              <a:t>high-volume</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moderately</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complex</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errands</a:t>
            </a:r>
            <a:r>
              <a:rPr kumimoji="0" lang="sv-SE" altLang="sv-SE" sz="1200" b="0" i="0" u="none" strike="noStrike" cap="none" normalizeH="0" baseline="0" dirty="0">
                <a:ln>
                  <a:noFill/>
                </a:ln>
                <a:solidFill>
                  <a:schemeClr val="tx1"/>
                </a:solidFill>
                <a:effectLst/>
              </a:rPr>
              <a:t>)</a:t>
            </a:r>
            <a:endParaRPr kumimoji="0" lang="sv-SE" altLang="sv-SE" sz="1200" b="1"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sv-SE" altLang="sv-SE" sz="1200" b="1" i="0" u="none" strike="noStrike" cap="none" normalizeH="0" baseline="0" dirty="0" err="1">
                <a:ln>
                  <a:noFill/>
                </a:ln>
                <a:solidFill>
                  <a:schemeClr val="tx1"/>
                </a:solidFill>
                <a:effectLst/>
              </a:rPr>
              <a:t>Rebooking</a:t>
            </a:r>
            <a:r>
              <a:rPr kumimoji="0" lang="sv-SE" altLang="sv-SE" sz="1200" b="1" i="0" u="none" strike="noStrike" cap="none" normalizeH="0" baseline="0" dirty="0">
                <a:ln>
                  <a:noFill/>
                </a:ln>
                <a:solidFill>
                  <a:schemeClr val="tx1"/>
                </a:solidFill>
                <a:effectLst/>
              </a:rPr>
              <a:t> &amp; </a:t>
            </a:r>
            <a:r>
              <a:rPr kumimoji="0" lang="sv-SE" altLang="sv-SE" sz="1200" b="1" i="0" u="none" strike="noStrike" cap="none" normalizeH="0" baseline="0" dirty="0" err="1">
                <a:ln>
                  <a:noFill/>
                </a:ln>
                <a:solidFill>
                  <a:schemeClr val="tx1"/>
                </a:solidFill>
                <a:effectLst/>
              </a:rPr>
              <a:t>Cancellation</a:t>
            </a:r>
            <a:r>
              <a:rPr kumimoji="0" lang="sv-SE" altLang="sv-SE" sz="1200" b="1" i="0" u="none" strike="noStrike" cap="none" normalizeH="0" baseline="0" dirty="0">
                <a:ln>
                  <a:noFill/>
                </a:ln>
                <a:solidFill>
                  <a:schemeClr val="tx1"/>
                </a:solidFill>
                <a:effectLst/>
              </a:rPr>
              <a:t> / </a:t>
            </a:r>
            <a:r>
              <a:rPr kumimoji="0" lang="sv-SE" altLang="sv-SE" sz="1200" b="1" i="0" u="none" strike="noStrike" cap="none" normalizeH="0" baseline="0" dirty="0" err="1">
                <a:ln>
                  <a:noFill/>
                </a:ln>
                <a:solidFill>
                  <a:schemeClr val="tx1"/>
                </a:solidFill>
                <a:effectLst/>
              </a:rPr>
              <a:t>Refund</a:t>
            </a:r>
            <a:r>
              <a:rPr kumimoji="0" lang="sv-SE" altLang="sv-SE" sz="1200" b="1"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err="1">
                <a:ln>
                  <a:noFill/>
                </a:ln>
                <a:solidFill>
                  <a:schemeClr val="tx1"/>
                </a:solidFill>
                <a:effectLst/>
              </a:rPr>
              <a:t>Dominated</a:t>
            </a:r>
            <a:r>
              <a:rPr kumimoji="0" lang="sv-SE" altLang="sv-SE" sz="1200" b="0" i="0" u="none" strike="noStrike" cap="none" normalizeH="0" baseline="0" dirty="0">
                <a:ln>
                  <a:noFill/>
                </a:ln>
                <a:solidFill>
                  <a:schemeClr val="tx1"/>
                </a:solidFill>
                <a:effectLst/>
              </a:rPr>
              <a:t> by </a:t>
            </a:r>
            <a:r>
              <a:rPr kumimoji="0" lang="sv-SE" altLang="sv-SE" sz="1200" b="1" i="0" u="none" strike="noStrike" cap="none" normalizeH="0" baseline="0" dirty="0">
                <a:ln>
                  <a:noFill/>
                </a:ln>
                <a:solidFill>
                  <a:schemeClr val="tx1"/>
                </a:solidFill>
                <a:effectLst/>
              </a:rPr>
              <a:t>Chat and </a:t>
            </a:r>
            <a:r>
              <a:rPr kumimoji="0" lang="sv-SE" altLang="sv-SE" sz="1200" b="1" i="0" u="none" strike="noStrike" cap="none" normalizeH="0" baseline="0" dirty="0" err="1">
                <a:ln>
                  <a:noFill/>
                </a:ln>
                <a:solidFill>
                  <a:schemeClr val="tx1"/>
                </a:solidFill>
                <a:effectLst/>
              </a:rPr>
              <a:t>Phone</a:t>
            </a:r>
            <a:r>
              <a:rPr kumimoji="0" lang="sv-SE" altLang="sv-SE" sz="1200" b="1" i="0" u="none" strike="noStrike" cap="none" normalizeH="0" baseline="0" dirty="0">
                <a:ln>
                  <a:noFill/>
                </a:ln>
                <a:solidFill>
                  <a:schemeClr val="tx1"/>
                </a:solidFill>
                <a:effectLst/>
              </a:rPr>
              <a:t> In</a:t>
            </a:r>
            <a:endParaRPr kumimoji="0" lang="sv-SE" altLang="sv-SE" sz="1200"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sv-SE" altLang="sv-SE" sz="1200" b="1" i="0" u="none" strike="noStrike" cap="none" normalizeH="0" baseline="0" dirty="0" err="1">
                <a:ln>
                  <a:noFill/>
                </a:ln>
                <a:solidFill>
                  <a:schemeClr val="tx1"/>
                </a:solidFill>
                <a:effectLst/>
              </a:rPr>
              <a:t>Phone</a:t>
            </a:r>
            <a:r>
              <a:rPr kumimoji="0" lang="sv-SE" altLang="sv-SE" sz="1200" b="1" i="0" u="none" strike="noStrike" cap="none" normalizeH="0" baseline="0" dirty="0">
                <a:ln>
                  <a:noFill/>
                </a:ln>
                <a:solidFill>
                  <a:schemeClr val="tx1"/>
                </a:solidFill>
                <a:effectLst/>
              </a:rPr>
              <a:t> In</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takes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up</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almost</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half</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of</a:t>
            </a:r>
            <a:r>
              <a:rPr kumimoji="0" lang="sv-SE" altLang="sv-SE" sz="1200" b="0" i="0" u="none" strike="noStrike" cap="none" normalizeH="0" baseline="0" dirty="0">
                <a:ln>
                  <a:noFill/>
                </a:ln>
                <a:solidFill>
                  <a:schemeClr val="tx1"/>
                </a:solidFill>
                <a:effectLst/>
              </a:rPr>
              <a:t> all </a:t>
            </a:r>
            <a:r>
              <a:rPr kumimoji="0" lang="sv-SE" altLang="sv-SE" sz="1200" b="0" i="0" u="none" strike="noStrike" cap="none" normalizeH="0" baseline="0" dirty="0" err="1">
                <a:ln>
                  <a:noFill/>
                </a:ln>
                <a:solidFill>
                  <a:schemeClr val="tx1"/>
                </a:solidFill>
                <a:effectLst/>
              </a:rPr>
              <a:t>contacts</a:t>
            </a:r>
            <a:endParaRPr kumimoji="0" lang="sv-SE" altLang="sv-SE" sz="1200"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a:ln>
                  <a:noFill/>
                </a:ln>
                <a:solidFill>
                  <a:schemeClr val="tx1"/>
                </a:solidFill>
                <a:effectLst/>
              </a:rPr>
              <a:t>Chat </a:t>
            </a:r>
            <a:r>
              <a:rPr kumimoji="0" lang="sv-SE" altLang="sv-SE" sz="1200" b="0" i="0" u="none" strike="noStrike" cap="none" normalizeH="0" baseline="0" dirty="0" err="1">
                <a:ln>
                  <a:noFill/>
                </a:ln>
                <a:solidFill>
                  <a:schemeClr val="tx1"/>
                </a:solidFill>
                <a:effectLst/>
              </a:rPr>
              <a:t>already</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handles</a:t>
            </a:r>
            <a:r>
              <a:rPr kumimoji="0" lang="sv-SE" altLang="sv-SE" sz="1200" b="0" i="0" u="none" strike="noStrike" cap="none" normalizeH="0" baseline="0" dirty="0">
                <a:ln>
                  <a:noFill/>
                </a:ln>
                <a:solidFill>
                  <a:schemeClr val="tx1"/>
                </a:solidFill>
                <a:effectLst/>
              </a:rPr>
              <a:t> ~40–50%, </a:t>
            </a:r>
            <a:r>
              <a:rPr kumimoji="0" lang="sv-SE" altLang="sv-SE" sz="1200" b="0" i="0" u="none" strike="noStrike" cap="none" normalizeH="0" baseline="0" dirty="0" err="1">
                <a:ln>
                  <a:noFill/>
                </a:ln>
                <a:solidFill>
                  <a:schemeClr val="tx1"/>
                </a:solidFill>
                <a:effectLst/>
              </a:rPr>
              <a:t>which</a:t>
            </a:r>
            <a:r>
              <a:rPr kumimoji="0" lang="sv-SE" altLang="sv-SE" sz="1200" b="0" i="0" u="none" strike="noStrike" cap="none" normalizeH="0" baseline="0" dirty="0">
                <a:ln>
                  <a:noFill/>
                </a:ln>
                <a:solidFill>
                  <a:schemeClr val="tx1"/>
                </a:solidFill>
                <a:effectLst/>
              </a:rPr>
              <a:t> is </a:t>
            </a:r>
            <a:r>
              <a:rPr kumimoji="0" lang="sv-SE" altLang="sv-SE" sz="1200" b="1" i="0" u="none" strike="noStrike" cap="none" normalizeH="0" baseline="0" dirty="0" err="1">
                <a:ln>
                  <a:noFill/>
                </a:ln>
                <a:solidFill>
                  <a:schemeClr val="tx1"/>
                </a:solidFill>
                <a:effectLst/>
              </a:rPr>
              <a:t>great</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but</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could</a:t>
            </a:r>
            <a:r>
              <a:rPr kumimoji="0" lang="sv-SE" altLang="sv-SE" sz="1200" b="0" i="0" u="none" strike="noStrike" cap="none" normalizeH="0" baseline="0" dirty="0">
                <a:ln>
                  <a:noFill/>
                </a:ln>
                <a:solidFill>
                  <a:schemeClr val="tx1"/>
                </a:solidFill>
                <a:effectLst/>
              </a:rPr>
              <a:t> go </a:t>
            </a:r>
            <a:r>
              <a:rPr kumimoji="0" lang="sv-SE" altLang="sv-SE" sz="1200" b="0" i="0" u="none" strike="noStrike" cap="none" normalizeH="0" baseline="0" dirty="0" err="1">
                <a:ln>
                  <a:noFill/>
                </a:ln>
                <a:solidFill>
                  <a:schemeClr val="tx1"/>
                </a:solidFill>
                <a:effectLst/>
              </a:rPr>
              <a:t>further</a:t>
            </a:r>
            <a:endParaRPr kumimoji="0" lang="sv-SE" altLang="sv-SE" sz="12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sv-SE" altLang="sv-SE" sz="1200" b="1" i="0" u="none" strike="noStrike" cap="none" normalizeH="0" baseline="0" dirty="0">
                <a:ln>
                  <a:noFill/>
                </a:ln>
                <a:solidFill>
                  <a:schemeClr val="tx1"/>
                </a:solidFill>
                <a:effectLst/>
              </a:rPr>
              <a:t>Schedule Change</a:t>
            </a:r>
          </a:p>
          <a:p>
            <a:pPr marL="742950" lvl="1"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a:ln>
                  <a:noFill/>
                </a:ln>
                <a:solidFill>
                  <a:schemeClr val="tx1"/>
                </a:solidFill>
                <a:effectLst/>
              </a:rPr>
              <a:t>Less </a:t>
            </a:r>
            <a:r>
              <a:rPr kumimoji="0" lang="sv-SE" altLang="sv-SE" sz="1200" b="0" i="0" u="none" strike="noStrike" cap="none" normalizeH="0" baseline="0" dirty="0" err="1">
                <a:ln>
                  <a:noFill/>
                </a:ln>
                <a:solidFill>
                  <a:schemeClr val="tx1"/>
                </a:solidFill>
                <a:effectLst/>
              </a:rPr>
              <a:t>use</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of</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a:ln>
                  <a:noFill/>
                </a:ln>
                <a:solidFill>
                  <a:schemeClr val="tx1"/>
                </a:solidFill>
                <a:effectLst/>
              </a:rPr>
              <a:t>Chat</a:t>
            </a:r>
            <a:endParaRPr kumimoji="0" lang="sv-SE" altLang="sv-SE" sz="1200"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a:ln>
                  <a:noFill/>
                </a:ln>
                <a:solidFill>
                  <a:schemeClr val="tx1"/>
                </a:solidFill>
                <a:effectLst/>
              </a:rPr>
              <a:t>Heavy </a:t>
            </a:r>
            <a:r>
              <a:rPr kumimoji="0" lang="sv-SE" altLang="sv-SE" sz="1200" b="0" i="0" u="none" strike="noStrike" cap="none" normalizeH="0" baseline="0" dirty="0" err="1">
                <a:ln>
                  <a:noFill/>
                </a:ln>
                <a:solidFill>
                  <a:schemeClr val="tx1"/>
                </a:solidFill>
                <a:effectLst/>
              </a:rPr>
              <a:t>reliance</a:t>
            </a:r>
            <a:r>
              <a:rPr kumimoji="0" lang="sv-SE" altLang="sv-SE" sz="1200" b="0" i="0" u="none" strike="noStrike" cap="none" normalizeH="0" baseline="0" dirty="0">
                <a:ln>
                  <a:noFill/>
                </a:ln>
                <a:solidFill>
                  <a:schemeClr val="tx1"/>
                </a:solidFill>
                <a:effectLst/>
              </a:rPr>
              <a:t> on </a:t>
            </a:r>
            <a:r>
              <a:rPr kumimoji="0" lang="sv-SE" altLang="sv-SE" sz="1200" b="1" i="0" u="none" strike="noStrike" cap="none" normalizeH="0" baseline="0" dirty="0">
                <a:ln>
                  <a:noFill/>
                </a:ln>
                <a:solidFill>
                  <a:schemeClr val="tx1"/>
                </a:solidFill>
                <a:effectLst/>
              </a:rPr>
              <a:t>Service Center </a:t>
            </a:r>
            <a:r>
              <a:rPr kumimoji="0" lang="sv-SE" altLang="sv-SE" sz="1200" b="1" i="0" u="none" strike="noStrike" cap="none" normalizeH="0" baseline="0" dirty="0" err="1">
                <a:ln>
                  <a:noFill/>
                </a:ln>
                <a:solidFill>
                  <a:schemeClr val="tx1"/>
                </a:solidFill>
                <a:effectLst/>
              </a:rPr>
              <a:t>channels</a:t>
            </a:r>
            <a:r>
              <a:rPr kumimoji="0" lang="sv-SE" altLang="sv-SE" sz="1200" b="1" i="0" u="none" strike="noStrike" cap="none" normalizeH="0" baseline="0" dirty="0">
                <a:ln>
                  <a:noFill/>
                </a:ln>
                <a:solidFill>
                  <a:schemeClr val="tx1"/>
                </a:solidFill>
                <a:effectLst/>
              </a:rPr>
              <a:t> (SC Chat, SC Mail In, SC </a:t>
            </a:r>
            <a:r>
              <a:rPr kumimoji="0" lang="sv-SE" altLang="sv-SE" sz="1200" b="1" i="0" u="none" strike="noStrike" cap="none" normalizeH="0" baseline="0" dirty="0" err="1">
                <a:ln>
                  <a:noFill/>
                </a:ln>
                <a:solidFill>
                  <a:schemeClr val="tx1"/>
                </a:solidFill>
                <a:effectLst/>
              </a:rPr>
              <a:t>Phone</a:t>
            </a:r>
            <a:r>
              <a:rPr kumimoji="0" lang="sv-SE" altLang="sv-SE" sz="1200" b="1" i="0" u="none" strike="noStrike" cap="none" normalizeH="0" baseline="0" dirty="0">
                <a:ln>
                  <a:noFill/>
                </a:ln>
                <a:solidFill>
                  <a:schemeClr val="tx1"/>
                </a:solidFill>
                <a:effectLst/>
              </a:rPr>
              <a:t> In)</a:t>
            </a:r>
            <a:r>
              <a:rPr lang="sv-SE" altLang="sv-SE" sz="1200" dirty="0"/>
              <a:t>,</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together</a:t>
            </a:r>
            <a:r>
              <a:rPr kumimoji="0" lang="sv-SE" altLang="sv-SE" sz="1200" b="0" i="0" u="none" strike="noStrike" cap="none" normalizeH="0" baseline="0" dirty="0">
                <a:ln>
                  <a:noFill/>
                </a:ln>
                <a:solidFill>
                  <a:schemeClr val="tx1"/>
                </a:solidFill>
                <a:effectLst/>
              </a:rPr>
              <a:t> over </a:t>
            </a:r>
            <a:r>
              <a:rPr kumimoji="0" lang="sv-SE" altLang="sv-SE" sz="1200" b="1" i="0" u="none" strike="noStrike" cap="none" normalizeH="0" baseline="0" dirty="0">
                <a:ln>
                  <a:noFill/>
                </a:ln>
                <a:solidFill>
                  <a:schemeClr val="tx1"/>
                </a:solidFill>
                <a:effectLst/>
              </a:rPr>
              <a:t>75%</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of</a:t>
            </a:r>
            <a:r>
              <a:rPr kumimoji="0" lang="sv-SE" altLang="sv-SE" sz="1200" b="0" i="0" u="none" strike="noStrike" cap="none" normalizeH="0" baseline="0" dirty="0">
                <a:ln>
                  <a:noFill/>
                </a:ln>
                <a:solidFill>
                  <a:schemeClr val="tx1"/>
                </a:solidFill>
                <a:effectLst/>
              </a:rPr>
              <a:t> the </a:t>
            </a:r>
            <a:r>
              <a:rPr kumimoji="0" lang="sv-SE" altLang="sv-SE" sz="1200" b="0" i="0" u="none" strike="noStrike" cap="none" normalizeH="0" baseline="0" dirty="0" err="1">
                <a:ln>
                  <a:noFill/>
                </a:ln>
                <a:solidFill>
                  <a:schemeClr val="tx1"/>
                </a:solidFill>
                <a:effectLst/>
              </a:rPr>
              <a:t>load</a:t>
            </a:r>
            <a:endParaRPr kumimoji="0" lang="sv-SE" altLang="sv-SE" sz="1200"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a:ln>
                  <a:noFill/>
                </a:ln>
                <a:solidFill>
                  <a:schemeClr val="tx1"/>
                </a:solidFill>
                <a:effectLst/>
              </a:rPr>
              <a:t>Suggests </a:t>
            </a:r>
            <a:r>
              <a:rPr kumimoji="0" lang="sv-SE" altLang="sv-SE" sz="1200" b="1" i="0" u="none" strike="noStrike" cap="none" normalizeH="0" baseline="0" dirty="0">
                <a:ln>
                  <a:noFill/>
                </a:ln>
                <a:solidFill>
                  <a:schemeClr val="tx1"/>
                </a:solidFill>
                <a:effectLst/>
              </a:rPr>
              <a:t>back-end process </a:t>
            </a:r>
            <a:r>
              <a:rPr kumimoji="0" lang="sv-SE" altLang="sv-SE" sz="1200" b="1" i="0" u="none" strike="noStrike" cap="none" normalizeH="0" baseline="0" dirty="0" err="1">
                <a:ln>
                  <a:noFill/>
                </a:ln>
                <a:solidFill>
                  <a:schemeClr val="tx1"/>
                </a:solidFill>
                <a:effectLst/>
              </a:rPr>
              <a:t>dependency</a:t>
            </a:r>
            <a:endParaRPr kumimoji="0" lang="sv-SE" altLang="sv-S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err="1">
                <a:ln>
                  <a:noFill/>
                </a:ln>
                <a:solidFill>
                  <a:schemeClr val="tx1"/>
                </a:solidFill>
                <a:effectLst/>
              </a:rPr>
              <a:t>This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category</a:t>
            </a:r>
            <a:r>
              <a:rPr kumimoji="0" lang="sv-SE" altLang="sv-SE" sz="1200" b="0" i="0" u="none" strike="noStrike" cap="none" normalizeH="0" baseline="0" dirty="0">
                <a:ln>
                  <a:noFill/>
                </a:ln>
                <a:solidFill>
                  <a:schemeClr val="tx1"/>
                </a:solidFill>
                <a:effectLst/>
              </a:rPr>
              <a:t> is </a:t>
            </a:r>
            <a:r>
              <a:rPr kumimoji="0" lang="sv-SE" altLang="sv-SE" sz="1200" b="0" i="0" u="none" strike="noStrike" cap="none" normalizeH="0" baseline="0" dirty="0" err="1">
                <a:ln>
                  <a:noFill/>
                </a:ln>
                <a:solidFill>
                  <a:schemeClr val="tx1"/>
                </a:solidFill>
                <a:effectLst/>
              </a:rPr>
              <a:t>likely</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a:ln>
                  <a:noFill/>
                </a:ln>
                <a:solidFill>
                  <a:schemeClr val="tx1"/>
                </a:solidFill>
                <a:effectLst/>
              </a:rPr>
              <a:t>less </a:t>
            </a:r>
            <a:r>
              <a:rPr kumimoji="0" lang="sv-SE" altLang="sv-SE" sz="1200" b="1" i="0" u="none" strike="noStrike" cap="none" normalizeH="0" baseline="0" dirty="0" err="1">
                <a:ln>
                  <a:noFill/>
                </a:ln>
                <a:solidFill>
                  <a:schemeClr val="tx1"/>
                </a:solidFill>
                <a:effectLst/>
              </a:rPr>
              <a:t>automated</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more</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internal</a:t>
            </a:r>
            <a:r>
              <a:rPr kumimoji="0" lang="sv-SE" altLang="sv-SE" sz="1200" b="0" i="0" u="none" strike="noStrike" cap="none" normalizeH="0" baseline="0" dirty="0">
                <a:ln>
                  <a:noFill/>
                </a:ln>
                <a:solidFill>
                  <a:schemeClr val="tx1"/>
                </a:solidFill>
                <a:effectLst/>
              </a:rPr>
              <a:t>, and </a:t>
            </a:r>
            <a:r>
              <a:rPr kumimoji="0" lang="sv-SE" altLang="sv-SE" sz="1200" b="0" i="0" u="none" strike="noStrike" cap="none" normalizeH="0" baseline="0" dirty="0" err="1">
                <a:ln>
                  <a:noFill/>
                </a:ln>
                <a:solidFill>
                  <a:schemeClr val="tx1"/>
                </a:solidFill>
                <a:effectLst/>
              </a:rPr>
              <a:t>involves</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a:ln>
                  <a:noFill/>
                </a:ln>
                <a:solidFill>
                  <a:schemeClr val="tx1"/>
                </a:solidFill>
                <a:effectLst/>
              </a:rPr>
              <a:t>manual </a:t>
            </a:r>
            <a:r>
              <a:rPr kumimoji="0" lang="sv-SE" altLang="sv-SE" sz="1200" b="1" i="0" u="none" strike="noStrike" cap="none" normalizeH="0" baseline="0" dirty="0" err="1">
                <a:ln>
                  <a:noFill/>
                </a:ln>
                <a:solidFill>
                  <a:schemeClr val="tx1"/>
                </a:solidFill>
                <a:effectLst/>
              </a:rPr>
              <a:t>rebooking</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workflows</a:t>
            </a:r>
            <a:r>
              <a:rPr kumimoji="0" lang="sv-SE" altLang="sv-SE" sz="1200" b="1" i="0" u="none" strike="noStrike" cap="none" normalizeH="0" baseline="0" dirty="0">
                <a:ln>
                  <a:noFill/>
                </a:ln>
                <a:solidFill>
                  <a:schemeClr val="tx1"/>
                </a:solidFill>
                <a:effectLst/>
              </a:rPr>
              <a:t> or </a:t>
            </a:r>
            <a:r>
              <a:rPr kumimoji="0" lang="sv-SE" altLang="sv-SE" sz="1200" b="1" i="0" u="none" strike="noStrike" cap="none" normalizeH="0" baseline="0" dirty="0" err="1">
                <a:ln>
                  <a:noFill/>
                </a:ln>
                <a:solidFill>
                  <a:schemeClr val="tx1"/>
                </a:solidFill>
                <a:effectLst/>
              </a:rPr>
              <a:t>coordination</a:t>
            </a:r>
            <a:r>
              <a:rPr kumimoji="0" lang="sv-SE" altLang="sv-SE" sz="1200" b="0" i="0" u="none" strike="noStrike" cap="none" normalizeH="0" baseline="0" dirty="0">
                <a:ln>
                  <a:noFill/>
                </a:ln>
                <a:solidFill>
                  <a:schemeClr val="tx1"/>
                </a:solidFill>
                <a:effectLst/>
              </a:rPr>
              <a:t>.</a:t>
            </a:r>
          </a:p>
        </p:txBody>
      </p:sp>
      <p:sp>
        <p:nvSpPr>
          <p:cNvPr id="8" name="Rectangle 3">
            <a:extLst>
              <a:ext uri="{FF2B5EF4-FFF2-40B4-BE49-F238E27FC236}">
                <a16:creationId xmlns:a16="http://schemas.microsoft.com/office/drawing/2014/main" id="{BE5478B9-1217-923A-3548-B7967C58C3B4}"/>
              </a:ext>
            </a:extLst>
          </p:cNvPr>
          <p:cNvSpPr>
            <a:spLocks noChangeArrowheads="1"/>
          </p:cNvSpPr>
          <p:nvPr/>
        </p:nvSpPr>
        <p:spPr bwMode="auto">
          <a:xfrm>
            <a:off x="1377950" y="3929139"/>
            <a:ext cx="9264650" cy="2677656"/>
          </a:xfrm>
          <a:prstGeom prst="rect">
            <a:avLst/>
          </a:prstGeom>
          <a:noFill/>
          <a:ln w="38100">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200" b="1" dirty="0"/>
              <a:t>🎯 How to use this insight strategically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sv-SE" altLang="sv-SE" sz="1200" b="1" i="0" u="none" strike="noStrike" cap="none" normalizeH="0" baseline="0" dirty="0" err="1">
                <a:ln>
                  <a:noFill/>
                </a:ln>
                <a:solidFill>
                  <a:schemeClr val="tx1"/>
                </a:solidFill>
                <a:effectLst/>
              </a:rPr>
              <a:t>Rebooking</a:t>
            </a:r>
            <a:r>
              <a:rPr kumimoji="0" lang="sv-SE" altLang="sv-SE" sz="1200" b="1" i="0" u="none" strike="noStrike" cap="none" normalizeH="0" baseline="0" dirty="0">
                <a:ln>
                  <a:noFill/>
                </a:ln>
                <a:solidFill>
                  <a:schemeClr val="tx1"/>
                </a:solidFill>
                <a:effectLst/>
              </a:rPr>
              <a:t> &amp; </a:t>
            </a:r>
            <a:r>
              <a:rPr kumimoji="0" lang="sv-SE" altLang="sv-SE" sz="1200" b="1" i="0" u="none" strike="noStrike" cap="none" normalizeH="0" baseline="0" dirty="0" err="1">
                <a:ln>
                  <a:noFill/>
                </a:ln>
                <a:solidFill>
                  <a:schemeClr val="tx1"/>
                </a:solidFill>
                <a:effectLst/>
              </a:rPr>
              <a:t>Cancellation</a:t>
            </a:r>
            <a:r>
              <a:rPr kumimoji="0" lang="sv-SE" altLang="sv-SE" sz="1200" b="1" i="0" u="none" strike="noStrike" cap="none" normalizeH="0" baseline="0" dirty="0">
                <a:ln>
                  <a:noFill/>
                </a:ln>
                <a:solidFill>
                  <a:schemeClr val="tx1"/>
                </a:solidFill>
                <a:effectLst/>
              </a:rPr>
              <a:t>: Strong </a:t>
            </a:r>
            <a:r>
              <a:rPr kumimoji="0" lang="sv-SE" altLang="sv-SE" sz="1200" b="1" i="0" u="none" strike="noStrike" cap="none" normalizeH="0" baseline="0" dirty="0" err="1">
                <a:ln>
                  <a:noFill/>
                </a:ln>
                <a:solidFill>
                  <a:schemeClr val="tx1"/>
                </a:solidFill>
                <a:effectLst/>
              </a:rPr>
              <a:t>Candidates</a:t>
            </a:r>
            <a:r>
              <a:rPr kumimoji="0" lang="sv-SE" altLang="sv-SE" sz="1200" b="1" i="0" u="none" strike="noStrike" cap="none" normalizeH="0" baseline="0" dirty="0">
                <a:ln>
                  <a:noFill/>
                </a:ln>
                <a:solidFill>
                  <a:schemeClr val="tx1"/>
                </a:solidFill>
                <a:effectLst/>
              </a:rPr>
              <a:t> for Chat Expansion</a:t>
            </a:r>
            <a:r>
              <a:rPr lang="sv-SE" altLang="sv-SE" sz="1200" b="1" dirty="0"/>
              <a:t>,</a:t>
            </a:r>
            <a:r>
              <a:rPr kumimoji="0" lang="sv-SE" altLang="sv-SE" sz="1200" b="1" i="0" u="none" strike="noStrike" cap="none" normalizeH="0" baseline="0" dirty="0">
                <a:ln>
                  <a:noFill/>
                </a:ln>
                <a:solidFill>
                  <a:schemeClr val="tx1"/>
                </a:solidFill>
                <a:effectLst/>
              </a:rPr>
              <a:t> </a:t>
            </a:r>
            <a:r>
              <a:rPr kumimoji="0" lang="sv-SE" altLang="sv-SE" sz="1200" b="0" i="0" u="none" strike="noStrike" cap="none" normalizeH="0" baseline="0" dirty="0">
                <a:ln>
                  <a:noFill/>
                </a:ln>
                <a:solidFill>
                  <a:schemeClr val="tx1"/>
                </a:solidFill>
                <a:effectLst/>
              </a:rPr>
              <a:t>Chat </a:t>
            </a:r>
            <a:r>
              <a:rPr kumimoji="0" lang="sv-SE" altLang="sv-SE" sz="1200" b="0" i="0" u="none" strike="noStrike" cap="none" normalizeH="0" baseline="0" dirty="0" err="1">
                <a:ln>
                  <a:noFill/>
                </a:ln>
                <a:solidFill>
                  <a:schemeClr val="tx1"/>
                </a:solidFill>
                <a:effectLst/>
              </a:rPr>
              <a:t>already</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handles</a:t>
            </a:r>
            <a:r>
              <a:rPr kumimoji="0" lang="sv-SE" altLang="sv-SE" sz="1200" b="0" i="0" u="none" strike="noStrike" cap="none" normalizeH="0" baseline="0" dirty="0">
                <a:ln>
                  <a:noFill/>
                </a:ln>
                <a:solidFill>
                  <a:schemeClr val="tx1"/>
                </a:solidFill>
                <a:effectLst/>
              </a:rPr>
              <a:t> a </a:t>
            </a:r>
            <a:r>
              <a:rPr kumimoji="0" lang="sv-SE" altLang="sv-SE" sz="1200" b="0" i="0" u="none" strike="noStrike" cap="none" normalizeH="0" baseline="0" dirty="0" err="1">
                <a:ln>
                  <a:noFill/>
                </a:ln>
                <a:solidFill>
                  <a:schemeClr val="tx1"/>
                </a:solidFill>
                <a:effectLst/>
              </a:rPr>
              <a:t>good</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share</a:t>
            </a:r>
            <a:r>
              <a:rPr lang="sv-SE" altLang="sv-SE" sz="1200" dirty="0"/>
              <a:t>,</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but</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Phone</a:t>
            </a:r>
            <a:r>
              <a:rPr kumimoji="0" lang="sv-SE" altLang="sv-SE" sz="1200" b="0" i="0" u="none" strike="noStrike" cap="none" normalizeH="0" baseline="0" dirty="0">
                <a:ln>
                  <a:noFill/>
                </a:ln>
                <a:solidFill>
                  <a:schemeClr val="tx1"/>
                </a:solidFill>
                <a:effectLst/>
              </a:rPr>
              <a:t> is still </a:t>
            </a:r>
            <a:r>
              <a:rPr kumimoji="0" lang="sv-SE" altLang="sv-SE" sz="1200" b="0" i="0" u="none" strike="noStrike" cap="none" normalizeH="0" baseline="0" dirty="0" err="1">
                <a:ln>
                  <a:noFill/>
                </a:ln>
                <a:solidFill>
                  <a:schemeClr val="tx1"/>
                </a:solidFill>
                <a:effectLst/>
              </a:rPr>
              <a:t>heavily</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used</a:t>
            </a:r>
            <a:r>
              <a:rPr kumimoji="0" lang="sv-SE" altLang="sv-SE" sz="1200" b="0" i="0" u="none" strike="noStrike" cap="none" normalizeH="0" baseline="0" dirty="0">
                <a:ln>
                  <a:noFill/>
                </a:ln>
                <a:solidFill>
                  <a:schemeClr val="tx1"/>
                </a:solidFill>
                <a:effectLst/>
              </a:rPr>
              <a:t>.</a:t>
            </a:r>
            <a:endParaRPr kumimoji="0" lang="sv-SE" altLang="sv-SE"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sv-SE" sz="1200" dirty="0"/>
              <a:t>✅</a:t>
            </a:r>
            <a:r>
              <a:rPr kumimoji="0" lang="sv-SE" altLang="sv-SE" sz="1200" b="1" i="0" u="none" strike="noStrike" cap="none" normalizeH="0" baseline="0" dirty="0" err="1">
                <a:ln>
                  <a:noFill/>
                </a:ln>
                <a:solidFill>
                  <a:schemeClr val="tx1"/>
                </a:solidFill>
                <a:effectLst/>
              </a:rPr>
              <a:t>Recommendation</a:t>
            </a:r>
            <a:r>
              <a:rPr kumimoji="0" lang="sv-SE" altLang="sv-SE" sz="1200" b="1" i="0" u="none" strike="noStrike" cap="none" normalizeH="0" baseline="0" dirty="0">
                <a:ln>
                  <a:noFill/>
                </a:ln>
                <a:solidFill>
                  <a:schemeClr val="tx1"/>
                </a:solidFill>
                <a:effectLst/>
              </a:rPr>
              <a:t>: </a:t>
            </a:r>
          </a:p>
          <a:p>
            <a:pPr marL="742950" lvl="1" indent="-285750" eaLnBrk="0" fontAlgn="base" hangingPunct="0">
              <a:spcBef>
                <a:spcPct val="0"/>
              </a:spcBef>
              <a:spcAft>
                <a:spcPct val="0"/>
              </a:spcAft>
              <a:buFont typeface="Arial" panose="020B0604020202020204" pitchFamily="34" charset="0"/>
              <a:buChar char="•"/>
            </a:pPr>
            <a:r>
              <a:rPr kumimoji="0" lang="sv-SE" altLang="sv-SE" sz="1200" b="1" i="0" u="none" strike="noStrike" cap="none" normalizeH="0" baseline="0" dirty="0" err="1">
                <a:ln>
                  <a:noFill/>
                </a:ln>
                <a:solidFill>
                  <a:schemeClr val="tx1"/>
                </a:solidFill>
                <a:effectLst/>
              </a:rPr>
              <a:t>Redirect</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Phone</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traffic</a:t>
            </a:r>
            <a:r>
              <a:rPr kumimoji="0" lang="sv-SE" altLang="sv-SE" sz="1200" b="1" i="0" u="none" strike="noStrike" cap="none" normalizeH="0" baseline="0" dirty="0">
                <a:ln>
                  <a:noFill/>
                </a:ln>
                <a:solidFill>
                  <a:schemeClr val="tx1"/>
                </a:solidFill>
                <a:effectLst/>
              </a:rPr>
              <a:t> to Chat-</a:t>
            </a:r>
            <a:r>
              <a:rPr kumimoji="0" lang="sv-SE" altLang="sv-SE" sz="1200" b="1" i="0" u="none" strike="noStrike" cap="none" normalizeH="0" baseline="0" dirty="0" err="1">
                <a:ln>
                  <a:noFill/>
                </a:ln>
                <a:solidFill>
                  <a:schemeClr val="tx1"/>
                </a:solidFill>
                <a:effectLst/>
              </a:rPr>
              <a:t>first</a:t>
            </a:r>
            <a:endParaRPr kumimoji="0" lang="sv-SE" altLang="sv-SE" sz="1200"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err="1">
                <a:ln>
                  <a:noFill/>
                </a:ln>
                <a:solidFill>
                  <a:schemeClr val="tx1"/>
                </a:solidFill>
                <a:effectLst/>
              </a:rPr>
              <a:t>Use</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GenAI</a:t>
            </a:r>
            <a:r>
              <a:rPr kumimoji="0" lang="sv-SE" altLang="sv-SE" sz="1200" b="1" i="0" u="none" strike="noStrike" cap="none" normalizeH="0" baseline="0" dirty="0">
                <a:ln>
                  <a:noFill/>
                </a:ln>
                <a:solidFill>
                  <a:schemeClr val="tx1"/>
                </a:solidFill>
                <a:effectLst/>
              </a:rPr>
              <a:t> in Chat</a:t>
            </a:r>
            <a:r>
              <a:rPr kumimoji="0" lang="sv-SE" altLang="sv-SE" sz="1200" b="0" i="0" u="none" strike="noStrike" cap="none" normalizeH="0" baseline="0" dirty="0">
                <a:ln>
                  <a:noFill/>
                </a:ln>
                <a:solidFill>
                  <a:schemeClr val="tx1"/>
                </a:solidFill>
                <a:effectLst/>
              </a:rPr>
              <a:t> to </a:t>
            </a:r>
            <a:r>
              <a:rPr kumimoji="0" lang="sv-SE" altLang="sv-SE" sz="1200" b="0" i="0" u="none" strike="noStrike" cap="none" normalizeH="0" baseline="0" dirty="0" err="1">
                <a:ln>
                  <a:noFill/>
                </a:ln>
                <a:solidFill>
                  <a:schemeClr val="tx1"/>
                </a:solidFill>
                <a:effectLst/>
              </a:rPr>
              <a:t>explain</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cancellation</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policies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timelines</a:t>
            </a:r>
            <a:r>
              <a:rPr kumimoji="0" lang="sv-SE" altLang="sv-SE" sz="1200" b="0" i="0" u="none" strike="noStrike" cap="none" normalizeH="0" baseline="0" dirty="0">
                <a:ln>
                  <a:noFill/>
                </a:ln>
                <a:solidFill>
                  <a:schemeClr val="tx1"/>
                </a:solidFill>
                <a:effectLst/>
              </a:rPr>
              <a:t>, and </a:t>
            </a:r>
            <a:r>
              <a:rPr kumimoji="0" lang="sv-SE" altLang="sv-SE" sz="1200" b="0" i="0" u="none" strike="noStrike" cap="none" normalizeH="0" baseline="0" dirty="0" err="1">
                <a:ln>
                  <a:noFill/>
                </a:ln>
                <a:solidFill>
                  <a:schemeClr val="tx1"/>
                </a:solidFill>
                <a:effectLst/>
              </a:rPr>
              <a:t>rebooking</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rules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dynamically</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a:ln>
                  <a:noFill/>
                </a:ln>
                <a:solidFill>
                  <a:schemeClr val="tx1"/>
                </a:solidFill>
                <a:effectLst/>
              </a:rPr>
              <a:t>Schedule Change </a:t>
            </a:r>
            <a:r>
              <a:rPr kumimoji="0" lang="sv-SE" altLang="sv-SE" sz="1200" b="1" i="0" u="none" strike="noStrike" cap="none" normalizeH="0" baseline="0" dirty="0" err="1">
                <a:ln>
                  <a:noFill/>
                </a:ln>
                <a:solidFill>
                  <a:schemeClr val="tx1"/>
                </a:solidFill>
                <a:effectLst/>
              </a:rPr>
              <a:t>Needs</a:t>
            </a:r>
            <a:r>
              <a:rPr kumimoji="0" lang="sv-SE" altLang="sv-SE" sz="1200" b="1" i="0" u="none" strike="noStrike" cap="none" normalizeH="0" baseline="0" dirty="0">
                <a:ln>
                  <a:noFill/>
                </a:ln>
                <a:solidFill>
                  <a:schemeClr val="tx1"/>
                </a:solidFill>
                <a:effectLst/>
              </a:rPr>
              <a:t> Process </a:t>
            </a:r>
            <a:r>
              <a:rPr kumimoji="0" lang="sv-SE" altLang="sv-SE" sz="1200" b="1" i="0" u="none" strike="noStrike" cap="none" normalizeH="0" baseline="0" dirty="0" err="1">
                <a:ln>
                  <a:noFill/>
                </a:ln>
                <a:solidFill>
                  <a:schemeClr val="tx1"/>
                </a:solidFill>
                <a:effectLst/>
              </a:rPr>
              <a:t>Simplification</a:t>
            </a:r>
            <a:r>
              <a:rPr kumimoji="0" lang="sv-SE" altLang="sv-SE" sz="1200" b="1" i="0" u="none" strike="noStrike" cap="none" normalizeH="0" baseline="0" dirty="0">
                <a:ln>
                  <a:noFill/>
                </a:ln>
                <a:solidFill>
                  <a:schemeClr val="tx1"/>
                </a:solidFill>
                <a:effectLst/>
              </a:rPr>
              <a:t>: </a:t>
            </a:r>
            <a:r>
              <a:rPr kumimoji="0" lang="sv-SE" altLang="sv-SE" sz="1200" b="0" i="0" u="none" strike="noStrike" cap="none" normalizeH="0" baseline="0" dirty="0">
                <a:ln>
                  <a:noFill/>
                </a:ln>
                <a:solidFill>
                  <a:schemeClr val="tx1"/>
                </a:solidFill>
                <a:effectLst/>
              </a:rPr>
              <a:t>Over 75% handled via SC </a:t>
            </a:r>
            <a:r>
              <a:rPr kumimoji="0" lang="sv-SE" altLang="sv-SE" sz="1200" b="0" i="0" u="none" strike="noStrike" cap="none" normalizeH="0" baseline="0" dirty="0" err="1">
                <a:ln>
                  <a:noFill/>
                </a:ln>
                <a:solidFill>
                  <a:schemeClr val="tx1"/>
                </a:solidFill>
                <a:effectLst/>
              </a:rPr>
              <a:t>channels</a:t>
            </a:r>
            <a:r>
              <a:rPr kumimoji="0" lang="sv-SE" altLang="sv-SE" sz="1200" b="0" i="0" u="none" strike="noStrike" cap="none" normalizeH="0" baseline="0" dirty="0">
                <a:ln>
                  <a:noFill/>
                </a:ln>
                <a:solidFill>
                  <a:schemeClr val="tx1"/>
                </a:solidFill>
                <a:effectLst/>
              </a:rPr>
              <a:t> → </a:t>
            </a:r>
            <a:r>
              <a:rPr kumimoji="0" lang="sv-SE" altLang="sv-SE" sz="1200" b="0" i="0" u="none" strike="noStrike" cap="none" normalizeH="0" baseline="0" dirty="0" err="1">
                <a:ln>
                  <a:noFill/>
                </a:ln>
                <a:solidFill>
                  <a:schemeClr val="tx1"/>
                </a:solidFill>
                <a:effectLst/>
              </a:rPr>
              <a:t>indicates</a:t>
            </a:r>
            <a:r>
              <a:rPr kumimoji="0" lang="sv-SE" altLang="sv-SE" sz="1200" b="0" i="0" u="none" strike="noStrike" cap="none" normalizeH="0" baseline="0" dirty="0">
                <a:ln>
                  <a:noFill/>
                </a:ln>
                <a:solidFill>
                  <a:schemeClr val="tx1"/>
                </a:solidFill>
                <a:effectLst/>
              </a:rPr>
              <a:t> agent </a:t>
            </a:r>
            <a:r>
              <a:rPr kumimoji="0" lang="sv-SE" altLang="sv-SE" sz="1200" b="0" i="0" u="none" strike="noStrike" cap="none" normalizeH="0" baseline="0" dirty="0" err="1">
                <a:ln>
                  <a:noFill/>
                </a:ln>
                <a:solidFill>
                  <a:schemeClr val="tx1"/>
                </a:solidFill>
                <a:effectLst/>
              </a:rPr>
              <a:t>dependence</a:t>
            </a:r>
            <a:r>
              <a:rPr kumimoji="0" lang="sv-SE" altLang="sv-SE" sz="1200" b="0" i="0" u="none" strike="noStrike" cap="none" normalizeH="0" baseline="0" dirty="0">
                <a:ln>
                  <a:noFill/>
                </a:ln>
                <a:solidFill>
                  <a:schemeClr val="tx1"/>
                </a:solidFill>
                <a:effectLst/>
              </a:rPr>
              <a:t> or </a:t>
            </a:r>
            <a:r>
              <a:rPr kumimoji="0" lang="sv-SE" altLang="sv-SE" sz="1200" b="0" i="0" u="none" strike="noStrike" cap="none" normalizeH="0" baseline="0" dirty="0" err="1">
                <a:ln>
                  <a:noFill/>
                </a:ln>
                <a:solidFill>
                  <a:schemeClr val="tx1"/>
                </a:solidFill>
                <a:effectLst/>
              </a:rPr>
              <a:t>backend</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tooling</a:t>
            </a:r>
            <a:r>
              <a:rPr kumimoji="0" lang="sv-SE" altLang="sv-SE" sz="1200" b="0" i="0" u="none" strike="noStrike" cap="none" normalizeH="0" baseline="0" dirty="0">
                <a:ln>
                  <a:noFill/>
                </a:ln>
                <a:solidFill>
                  <a:schemeClr val="tx1"/>
                </a:solidFill>
                <a:effectLst/>
              </a:rPr>
              <a:t> gaps</a:t>
            </a:r>
            <a:endParaRPr kumimoji="0" lang="sv-SE" altLang="sv-SE" sz="1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Recommendation</a:t>
            </a:r>
            <a:r>
              <a:rPr kumimoji="0" lang="sv-SE" altLang="sv-SE" sz="1200" b="1" i="0" u="none" strike="noStrike" cap="none" normalizeH="0" baseline="0" dirty="0">
                <a:ln>
                  <a:noFill/>
                </a:ln>
                <a:solidFill>
                  <a:schemeClr val="tx1"/>
                </a:solidFill>
                <a:effectLst/>
              </a:rPr>
              <a:t>:</a:t>
            </a:r>
          </a:p>
          <a:p>
            <a:pPr marL="742950" lvl="1"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err="1">
                <a:ln>
                  <a:noFill/>
                </a:ln>
                <a:solidFill>
                  <a:schemeClr val="tx1"/>
                </a:solidFill>
                <a:effectLst/>
              </a:rPr>
              <a:t>Audit</a:t>
            </a:r>
            <a:r>
              <a:rPr kumimoji="0" lang="sv-SE" altLang="sv-SE" sz="1200" b="0" i="0" u="none" strike="noStrike" cap="none" normalizeH="0" baseline="0" dirty="0">
                <a:ln>
                  <a:noFill/>
                </a:ln>
                <a:solidFill>
                  <a:schemeClr val="tx1"/>
                </a:solidFill>
                <a:effectLst/>
              </a:rPr>
              <a:t> the </a:t>
            </a:r>
            <a:r>
              <a:rPr kumimoji="0" lang="sv-SE" altLang="sv-SE" sz="1200" b="1" i="0" u="none" strike="noStrike" cap="none" normalizeH="0" baseline="0" dirty="0">
                <a:ln>
                  <a:noFill/>
                </a:ln>
                <a:solidFill>
                  <a:schemeClr val="tx1"/>
                </a:solidFill>
                <a:effectLst/>
              </a:rPr>
              <a:t>end-to-end </a:t>
            </a:r>
            <a:r>
              <a:rPr kumimoji="0" lang="sv-SE" altLang="sv-SE" sz="1200" b="1" i="0" u="none" strike="noStrike" cap="none" normalizeH="0" baseline="0" dirty="0" err="1">
                <a:ln>
                  <a:noFill/>
                </a:ln>
                <a:solidFill>
                  <a:schemeClr val="tx1"/>
                </a:solidFill>
                <a:effectLst/>
              </a:rPr>
              <a:t>flow</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of</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schedule</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change</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cases</a:t>
            </a:r>
            <a:endParaRPr kumimoji="0" lang="sv-SE" altLang="sv-SE" sz="1200" b="0" i="0" u="none" strike="noStrike" cap="none" normalizeH="0" baseline="0" dirty="0">
              <a:ln>
                <a:noFill/>
              </a:ln>
              <a:solidFill>
                <a:schemeClr val="tx1"/>
              </a:solidFill>
              <a:effectLst/>
            </a:endParaRPr>
          </a:p>
          <a:p>
            <a:pPr marL="742950" lvl="1"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err="1">
                <a:ln>
                  <a:noFill/>
                </a:ln>
                <a:solidFill>
                  <a:schemeClr val="tx1"/>
                </a:solidFill>
                <a:effectLst/>
              </a:rPr>
              <a:t>Identify</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which</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ones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could</a:t>
            </a:r>
            <a:r>
              <a:rPr kumimoji="0" lang="sv-SE" altLang="sv-SE" sz="1200" b="0" i="0" u="none" strike="noStrike" cap="none" normalizeH="0" baseline="0" dirty="0">
                <a:ln>
                  <a:noFill/>
                </a:ln>
                <a:solidFill>
                  <a:schemeClr val="tx1"/>
                </a:solidFill>
                <a:effectLst/>
              </a:rPr>
              <a:t> be:</a:t>
            </a:r>
          </a:p>
          <a:p>
            <a:pPr marL="1200150" lvl="2"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err="1">
                <a:ln>
                  <a:noFill/>
                </a:ln>
                <a:solidFill>
                  <a:schemeClr val="tx1"/>
                </a:solidFill>
                <a:effectLst/>
              </a:rPr>
              <a:t>Automated</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e.g</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rebook</a:t>
            </a:r>
            <a:r>
              <a:rPr kumimoji="0" lang="sv-SE" altLang="sv-SE" sz="1200" b="0" i="0" u="none" strike="noStrike" cap="none" normalizeH="0" baseline="0" dirty="0">
                <a:ln>
                  <a:noFill/>
                </a:ln>
                <a:solidFill>
                  <a:schemeClr val="tx1"/>
                </a:solidFill>
                <a:effectLst/>
              </a:rPr>
              <a:t> via </a:t>
            </a:r>
            <a:r>
              <a:rPr kumimoji="0" lang="sv-SE" altLang="sv-SE" sz="1200" b="0" i="0" u="none" strike="noStrike" cap="none" normalizeH="0" baseline="0" dirty="0" err="1">
                <a:ln>
                  <a:noFill/>
                </a:ln>
                <a:solidFill>
                  <a:schemeClr val="tx1"/>
                </a:solidFill>
                <a:effectLst/>
              </a:rPr>
              <a:t>self</a:t>
            </a:r>
            <a:r>
              <a:rPr kumimoji="0" lang="sv-SE" altLang="sv-SE" sz="1200" b="0" i="0" u="none" strike="noStrike" cap="none" normalizeH="0" baseline="0" dirty="0">
                <a:ln>
                  <a:noFill/>
                </a:ln>
                <a:solidFill>
                  <a:schemeClr val="tx1"/>
                </a:solidFill>
                <a:effectLst/>
              </a:rPr>
              <a:t>-service)</a:t>
            </a:r>
          </a:p>
          <a:p>
            <a:pPr marL="1200150" lvl="2" indent="-285750" eaLnBrk="0" fontAlgn="base" hangingPunct="0">
              <a:spcBef>
                <a:spcPct val="0"/>
              </a:spcBef>
              <a:spcAft>
                <a:spcPct val="0"/>
              </a:spcAft>
              <a:buFont typeface="Arial" panose="020B0604020202020204" pitchFamily="34" charset="0"/>
              <a:buChar char="•"/>
            </a:pPr>
            <a:r>
              <a:rPr kumimoji="0" lang="sv-SE" altLang="sv-SE" sz="1200" b="0" i="0" u="none" strike="noStrike" cap="none" normalizeH="0" baseline="0" dirty="0">
                <a:ln>
                  <a:noFill/>
                </a:ln>
                <a:solidFill>
                  <a:schemeClr val="tx1"/>
                </a:solidFill>
                <a:effectLst/>
              </a:rPr>
              <a:t>Handled </a:t>
            </a:r>
            <a:r>
              <a:rPr kumimoji="0" lang="sv-SE" altLang="sv-SE" sz="1200" b="0" i="0" u="none" strike="noStrike" cap="none" normalizeH="0" baseline="0" dirty="0" err="1">
                <a:ln>
                  <a:noFill/>
                </a:ln>
                <a:solidFill>
                  <a:schemeClr val="tx1"/>
                </a:solidFill>
                <a:effectLst/>
              </a:rPr>
              <a:t>without</a:t>
            </a:r>
            <a:r>
              <a:rPr kumimoji="0" lang="sv-SE" altLang="sv-SE" sz="1200" b="0" i="0" u="none" strike="noStrike" cap="none" normalizeH="0" baseline="0" dirty="0">
                <a:ln>
                  <a:noFill/>
                </a:ln>
                <a:solidFill>
                  <a:schemeClr val="tx1"/>
                </a:solidFill>
                <a:effectLst/>
              </a:rPr>
              <a:t> SC (</a:t>
            </a:r>
            <a:r>
              <a:rPr kumimoji="0" lang="sv-SE" altLang="sv-SE" sz="1200" b="0" i="0" u="none" strike="noStrike" cap="none" normalizeH="0" baseline="0" dirty="0" err="1">
                <a:ln>
                  <a:noFill/>
                </a:ln>
                <a:solidFill>
                  <a:schemeClr val="tx1"/>
                </a:solidFill>
                <a:effectLst/>
              </a:rPr>
              <a:t>improve</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frontline</a:t>
            </a:r>
            <a:r>
              <a:rPr kumimoji="0" lang="sv-SE" altLang="sv-SE" sz="1200" b="0" i="0" u="none" strike="noStrike" cap="none" normalizeH="0" baseline="0" dirty="0">
                <a:ln>
                  <a:noFill/>
                </a:ln>
                <a:solidFill>
                  <a:schemeClr val="tx1"/>
                </a:solidFill>
                <a:effectLst/>
              </a:rPr>
              <a:t> agent </a:t>
            </a:r>
            <a:r>
              <a:rPr kumimoji="0" lang="sv-SE" altLang="sv-SE" sz="1200" b="0" i="0" u="none" strike="noStrike" cap="none" normalizeH="0" baseline="0" dirty="0" err="1">
                <a:ln>
                  <a:noFill/>
                </a:ln>
                <a:solidFill>
                  <a:schemeClr val="tx1"/>
                </a:solidFill>
                <a:effectLst/>
              </a:rPr>
              <a:t>tools</a:t>
            </a:r>
            <a:r>
              <a:rPr kumimoji="0" lang="sv-SE" altLang="sv-SE" sz="1200" b="0" i="0" u="none" strike="noStrike" cap="none" normalizeH="0" baseline="0" dirty="0">
                <a:ln>
                  <a:noFill/>
                </a:ln>
                <a:solidFill>
                  <a:schemeClr val="tx1"/>
                </a:solidFill>
                <a:effectLst/>
              </a:rPr>
              <a:t>)</a:t>
            </a:r>
          </a:p>
          <a:p>
            <a:pPr eaLnBrk="0" fontAlgn="base" hangingPunct="0">
              <a:spcBef>
                <a:spcPct val="0"/>
              </a:spcBef>
              <a:spcAft>
                <a:spcPct val="0"/>
              </a:spcAft>
            </a:pPr>
            <a:r>
              <a:rPr kumimoji="0" lang="sv-SE" altLang="sv-SE" sz="1200" b="0" i="0" u="none" strike="noStrike" cap="none" normalizeH="0" baseline="0" dirty="0">
                <a:ln>
                  <a:noFill/>
                </a:ln>
                <a:solidFill>
                  <a:schemeClr val="tx1"/>
                </a:solidFill>
                <a:effectLst/>
              </a:rPr>
              <a:t>In general </a:t>
            </a:r>
            <a:r>
              <a:rPr kumimoji="0" lang="sv-SE" altLang="sv-SE" sz="1200" b="0" i="0" u="none" strike="noStrike" cap="none" normalizeH="0" baseline="0" dirty="0" err="1">
                <a:ln>
                  <a:noFill/>
                </a:ln>
                <a:solidFill>
                  <a:schemeClr val="tx1"/>
                </a:solidFill>
                <a:effectLst/>
              </a:rPr>
              <a:t>clear</a:t>
            </a:r>
            <a:r>
              <a:rPr kumimoji="0" lang="sv-SE" altLang="sv-SE" sz="1200" b="0" i="0" u="none" strike="noStrike" cap="none" normalizeH="0" baseline="0" dirty="0">
                <a:ln>
                  <a:noFill/>
                </a:ln>
                <a:solidFill>
                  <a:schemeClr val="tx1"/>
                </a:solidFill>
                <a:effectLst/>
              </a:rPr>
              <a:t> and step-by-step </a:t>
            </a:r>
            <a:r>
              <a:rPr kumimoji="0" lang="sv-SE" altLang="sv-SE" sz="1200" b="0" i="0" u="none" strike="noStrike" cap="none" normalizeH="0" baseline="0" dirty="0" err="1">
                <a:ln>
                  <a:noFill/>
                </a:ln>
                <a:solidFill>
                  <a:schemeClr val="tx1"/>
                </a:solidFill>
                <a:effectLst/>
              </a:rPr>
              <a:t>instruction</a:t>
            </a:r>
            <a:r>
              <a:rPr lang="sv-SE" altLang="sv-SE" sz="1200" dirty="0"/>
              <a:t> </a:t>
            </a:r>
            <a:r>
              <a:rPr lang="sv-SE" altLang="sv-SE" sz="1200" dirty="0" err="1"/>
              <a:t>using</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structured</a:t>
            </a:r>
            <a:r>
              <a:rPr kumimoji="0" lang="sv-SE" altLang="sv-SE" sz="1200" b="1" i="0" u="none" strike="noStrike" cap="none" normalizeH="0" baseline="0" dirty="0">
                <a:ln>
                  <a:noFill/>
                </a:ln>
                <a:solidFill>
                  <a:schemeClr val="tx1"/>
                </a:solidFill>
                <a:effectLst/>
              </a:rPr>
              <a:t> decision </a:t>
            </a:r>
            <a:r>
              <a:rPr kumimoji="0" lang="sv-SE" altLang="sv-SE" sz="1200" b="1" i="0" u="none" strike="noStrike" cap="none" normalizeH="0" baseline="0" dirty="0" err="1">
                <a:ln>
                  <a:noFill/>
                </a:ln>
                <a:solidFill>
                  <a:schemeClr val="tx1"/>
                </a:solidFill>
                <a:effectLst/>
              </a:rPr>
              <a:t>trees</a:t>
            </a:r>
            <a:r>
              <a:rPr kumimoji="0" lang="sv-SE" altLang="sv-SE" sz="1200" b="1" i="0" u="none" strike="noStrike" cap="none" normalizeH="0" baseline="0" dirty="0">
                <a:ln>
                  <a:noFill/>
                </a:ln>
                <a:solidFill>
                  <a:schemeClr val="tx1"/>
                </a:solidFill>
                <a:effectLst/>
              </a:rPr>
              <a:t> or </a:t>
            </a:r>
            <a:r>
              <a:rPr kumimoji="0" lang="sv-SE" altLang="sv-SE" sz="1200" b="1" i="0" u="none" strike="noStrike" cap="none" normalizeH="0" baseline="0" dirty="0" err="1">
                <a:ln>
                  <a:noFill/>
                </a:ln>
                <a:solidFill>
                  <a:schemeClr val="tx1"/>
                </a:solidFill>
                <a:effectLst/>
              </a:rPr>
              <a:t>guided</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chat</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flows</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would</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improve</a:t>
            </a:r>
            <a:r>
              <a:rPr kumimoji="0" lang="sv-SE" altLang="sv-SE" sz="1200" b="1" i="0" u="none" strike="noStrike" cap="none" normalizeH="0" baseline="0" dirty="0">
                <a:ln>
                  <a:noFill/>
                </a:ln>
                <a:solidFill>
                  <a:schemeClr val="tx1"/>
                </a:solidFill>
                <a:effectLst/>
              </a:rPr>
              <a:t> the </a:t>
            </a:r>
            <a:r>
              <a:rPr kumimoji="0" lang="sv-SE" altLang="sv-SE" sz="1200" b="1" i="0" u="none" strike="noStrike" cap="none" normalizeH="0" baseline="0" dirty="0" err="1">
                <a:ln>
                  <a:noFill/>
                </a:ln>
                <a:solidFill>
                  <a:schemeClr val="tx1"/>
                </a:solidFill>
                <a:effectLst/>
              </a:rPr>
              <a:t>chatbot</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efficiency</a:t>
            </a:r>
            <a:endParaRPr kumimoji="0" lang="sv-SE" altLang="sv-SE"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2401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5FBB5-8589-DBD9-D767-965093693750}"/>
              </a:ext>
            </a:extLst>
          </p:cNvPr>
          <p:cNvSpPr>
            <a:spLocks noGrp="1"/>
          </p:cNvSpPr>
          <p:nvPr>
            <p:ph type="title"/>
          </p:nvPr>
        </p:nvSpPr>
        <p:spPr/>
        <p:txBody>
          <a:bodyPr/>
          <a:lstStyle/>
          <a:p>
            <a:r>
              <a:rPr lang="en-US" dirty="0"/>
              <a:t>Focus Area: 1-Contact Resolutions by Channel &amp; Category, learning from the best!</a:t>
            </a:r>
            <a:endParaRPr lang="sv-SE" dirty="0"/>
          </a:p>
        </p:txBody>
      </p:sp>
      <p:pic>
        <p:nvPicPr>
          <p:cNvPr id="5" name="Content Placeholder 4">
            <a:extLst>
              <a:ext uri="{FF2B5EF4-FFF2-40B4-BE49-F238E27FC236}">
                <a16:creationId xmlns:a16="http://schemas.microsoft.com/office/drawing/2014/main" id="{8A9026C2-D038-CC64-2606-A3DE9B879027}"/>
              </a:ext>
            </a:extLst>
          </p:cNvPr>
          <p:cNvPicPr>
            <a:picLocks noGrp="1" noChangeAspect="1"/>
          </p:cNvPicPr>
          <p:nvPr>
            <p:ph idx="1"/>
          </p:nvPr>
        </p:nvPicPr>
        <p:blipFill>
          <a:blip r:embed="rId2"/>
          <a:stretch>
            <a:fillRect/>
          </a:stretch>
        </p:blipFill>
        <p:spPr>
          <a:xfrm>
            <a:off x="5379936" y="1626741"/>
            <a:ext cx="6679689" cy="3325753"/>
          </a:xfrm>
        </p:spPr>
      </p:pic>
      <p:sp>
        <p:nvSpPr>
          <p:cNvPr id="6" name="Rectangle 1">
            <a:extLst>
              <a:ext uri="{FF2B5EF4-FFF2-40B4-BE49-F238E27FC236}">
                <a16:creationId xmlns:a16="http://schemas.microsoft.com/office/drawing/2014/main" id="{A259C78A-120B-A960-0DB0-129A51996CAF}"/>
              </a:ext>
            </a:extLst>
          </p:cNvPr>
          <p:cNvSpPr>
            <a:spLocks noChangeArrowheads="1"/>
          </p:cNvSpPr>
          <p:nvPr/>
        </p:nvSpPr>
        <p:spPr bwMode="auto">
          <a:xfrm>
            <a:off x="742428" y="1905506"/>
            <a:ext cx="4915422"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What</a:t>
            </a:r>
            <a:r>
              <a:rPr kumimoji="0" lang="sv-SE" altLang="sv-SE" sz="1200" b="1" i="0" u="none" strike="noStrike" cap="none" normalizeH="0" baseline="0" dirty="0">
                <a:ln>
                  <a:noFill/>
                </a:ln>
                <a:solidFill>
                  <a:schemeClr val="tx1"/>
                </a:solidFill>
                <a:effectLst/>
              </a:rPr>
              <a:t> the </a:t>
            </a:r>
            <a:r>
              <a:rPr lang="sv-SE" altLang="sv-SE" sz="1200" b="1" dirty="0" err="1"/>
              <a:t>p</a:t>
            </a:r>
            <a:r>
              <a:rPr kumimoji="0" lang="sv-SE" altLang="sv-SE" sz="1200" b="1" i="0" u="none" strike="noStrike" cap="none" normalizeH="0" baseline="0" dirty="0" err="1">
                <a:ln>
                  <a:noFill/>
                </a:ln>
                <a:solidFill>
                  <a:schemeClr val="tx1"/>
                </a:solidFill>
                <a:effectLst/>
              </a:rPr>
              <a:t>lot</a:t>
            </a:r>
            <a:r>
              <a:rPr kumimoji="0" lang="sv-SE" altLang="sv-SE" sz="1200" b="1" i="0" u="none" strike="noStrike" cap="none" normalizeH="0" baseline="0" dirty="0">
                <a:ln>
                  <a:noFill/>
                </a:ln>
                <a:solidFill>
                  <a:schemeClr val="tx1"/>
                </a:solidFill>
                <a:effectLst/>
              </a:rPr>
              <a:t> shows:</a:t>
            </a:r>
            <a:endParaRPr lang="sv-SE" altLang="sv-SE" sz="1200" b="1" dirty="0"/>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sv-SE" altLang="sv-SE" sz="1200" b="1" i="0" u="none" strike="noStrike" cap="none" normalizeH="0" baseline="0" dirty="0">
                <a:ln>
                  <a:noFill/>
                </a:ln>
                <a:solidFill>
                  <a:schemeClr val="tx1"/>
                </a:solidFill>
                <a:effectLst/>
              </a:rPr>
              <a:t>Chat Is </a:t>
            </a:r>
            <a:r>
              <a:rPr kumimoji="0" lang="sv-SE" altLang="sv-SE" sz="1200" b="1" i="0" u="none" strike="noStrike" cap="none" normalizeH="0" baseline="0" dirty="0" err="1">
                <a:ln>
                  <a:noFill/>
                </a:ln>
                <a:solidFill>
                  <a:schemeClr val="tx1"/>
                </a:solidFill>
                <a:effectLst/>
              </a:rPr>
              <a:t>Extremely</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Effective</a:t>
            </a:r>
            <a:r>
              <a:rPr kumimoji="0" lang="sv-SE" altLang="sv-SE" sz="1200" b="1" i="0" u="none" strike="noStrike" cap="none" normalizeH="0" baseline="0" dirty="0">
                <a:ln>
                  <a:noFill/>
                </a:ln>
                <a:solidFill>
                  <a:schemeClr val="tx1"/>
                </a:solidFill>
                <a:effectLst/>
              </a:rPr>
              <a:t> for </a:t>
            </a:r>
            <a:r>
              <a:rPr kumimoji="0" lang="sv-SE" altLang="sv-SE" sz="1200" b="1" i="0" u="none" strike="noStrike" cap="none" normalizeH="0" baseline="0" dirty="0" err="1">
                <a:ln>
                  <a:noFill/>
                </a:ln>
                <a:solidFill>
                  <a:schemeClr val="tx1"/>
                </a:solidFill>
                <a:effectLst/>
              </a:rPr>
              <a:t>Cancellation</a:t>
            </a:r>
            <a:r>
              <a:rPr kumimoji="0" lang="sv-SE" altLang="sv-SE" sz="1200" b="1" i="0" u="none" strike="noStrike" cap="none" normalizeH="0" baseline="0" dirty="0">
                <a:ln>
                  <a:noFill/>
                </a:ln>
                <a:solidFill>
                  <a:schemeClr val="tx1"/>
                </a:solidFill>
                <a:effectLst/>
              </a:rPr>
              <a:t> &amp; </a:t>
            </a:r>
            <a:r>
              <a:rPr kumimoji="0" lang="sv-SE" altLang="sv-SE" sz="1200" b="1" i="0" u="none" strike="noStrike" cap="none" normalizeH="0" baseline="0" dirty="0" err="1">
                <a:ln>
                  <a:noFill/>
                </a:ln>
                <a:solidFill>
                  <a:schemeClr val="tx1"/>
                </a:solidFill>
                <a:effectLst/>
              </a:rPr>
              <a:t>Rebooking</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Highest</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number</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of</a:t>
            </a:r>
            <a:r>
              <a:rPr kumimoji="0" lang="sv-SE" altLang="sv-SE" sz="1200" b="1" i="0" u="none" strike="noStrike" cap="none" normalizeH="0" baseline="0" dirty="0">
                <a:ln>
                  <a:noFill/>
                </a:ln>
                <a:solidFill>
                  <a:schemeClr val="tx1"/>
                </a:solidFill>
                <a:effectLst/>
              </a:rPr>
              <a:t> 1-contact resolutions</a:t>
            </a:r>
            <a:r>
              <a:rPr kumimoji="0" lang="sv-SE" altLang="sv-SE" sz="1200" b="0" i="0" u="none" strike="noStrike" cap="none" normalizeH="0" baseline="0" dirty="0">
                <a:ln>
                  <a:noFill/>
                </a:ln>
                <a:solidFill>
                  <a:schemeClr val="tx1"/>
                </a:solidFill>
                <a:effectLst/>
              </a:rPr>
              <a:t> in </a:t>
            </a:r>
            <a:r>
              <a:rPr kumimoji="0" lang="sv-SE" altLang="sv-SE" sz="1200" b="0" i="0" u="none" strike="noStrike" cap="none" normalizeH="0" baseline="0" dirty="0" err="1">
                <a:ln>
                  <a:noFill/>
                </a:ln>
                <a:solidFill>
                  <a:schemeClr val="tx1"/>
                </a:solidFill>
                <a:effectLst/>
              </a:rPr>
              <a:t>both</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categories</a:t>
            </a:r>
            <a:endParaRPr kumimoji="0" lang="sv-SE" altLang="sv-S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Conclusion</a:t>
            </a:r>
            <a:r>
              <a:rPr kumimoji="0" lang="sv-SE" altLang="sv-SE" sz="1200" b="1" i="0" u="none" strike="noStrike" cap="none" normalizeH="0" baseline="0" dirty="0">
                <a:ln>
                  <a:noFill/>
                </a:ln>
                <a:solidFill>
                  <a:schemeClr val="tx1"/>
                </a:solidFill>
                <a:effectLst/>
              </a:rPr>
              <a:t>:</a:t>
            </a:r>
            <a:r>
              <a:rPr kumimoji="0" lang="sv-SE" altLang="sv-SE" sz="1200" b="0" i="0" u="none" strike="noStrike" cap="none" normalizeH="0" baseline="0" dirty="0">
                <a:ln>
                  <a:noFill/>
                </a:ln>
                <a:solidFill>
                  <a:schemeClr val="tx1"/>
                </a:solidFill>
                <a:effectLst/>
              </a:rPr>
              <a:t> Chat is not </a:t>
            </a:r>
            <a:r>
              <a:rPr kumimoji="0" lang="sv-SE" altLang="sv-SE" sz="1200" b="0" i="0" u="none" strike="noStrike" cap="none" normalizeH="0" baseline="0" dirty="0" err="1">
                <a:ln>
                  <a:noFill/>
                </a:ln>
                <a:solidFill>
                  <a:schemeClr val="tx1"/>
                </a:solidFill>
                <a:effectLst/>
              </a:rPr>
              <a:t>only</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efficient</a:t>
            </a:r>
            <a:r>
              <a:rPr kumimoji="0" lang="sv-SE" altLang="sv-SE" sz="1200" b="0" i="0" u="none" strike="noStrike" cap="none" normalizeH="0" baseline="0" dirty="0">
                <a:ln>
                  <a:noFill/>
                </a:ln>
                <a:solidFill>
                  <a:schemeClr val="tx1"/>
                </a:solidFill>
                <a:effectLst/>
              </a:rPr>
              <a:t> (as I </a:t>
            </a:r>
            <a:r>
              <a:rPr kumimoji="0" lang="sv-SE" altLang="sv-SE" sz="1200" b="0" i="0" u="none" strike="noStrike" cap="none" normalizeH="0" baseline="0" dirty="0" err="1">
                <a:ln>
                  <a:noFill/>
                </a:ln>
                <a:solidFill>
                  <a:schemeClr val="tx1"/>
                </a:solidFill>
                <a:effectLst/>
              </a:rPr>
              <a:t>showed</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earlier</a:t>
            </a:r>
            <a:r>
              <a:rPr kumimoji="0" lang="sv-SE" altLang="sv-SE" sz="12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0" i="0" u="none" strike="noStrike" cap="none" normalizeH="0" baseline="0" dirty="0" err="1">
                <a:ln>
                  <a:noFill/>
                </a:ln>
                <a:solidFill>
                  <a:schemeClr val="tx1"/>
                </a:solidFill>
                <a:effectLst/>
              </a:rPr>
              <a:t>it’s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also</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highly</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effective</a:t>
            </a:r>
            <a:r>
              <a:rPr kumimoji="0" lang="sv-SE" altLang="sv-SE" sz="1200" b="0" i="0" u="none" strike="noStrike" cap="none" normalizeH="0" baseline="0" dirty="0">
                <a:ln>
                  <a:noFill/>
                </a:ln>
                <a:solidFill>
                  <a:schemeClr val="tx1"/>
                </a:solidFill>
                <a:effectLst/>
              </a:rPr>
              <a:t> in </a:t>
            </a:r>
            <a:r>
              <a:rPr kumimoji="0" lang="sv-SE" altLang="sv-SE" sz="1200" b="0" i="0" u="none" strike="noStrike" cap="none" normalizeH="0" baseline="0" dirty="0" err="1">
                <a:ln>
                  <a:noFill/>
                </a:ln>
                <a:solidFill>
                  <a:schemeClr val="tx1"/>
                </a:solidFill>
                <a:effectLst/>
              </a:rPr>
              <a:t>resolving</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many</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cases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quickly</a:t>
            </a:r>
            <a:r>
              <a:rPr kumimoji="0" lang="sv-SE" altLang="sv-SE" sz="1200" b="0" i="0" u="none" strike="noStrike" cap="none" normalizeH="0" baseline="0" dirty="0">
                <a:ln>
                  <a:noFill/>
                </a:ln>
                <a:solidFill>
                  <a:schemeClr val="tx1"/>
                </a:solidFill>
                <a:effectLst/>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
              <a:tabLst/>
            </a:pPr>
            <a:r>
              <a:rPr kumimoji="0" lang="sv-SE" altLang="sv-SE" sz="1200" b="1" i="0" u="none" strike="noStrike" cap="none" normalizeH="0" baseline="0" dirty="0" err="1">
                <a:ln>
                  <a:noFill/>
                </a:ln>
                <a:solidFill>
                  <a:schemeClr val="tx1"/>
                </a:solidFill>
                <a:effectLst/>
              </a:rPr>
              <a:t>Phone</a:t>
            </a:r>
            <a:r>
              <a:rPr kumimoji="0" lang="sv-SE" altLang="sv-SE" sz="1200" b="1" i="0" u="none" strike="noStrike" cap="none" normalizeH="0" baseline="0" dirty="0">
                <a:ln>
                  <a:noFill/>
                </a:ln>
                <a:solidFill>
                  <a:schemeClr val="tx1"/>
                </a:solidFill>
                <a:effectLst/>
              </a:rPr>
              <a:t> Still </a:t>
            </a:r>
            <a:r>
              <a:rPr kumimoji="0" lang="sv-SE" altLang="sv-SE" sz="1200" b="1" i="0" u="none" strike="noStrike" cap="none" normalizeH="0" baseline="0" dirty="0" err="1">
                <a:ln>
                  <a:noFill/>
                </a:ln>
                <a:solidFill>
                  <a:schemeClr val="tx1"/>
                </a:solidFill>
                <a:effectLst/>
              </a:rPr>
              <a:t>Plays</a:t>
            </a:r>
            <a:r>
              <a:rPr kumimoji="0" lang="sv-SE" altLang="sv-SE" sz="1200" b="1" i="0" u="none" strike="noStrike" cap="none" normalizeH="0" baseline="0" dirty="0">
                <a:ln>
                  <a:noFill/>
                </a:ln>
                <a:solidFill>
                  <a:schemeClr val="tx1"/>
                </a:solidFill>
                <a:effectLst/>
              </a:rPr>
              <a:t> a Major </a:t>
            </a:r>
            <a:r>
              <a:rPr kumimoji="0" lang="sv-SE" altLang="sv-SE" sz="1200" b="1" i="0" u="none" strike="noStrike" cap="none" normalizeH="0" baseline="0" dirty="0" err="1">
                <a:ln>
                  <a:noFill/>
                </a:ln>
                <a:solidFill>
                  <a:schemeClr val="tx1"/>
                </a:solidFill>
                <a:effectLst/>
              </a:rPr>
              <a:t>Role</a:t>
            </a:r>
            <a:r>
              <a:rPr kumimoji="0" lang="sv-SE" altLang="sv-SE" sz="1200" b="1"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Phone</a:t>
            </a:r>
            <a:r>
              <a:rPr kumimoji="0" lang="sv-SE" altLang="sv-SE" sz="1200" b="0" i="0" u="none" strike="noStrike" cap="none" normalizeH="0" baseline="0" dirty="0">
                <a:ln>
                  <a:noFill/>
                </a:ln>
                <a:solidFill>
                  <a:schemeClr val="tx1"/>
                </a:solidFill>
                <a:effectLst/>
              </a:rPr>
              <a:t> is second </a:t>
            </a:r>
            <a:r>
              <a:rPr kumimoji="0" lang="sv-SE" altLang="sv-SE" sz="1200" b="0" i="0" u="none" strike="noStrike" cap="none" normalizeH="0" baseline="0" dirty="0" err="1">
                <a:ln>
                  <a:noFill/>
                </a:ln>
                <a:solidFill>
                  <a:schemeClr val="tx1"/>
                </a:solidFill>
                <a:effectLst/>
              </a:rPr>
              <a:t>only</a:t>
            </a:r>
            <a:r>
              <a:rPr kumimoji="0" lang="sv-SE" altLang="sv-SE" sz="1200" b="0" i="0" u="none" strike="noStrike" cap="none" normalizeH="0" baseline="0" dirty="0">
                <a:ln>
                  <a:noFill/>
                </a:ln>
                <a:solidFill>
                  <a:schemeClr val="tx1"/>
                </a:solidFill>
                <a:effectLst/>
              </a:rPr>
              <a:t> to Chat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Conclusion</a:t>
            </a:r>
            <a:r>
              <a:rPr kumimoji="0" lang="sv-SE" altLang="sv-SE" sz="1200" b="1" i="0" u="none" strike="noStrike" cap="none" normalizeH="0" baseline="0" dirty="0">
                <a:ln>
                  <a:noFill/>
                </a:ln>
                <a:solidFill>
                  <a:schemeClr val="tx1"/>
                </a:solidFill>
                <a:effectLst/>
              </a:rPr>
              <a:t>:</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Phone</a:t>
            </a:r>
            <a:r>
              <a:rPr kumimoji="0" lang="sv-SE" altLang="sv-SE" sz="1200" b="0" i="0" u="none" strike="noStrike" cap="none" normalizeH="0" baseline="0" dirty="0">
                <a:ln>
                  <a:noFill/>
                </a:ln>
                <a:solidFill>
                  <a:schemeClr val="tx1"/>
                </a:solidFill>
                <a:effectLst/>
              </a:rPr>
              <a:t> is </a:t>
            </a:r>
            <a:r>
              <a:rPr kumimoji="0" lang="sv-SE" altLang="sv-SE" sz="1200" b="0" i="0" u="none" strike="noStrike" cap="none" normalizeH="0" baseline="0" dirty="0" err="1">
                <a:ln>
                  <a:noFill/>
                </a:ln>
                <a:solidFill>
                  <a:schemeClr val="tx1"/>
                </a:solidFill>
                <a:effectLst/>
              </a:rPr>
              <a:t>necessary</a:t>
            </a:r>
            <a:r>
              <a:rPr kumimoji="0" lang="sv-SE" altLang="sv-SE" sz="1200" b="0" i="0" u="none" strike="noStrike" cap="none" normalizeH="0" baseline="0" dirty="0">
                <a:ln>
                  <a:noFill/>
                </a:ln>
                <a:solidFill>
                  <a:schemeClr val="tx1"/>
                </a:solidFill>
                <a:effectLst/>
              </a:rPr>
              <a:t> for </a:t>
            </a:r>
            <a:r>
              <a:rPr kumimoji="0" lang="sv-SE" altLang="sv-SE" sz="1200" b="0" i="0" u="none" strike="noStrike" cap="none" normalizeH="0" baseline="0" dirty="0" err="1">
                <a:ln>
                  <a:noFill/>
                </a:ln>
                <a:solidFill>
                  <a:schemeClr val="tx1"/>
                </a:solidFill>
                <a:effectLst/>
              </a:rPr>
              <a:t>certain</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cases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but</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could</a:t>
            </a:r>
            <a:r>
              <a:rPr kumimoji="0" lang="sv-SE" altLang="sv-SE" sz="1200" b="0" i="0" u="none" strike="noStrike" cap="none" normalizeH="0" baseline="0" dirty="0">
                <a:ln>
                  <a:noFill/>
                </a:ln>
                <a:solidFill>
                  <a:schemeClr val="tx1"/>
                </a:solidFill>
                <a:effectLst/>
              </a:rPr>
              <a:t> be </a:t>
            </a:r>
            <a:r>
              <a:rPr kumimoji="0" lang="sv-SE" altLang="sv-SE" sz="1200" b="1" i="0" u="none" strike="noStrike" cap="none" normalizeH="0" baseline="0" dirty="0" err="1">
                <a:ln>
                  <a:noFill/>
                </a:ln>
                <a:solidFill>
                  <a:schemeClr val="tx1"/>
                </a:solidFill>
                <a:effectLst/>
              </a:rPr>
              <a:t>triaged</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better</a:t>
            </a:r>
            <a:r>
              <a:rPr kumimoji="0" lang="sv-SE" altLang="sv-SE" sz="1200" b="0" i="0" u="none" strike="noStrike" cap="none" normalizeH="0" baseline="0" dirty="0">
                <a:ln>
                  <a:noFill/>
                </a:ln>
                <a:solidFill>
                  <a:schemeClr val="tx1"/>
                </a:solidFill>
                <a:effectLst/>
              </a:rPr>
              <a:t> to </a:t>
            </a:r>
            <a:r>
              <a:rPr kumimoji="0" lang="sv-SE" altLang="sv-SE" sz="1200" b="0" i="0" u="none" strike="noStrike" cap="none" normalizeH="0" baseline="0" dirty="0" err="1">
                <a:ln>
                  <a:noFill/>
                </a:ln>
                <a:solidFill>
                  <a:schemeClr val="tx1"/>
                </a:solidFill>
                <a:effectLst/>
              </a:rPr>
              <a:t>avoid</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overload</a:t>
            </a:r>
            <a:r>
              <a:rPr kumimoji="0" lang="sv-SE" altLang="sv-SE" sz="1200" b="0" i="0" u="none" strike="noStrike" cap="none" normalizeH="0" baseline="0" dirty="0">
                <a:ln>
                  <a:noFill/>
                </a:ln>
                <a:solidFill>
                  <a:schemeClr val="tx1"/>
                </a:solidFill>
                <a:effectLst/>
              </a:rPr>
              <a:t>.</a:t>
            </a:r>
          </a:p>
          <a:p>
            <a:pPr marL="228600" marR="0" lvl="0" indent="-228600" algn="l" defTabSz="914400" rtl="0" eaLnBrk="0" fontAlgn="base" latinLnBrk="0" hangingPunct="0">
              <a:lnSpc>
                <a:spcPct val="100000"/>
              </a:lnSpc>
              <a:spcBef>
                <a:spcPct val="0"/>
              </a:spcBef>
              <a:spcAft>
                <a:spcPct val="0"/>
              </a:spcAft>
              <a:buClrTx/>
              <a:buSzTx/>
              <a:buFont typeface="+mj-lt"/>
              <a:buAutoNum type="arabicPeriod" startAt="3"/>
              <a:tabLst/>
            </a:pPr>
            <a:r>
              <a:rPr kumimoji="0" lang="sv-SE" altLang="sv-SE" sz="1200" b="1" i="0" u="none" strike="noStrike" cap="none" normalizeH="0" baseline="0" dirty="0">
                <a:ln>
                  <a:noFill/>
                </a:ln>
                <a:solidFill>
                  <a:schemeClr val="tx1"/>
                </a:solidFill>
                <a:effectLst/>
              </a:rPr>
              <a:t>Schedule Change Is </a:t>
            </a:r>
            <a:r>
              <a:rPr kumimoji="0" lang="sv-SE" altLang="sv-SE" sz="1200" b="1" i="0" u="none" strike="noStrike" cap="none" normalizeH="0" baseline="0" dirty="0" err="1">
                <a:ln>
                  <a:noFill/>
                </a:ln>
                <a:solidFill>
                  <a:schemeClr val="tx1"/>
                </a:solidFill>
                <a:effectLst/>
              </a:rPr>
              <a:t>Spread</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Across</a:t>
            </a:r>
            <a:r>
              <a:rPr kumimoji="0" lang="sv-SE" altLang="sv-SE" sz="1200" b="1" i="0" u="none" strike="noStrike" cap="none" normalizeH="0" baseline="0" dirty="0">
                <a:ln>
                  <a:noFill/>
                </a:ln>
                <a:solidFill>
                  <a:schemeClr val="tx1"/>
                </a:solidFill>
                <a:effectLst/>
              </a:rPr>
              <a:t> SC Channels: </a:t>
            </a:r>
            <a:r>
              <a:rPr kumimoji="0" lang="sv-SE" altLang="sv-SE" sz="1200" b="0" i="0" u="none" strike="noStrike" cap="none" normalizeH="0" baseline="0" dirty="0" err="1">
                <a:ln>
                  <a:noFill/>
                </a:ln>
                <a:solidFill>
                  <a:schemeClr val="tx1"/>
                </a:solidFill>
                <a:effectLst/>
              </a:rPr>
              <a:t>contact</a:t>
            </a:r>
            <a:r>
              <a:rPr kumimoji="0" lang="sv-SE" altLang="sv-SE" sz="1200" b="0" i="0" u="none" strike="noStrike" cap="none" normalizeH="0" baseline="0" dirty="0">
                <a:ln>
                  <a:noFill/>
                </a:ln>
                <a:solidFill>
                  <a:schemeClr val="tx1"/>
                </a:solidFill>
                <a:effectLst/>
              </a:rPr>
              <a:t> resolutions </a:t>
            </a:r>
            <a:r>
              <a:rPr kumimoji="0" lang="sv-SE" altLang="sv-SE" sz="1200" b="0" i="0" u="none" strike="noStrike" cap="none" normalizeH="0" baseline="0" dirty="0" err="1">
                <a:ln>
                  <a:noFill/>
                </a:ln>
                <a:solidFill>
                  <a:schemeClr val="tx1"/>
                </a:solidFill>
                <a:effectLst/>
              </a:rPr>
              <a:t>mostly</a:t>
            </a:r>
            <a:r>
              <a:rPr kumimoji="0" lang="sv-SE" altLang="sv-SE" sz="1200" b="0" i="0" u="none" strike="noStrike" cap="none" normalizeH="0" baseline="0" dirty="0">
                <a:ln>
                  <a:noFill/>
                </a:ln>
                <a:solidFill>
                  <a:schemeClr val="tx1"/>
                </a:solidFill>
                <a:effectLst/>
              </a:rPr>
              <a:t> come from </a:t>
            </a:r>
            <a:r>
              <a:rPr kumimoji="0" lang="sv-SE" altLang="sv-SE" sz="1200" b="1" i="0" u="none" strike="noStrike" cap="none" normalizeH="0" baseline="0" dirty="0">
                <a:ln>
                  <a:noFill/>
                </a:ln>
                <a:solidFill>
                  <a:schemeClr val="tx1"/>
                </a:solidFill>
                <a:effectLst/>
              </a:rPr>
              <a:t>SC Mail In</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a:ln>
                  <a:noFill/>
                </a:ln>
                <a:solidFill>
                  <a:schemeClr val="tx1"/>
                </a:solidFill>
                <a:effectLst/>
              </a:rPr>
              <a:t>SC </a:t>
            </a:r>
            <a:r>
              <a:rPr kumimoji="0" lang="sv-SE" altLang="sv-SE" sz="1200" b="1" i="0" u="none" strike="noStrike" cap="none" normalizeH="0" baseline="0" dirty="0" err="1">
                <a:ln>
                  <a:noFill/>
                </a:ln>
                <a:solidFill>
                  <a:schemeClr val="tx1"/>
                </a:solidFill>
                <a:effectLst/>
              </a:rPr>
              <a:t>Phone</a:t>
            </a:r>
            <a:r>
              <a:rPr kumimoji="0" lang="sv-SE" altLang="sv-SE" sz="1200" b="1" i="0" u="none" strike="noStrike" cap="none" normalizeH="0" baseline="0" dirty="0">
                <a:ln>
                  <a:noFill/>
                </a:ln>
                <a:solidFill>
                  <a:schemeClr val="tx1"/>
                </a:solidFill>
                <a:effectLst/>
              </a:rPr>
              <a:t> In</a:t>
            </a:r>
            <a:r>
              <a:rPr kumimoji="0" lang="sv-SE" altLang="sv-SE" sz="1200" b="0" i="0" u="none" strike="noStrike" cap="none" normalizeH="0" baseline="0" dirty="0">
                <a:ln>
                  <a:noFill/>
                </a:ln>
                <a:solidFill>
                  <a:schemeClr val="tx1"/>
                </a:solidFill>
                <a:effectLst/>
              </a:rPr>
              <a:t>, and </a:t>
            </a:r>
            <a:r>
              <a:rPr kumimoji="0" lang="sv-SE" altLang="sv-SE" sz="1200" b="1" i="0" u="none" strike="noStrike" cap="none" normalizeH="0" baseline="0" dirty="0">
                <a:ln>
                  <a:noFill/>
                </a:ln>
                <a:solidFill>
                  <a:schemeClr val="tx1"/>
                </a:solidFill>
                <a:effectLst/>
              </a:rPr>
              <a:t>SC Chat. </a:t>
            </a:r>
            <a:r>
              <a:rPr kumimoji="0" lang="sv-SE" altLang="sv-SE" sz="1200" b="0" i="0" u="none" strike="noStrike" cap="none" normalizeH="0" baseline="0" dirty="0" err="1">
                <a:ln>
                  <a:noFill/>
                </a:ln>
                <a:solidFill>
                  <a:schemeClr val="tx1"/>
                </a:solidFill>
                <a:effectLst/>
              </a:rPr>
              <a:t>Indicates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these</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are</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a:ln>
                  <a:noFill/>
                </a:ln>
                <a:solidFill>
                  <a:schemeClr val="tx1"/>
                </a:solidFill>
                <a:effectLst/>
              </a:rPr>
              <a:t>back-</a:t>
            </a:r>
            <a:r>
              <a:rPr kumimoji="0" lang="sv-SE" altLang="sv-SE" sz="1200" b="1" i="0" u="none" strike="noStrike" cap="none" normalizeH="0" baseline="0" dirty="0" err="1">
                <a:ln>
                  <a:noFill/>
                </a:ln>
                <a:solidFill>
                  <a:schemeClr val="tx1"/>
                </a:solidFill>
                <a:effectLst/>
              </a:rPr>
              <a:t>office</a:t>
            </a:r>
            <a:r>
              <a:rPr kumimoji="0" lang="sv-SE" altLang="sv-SE" sz="1200" b="1" i="0" u="none" strike="noStrike" cap="none" normalizeH="0" baseline="0" dirty="0">
                <a:ln>
                  <a:noFill/>
                </a:ln>
                <a:solidFill>
                  <a:schemeClr val="tx1"/>
                </a:solidFill>
                <a:effectLst/>
              </a:rPr>
              <a:t> driven </a:t>
            </a:r>
            <a:r>
              <a:rPr kumimoji="0" lang="sv-SE" altLang="sv-SE" sz="1200" b="1" i="0" u="none" strike="noStrike" cap="none" normalizeH="0" baseline="0" dirty="0" err="1">
                <a:ln>
                  <a:noFill/>
                </a:ln>
                <a:solidFill>
                  <a:schemeClr val="tx1"/>
                </a:solidFill>
                <a:effectLst/>
              </a:rPr>
              <a:t>issues</a:t>
            </a:r>
            <a:r>
              <a:rPr kumimoji="0" lang="sv-SE" altLang="sv-SE" sz="1200" b="0" i="0" u="none" strike="noStrike" cap="none" normalizeH="0" baseline="0" dirty="0">
                <a:ln>
                  <a:noFill/>
                </a:ln>
                <a:solidFill>
                  <a:schemeClr val="tx1"/>
                </a:solidFill>
                <a:effectLst/>
              </a:rPr>
              <a:t>, </a:t>
            </a:r>
            <a:r>
              <a:rPr kumimoji="0" lang="sv-SE" altLang="sv-SE" sz="1200" b="1" i="0" u="none" strike="noStrike" cap="none" normalizeH="0" baseline="0" dirty="0">
                <a:ln>
                  <a:noFill/>
                </a:ln>
                <a:solidFill>
                  <a:schemeClr val="tx1"/>
                </a:solidFill>
                <a:effectLst/>
              </a:rPr>
              <a:t>not </a:t>
            </a:r>
            <a:r>
              <a:rPr kumimoji="0" lang="sv-SE" altLang="sv-SE" sz="1200" b="1" i="0" u="none" strike="noStrike" cap="none" normalizeH="0" baseline="0" dirty="0" err="1">
                <a:ln>
                  <a:noFill/>
                </a:ln>
                <a:solidFill>
                  <a:schemeClr val="tx1"/>
                </a:solidFill>
                <a:effectLst/>
              </a:rPr>
              <a:t>easily</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solvable</a:t>
            </a:r>
            <a:r>
              <a:rPr kumimoji="0" lang="sv-SE" altLang="sv-SE" sz="1200" b="1" i="0" u="none" strike="noStrike" cap="none" normalizeH="0" baseline="0" dirty="0">
                <a:ln>
                  <a:noFill/>
                </a:ln>
                <a:solidFill>
                  <a:schemeClr val="tx1"/>
                </a:solidFill>
                <a:effectLst/>
              </a:rPr>
              <a:t> on the front </a:t>
            </a:r>
            <a:r>
              <a:rPr kumimoji="0" lang="sv-SE" altLang="sv-SE" sz="1200" b="1" i="0" u="none" strike="noStrike" cap="none" normalizeH="0" baseline="0" dirty="0" err="1">
                <a:ln>
                  <a:noFill/>
                </a:ln>
                <a:solidFill>
                  <a:schemeClr val="tx1"/>
                </a:solidFill>
                <a:effectLst/>
              </a:rPr>
              <a:t>line</a:t>
            </a:r>
            <a:endParaRPr kumimoji="0" lang="sv-SE" altLang="sv-SE"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Conclusion</a:t>
            </a:r>
            <a:r>
              <a:rPr kumimoji="0" lang="sv-SE" altLang="sv-SE" sz="1200" b="1" i="0" u="none" strike="noStrike" cap="none" normalizeH="0" baseline="0" dirty="0">
                <a:ln>
                  <a:noFill/>
                </a:ln>
                <a:solidFill>
                  <a:schemeClr val="tx1"/>
                </a:solidFill>
                <a:effectLst/>
              </a:rPr>
              <a:t>:</a:t>
            </a:r>
            <a:r>
              <a:rPr kumimoji="0" lang="sv-SE" altLang="sv-SE" sz="1200" b="0" i="0" u="none" strike="noStrike" cap="none" normalizeH="0" baseline="0" dirty="0">
                <a:ln>
                  <a:noFill/>
                </a:ln>
                <a:solidFill>
                  <a:schemeClr val="tx1"/>
                </a:solidFill>
                <a:effectLst/>
              </a:rPr>
              <a:t> Schedule </a:t>
            </a:r>
            <a:r>
              <a:rPr kumimoji="0" lang="sv-SE" altLang="sv-SE" sz="1200" b="0" i="0" u="none" strike="noStrike" cap="none" normalizeH="0" baseline="0" dirty="0" err="1">
                <a:ln>
                  <a:noFill/>
                </a:ln>
                <a:solidFill>
                  <a:schemeClr val="tx1"/>
                </a:solidFill>
                <a:effectLst/>
              </a:rPr>
              <a:t>change</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cases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may</a:t>
            </a:r>
            <a:r>
              <a:rPr kumimoji="0" lang="sv-SE" altLang="sv-SE" sz="1200" b="0" i="0" u="none" strike="noStrike" cap="none" normalizeH="0" baseline="0" dirty="0">
                <a:ln>
                  <a:noFill/>
                </a:ln>
                <a:solidFill>
                  <a:schemeClr val="tx1"/>
                </a:solidFill>
                <a:effectLst/>
              </a:rPr>
              <a:t> be </a:t>
            </a:r>
            <a:r>
              <a:rPr kumimoji="0" lang="sv-SE" altLang="sv-SE" sz="1200" b="1" i="0" u="none" strike="noStrike" cap="none" normalizeH="0" baseline="0" dirty="0" err="1">
                <a:ln>
                  <a:noFill/>
                </a:ln>
                <a:solidFill>
                  <a:schemeClr val="tx1"/>
                </a:solidFill>
                <a:effectLst/>
              </a:rPr>
              <a:t>too</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dependent</a:t>
            </a:r>
            <a:r>
              <a:rPr kumimoji="0" lang="sv-SE" altLang="sv-SE" sz="1200" b="1" i="0" u="none" strike="noStrike" cap="none" normalizeH="0" baseline="0" dirty="0">
                <a:ln>
                  <a:noFill/>
                </a:ln>
                <a:solidFill>
                  <a:schemeClr val="tx1"/>
                </a:solidFill>
                <a:effectLst/>
              </a:rPr>
              <a:t> on manual or </a:t>
            </a:r>
            <a:r>
              <a:rPr kumimoji="0" lang="sv-SE" altLang="sv-SE" sz="1200" b="1" i="0" u="none" strike="noStrike" cap="none" normalizeH="0" baseline="0" dirty="0" err="1">
                <a:ln>
                  <a:noFill/>
                </a:ln>
                <a:solidFill>
                  <a:schemeClr val="tx1"/>
                </a:solidFill>
                <a:effectLst/>
              </a:rPr>
              <a:t>disconnected</a:t>
            </a:r>
            <a:r>
              <a:rPr kumimoji="0" lang="sv-SE" altLang="sv-SE" sz="1200" b="1" i="0" u="none" strike="noStrike" cap="none" normalizeH="0" baseline="0" dirty="0">
                <a:ln>
                  <a:noFill/>
                </a:ln>
                <a:solidFill>
                  <a:schemeClr val="tx1"/>
                </a:solidFill>
                <a:effectLst/>
              </a:rPr>
              <a:t> </a:t>
            </a:r>
            <a:r>
              <a:rPr kumimoji="0" lang="sv-SE" altLang="sv-SE" sz="1200" b="1" i="0" u="none" strike="noStrike" cap="none" normalizeH="0" baseline="0" dirty="0" err="1">
                <a:ln>
                  <a:noFill/>
                </a:ln>
                <a:solidFill>
                  <a:schemeClr val="tx1"/>
                </a:solidFill>
                <a:effectLst/>
              </a:rPr>
              <a:t>workflows</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even</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when</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resolved</a:t>
            </a:r>
            <a:r>
              <a:rPr kumimoji="0" lang="sv-SE" altLang="sv-SE" sz="1200" b="0" i="0" u="none" strike="noStrike" cap="none" normalizeH="0" baseline="0" dirty="0">
                <a:ln>
                  <a:noFill/>
                </a:ln>
                <a:solidFill>
                  <a:schemeClr val="tx1"/>
                </a:solidFill>
                <a:effectLst/>
              </a:rPr>
              <a:t> in </a:t>
            </a:r>
            <a:r>
              <a:rPr kumimoji="0" lang="sv-SE" altLang="sv-SE" sz="1200" b="0" i="0" u="none" strike="noStrike" cap="none" normalizeH="0" baseline="0" dirty="0" err="1">
                <a:ln>
                  <a:noFill/>
                </a:ln>
                <a:solidFill>
                  <a:schemeClr val="tx1"/>
                </a:solidFill>
                <a:effectLst/>
              </a:rPr>
              <a:t>one</a:t>
            </a:r>
            <a:r>
              <a:rPr kumimoji="0" lang="sv-SE" altLang="sv-SE" sz="1200" b="0" i="0" u="none" strike="noStrike" cap="none" normalizeH="0" baseline="0" dirty="0">
                <a:ln>
                  <a:noFill/>
                </a:ln>
                <a:solidFill>
                  <a:schemeClr val="tx1"/>
                </a:solidFill>
                <a:effectLst/>
              </a:rPr>
              <a:t> step, </a:t>
            </a:r>
            <a:r>
              <a:rPr kumimoji="0" lang="sv-SE" altLang="sv-SE" sz="1200" b="0" i="0" u="none" strike="noStrike" cap="none" normalizeH="0" baseline="0" dirty="0" err="1">
                <a:ln>
                  <a:noFill/>
                </a:ln>
                <a:solidFill>
                  <a:schemeClr val="tx1"/>
                </a:solidFill>
                <a:effectLst/>
              </a:rPr>
              <a:t>possibly</a:t>
            </a:r>
            <a:r>
              <a:rPr kumimoji="0" lang="sv-SE" altLang="sv-SE" sz="1200" b="0" i="0" u="none" strike="noStrike" cap="none" normalizeH="0" baseline="0" dirty="0">
                <a:ln>
                  <a:noFill/>
                </a:ln>
                <a:solidFill>
                  <a:schemeClr val="tx1"/>
                </a:solidFill>
                <a:effectLst/>
              </a:rPr>
              <a:t> </a:t>
            </a:r>
            <a:r>
              <a:rPr kumimoji="0" lang="sv-SE" altLang="sv-SE" sz="1200" b="0" i="0" u="none" strike="noStrike" cap="none" normalizeH="0" baseline="0" dirty="0" err="1">
                <a:ln>
                  <a:noFill/>
                </a:ln>
                <a:solidFill>
                  <a:schemeClr val="tx1"/>
                </a:solidFill>
                <a:effectLst/>
              </a:rPr>
              <a:t>after</a:t>
            </a:r>
            <a:r>
              <a:rPr kumimoji="0" lang="sv-SE" altLang="sv-SE" sz="1200" b="0" i="0" u="none" strike="noStrike" cap="none" normalizeH="0" baseline="0" dirty="0">
                <a:ln>
                  <a:noFill/>
                </a:ln>
                <a:solidFill>
                  <a:schemeClr val="tx1"/>
                </a:solidFill>
                <a:effectLst/>
              </a:rPr>
              <a:t> a </a:t>
            </a:r>
            <a:r>
              <a:rPr kumimoji="0" lang="sv-SE" altLang="sv-SE" sz="1200" b="0" i="0" u="none" strike="noStrike" cap="none" normalizeH="0" baseline="0" dirty="0" err="1">
                <a:ln>
                  <a:noFill/>
                </a:ln>
                <a:solidFill>
                  <a:schemeClr val="tx1"/>
                </a:solidFill>
                <a:effectLst/>
              </a:rPr>
              <a:t>delay</a:t>
            </a:r>
            <a:r>
              <a:rPr kumimoji="0" lang="sv-SE" altLang="sv-SE" sz="12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tabLst/>
            </a:pPr>
            <a:endParaRPr kumimoji="0" lang="sv-SE" altLang="sv-SE" sz="1200" b="0" i="0" u="none" strike="noStrike" cap="none" normalizeH="0" baseline="0" dirty="0">
              <a:ln>
                <a:noFill/>
              </a:ln>
              <a:solidFill>
                <a:schemeClr val="tx1"/>
              </a:solidFill>
              <a:effectLst/>
            </a:endParaRPr>
          </a:p>
        </p:txBody>
      </p:sp>
      <p:sp>
        <p:nvSpPr>
          <p:cNvPr id="10" name="Rectangle 4">
            <a:extLst>
              <a:ext uri="{FF2B5EF4-FFF2-40B4-BE49-F238E27FC236}">
                <a16:creationId xmlns:a16="http://schemas.microsoft.com/office/drawing/2014/main" id="{5492E5ED-2F09-7AF2-EF3D-AA9249D553C5}"/>
              </a:ext>
            </a:extLst>
          </p:cNvPr>
          <p:cNvSpPr>
            <a:spLocks noChangeArrowheads="1"/>
          </p:cNvSpPr>
          <p:nvPr/>
        </p:nvSpPr>
        <p:spPr bwMode="auto">
          <a:xfrm>
            <a:off x="3076088" y="4990952"/>
            <a:ext cx="6039824" cy="1200329"/>
          </a:xfrm>
          <a:prstGeom prst="rect">
            <a:avLst/>
          </a:prstGeom>
          <a:noFill/>
          <a:ln w="28575">
            <a:solidFill>
              <a:srgbClr val="00B05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200" b="1" i="0" u="none" strike="noStrike" cap="none" normalizeH="0" baseline="0" dirty="0">
                <a:ln>
                  <a:noFill/>
                </a:ln>
                <a:solidFill>
                  <a:schemeClr val="tx1"/>
                </a:solidFill>
                <a:effectLst/>
                <a:latin typeface="Arial" panose="020B0604020202020204" pitchFamily="34" charset="0"/>
              </a:rPr>
              <a:t>🎯 </a:t>
            </a:r>
            <a:r>
              <a:rPr kumimoji="0" lang="sv-SE" altLang="sv-SE" sz="1200" b="1" i="0" u="none" strike="noStrike" cap="none" normalizeH="0" baseline="0" dirty="0" err="1">
                <a:ln>
                  <a:noFill/>
                </a:ln>
                <a:solidFill>
                  <a:schemeClr val="tx1"/>
                </a:solidFill>
                <a:effectLst/>
                <a:latin typeface="Arial" panose="020B0604020202020204" pitchFamily="34" charset="0"/>
              </a:rPr>
              <a:t>Strategic</a:t>
            </a:r>
            <a:r>
              <a:rPr kumimoji="0" lang="sv-SE" altLang="sv-SE" sz="1200" b="1" i="0" u="none" strike="noStrike" cap="none" normalizeH="0" baseline="0" dirty="0">
                <a:ln>
                  <a:noFill/>
                </a:ln>
                <a:solidFill>
                  <a:schemeClr val="tx1"/>
                </a:solidFill>
                <a:effectLst/>
                <a:latin typeface="Arial" panose="020B0604020202020204" pitchFamily="34" charset="0"/>
              </a:rPr>
              <a:t> </a:t>
            </a:r>
            <a:r>
              <a:rPr kumimoji="0" lang="sv-SE" altLang="sv-SE" sz="1200" b="1" i="0" u="none" strike="noStrike" cap="none" normalizeH="0" baseline="0" dirty="0" err="1">
                <a:ln>
                  <a:noFill/>
                </a:ln>
                <a:solidFill>
                  <a:schemeClr val="tx1"/>
                </a:solidFill>
                <a:effectLst/>
                <a:latin typeface="Arial" panose="020B0604020202020204" pitchFamily="34" charset="0"/>
              </a:rPr>
              <a:t>Follow-Up</a:t>
            </a:r>
            <a:r>
              <a:rPr kumimoji="0" lang="sv-SE" altLang="sv-SE" sz="1200" b="1" i="0" u="none" strike="noStrike" cap="none" normalizeH="0" baseline="0" dirty="0">
                <a:ln>
                  <a:noFill/>
                </a:ln>
                <a:solidFill>
                  <a:schemeClr val="tx1"/>
                </a:solidFill>
                <a:effectLst/>
                <a:latin typeface="Arial" panose="020B0604020202020204" pitchFamily="34" charset="0"/>
              </a:rPr>
              <a:t> Actions:</a:t>
            </a:r>
          </a:p>
          <a:p>
            <a:pPr marL="171450" indent="-171450" eaLnBrk="0" fontAlgn="base" hangingPunct="0">
              <a:spcBef>
                <a:spcPct val="0"/>
              </a:spcBef>
              <a:spcAft>
                <a:spcPct val="0"/>
              </a:spcAft>
              <a:buFont typeface="Arial" panose="020B0604020202020204" pitchFamily="34" charset="0"/>
              <a:buChar char="•"/>
            </a:pPr>
            <a:r>
              <a:rPr lang="en-US" sz="1200" dirty="0"/>
              <a:t>Chat resolves most 1-contact cases -&gt; Push more traffic to Chat with AI triage / assist</a:t>
            </a:r>
          </a:p>
          <a:p>
            <a:pPr marL="171450" indent="-171450" eaLnBrk="0" fontAlgn="base" hangingPunct="0">
              <a:spcBef>
                <a:spcPct val="0"/>
              </a:spcBef>
              <a:spcAft>
                <a:spcPct val="0"/>
              </a:spcAft>
              <a:buFont typeface="Arial" panose="020B0604020202020204" pitchFamily="34" charset="0"/>
              <a:buChar char="•"/>
            </a:pPr>
            <a:r>
              <a:rPr lang="en-US" sz="1200" dirty="0"/>
              <a:t>Phone still used heavily in Rebooking -&gt; Deflect non-complex cases via structured chat flows</a:t>
            </a:r>
          </a:p>
          <a:p>
            <a:pPr marL="171450" indent="-171450" eaLnBrk="0" fontAlgn="base" hangingPunct="0">
              <a:spcBef>
                <a:spcPct val="0"/>
              </a:spcBef>
              <a:spcAft>
                <a:spcPct val="0"/>
              </a:spcAft>
              <a:buFont typeface="Arial" panose="020B0604020202020204" pitchFamily="34" charset="0"/>
              <a:buChar char="•"/>
            </a:pPr>
            <a:r>
              <a:rPr lang="en-US" sz="1200" dirty="0"/>
              <a:t>Schedule change handled via SC -&gt; Redesign workflows, integrate back-office actions into UI </a:t>
            </a:r>
            <a:endParaRPr kumimoji="0" lang="sv-SE" altLang="sv-S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1007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EC26B-83DE-EBA4-653B-BF4A21DACC2B}"/>
              </a:ext>
            </a:extLst>
          </p:cNvPr>
          <p:cNvSpPr>
            <a:spLocks noGrp="1"/>
          </p:cNvSpPr>
          <p:nvPr>
            <p:ph type="title"/>
          </p:nvPr>
        </p:nvSpPr>
        <p:spPr/>
        <p:txBody>
          <a:bodyPr/>
          <a:lstStyle/>
          <a:p>
            <a:r>
              <a:rPr lang="fr-FR" dirty="0"/>
              <a:t>Focus Area: 1-Contact vs Multi-Contact Action Distribution</a:t>
            </a:r>
            <a:endParaRPr lang="sv-SE" dirty="0"/>
          </a:p>
        </p:txBody>
      </p:sp>
      <p:pic>
        <p:nvPicPr>
          <p:cNvPr id="5" name="Picture 4">
            <a:extLst>
              <a:ext uri="{FF2B5EF4-FFF2-40B4-BE49-F238E27FC236}">
                <a16:creationId xmlns:a16="http://schemas.microsoft.com/office/drawing/2014/main" id="{D1E0FE79-9FCC-11A2-9E7E-49523E7657A5}"/>
              </a:ext>
            </a:extLst>
          </p:cNvPr>
          <p:cNvPicPr>
            <a:picLocks noChangeAspect="1"/>
          </p:cNvPicPr>
          <p:nvPr/>
        </p:nvPicPr>
        <p:blipFill>
          <a:blip r:embed="rId2"/>
          <a:stretch>
            <a:fillRect/>
          </a:stretch>
        </p:blipFill>
        <p:spPr>
          <a:xfrm>
            <a:off x="6069615" y="2073881"/>
            <a:ext cx="5842420" cy="3479194"/>
          </a:xfrm>
          <a:prstGeom prst="rect">
            <a:avLst/>
          </a:prstGeom>
        </p:spPr>
      </p:pic>
      <p:sp>
        <p:nvSpPr>
          <p:cNvPr id="6" name="Rectangle 1">
            <a:extLst>
              <a:ext uri="{FF2B5EF4-FFF2-40B4-BE49-F238E27FC236}">
                <a16:creationId xmlns:a16="http://schemas.microsoft.com/office/drawing/2014/main" id="{BC3B89DF-050B-0998-667B-2C0CA1733D99}"/>
              </a:ext>
            </a:extLst>
          </p:cNvPr>
          <p:cNvSpPr>
            <a:spLocks noChangeArrowheads="1"/>
          </p:cNvSpPr>
          <p:nvPr/>
        </p:nvSpPr>
        <p:spPr bwMode="auto">
          <a:xfrm>
            <a:off x="638175" y="1490637"/>
            <a:ext cx="5457825"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What</a:t>
            </a:r>
            <a:r>
              <a:rPr kumimoji="0" lang="sv-SE" altLang="sv-SE" sz="1400" b="1" i="0" u="none" strike="noStrike" cap="none" normalizeH="0" baseline="0" dirty="0">
                <a:ln>
                  <a:noFill/>
                </a:ln>
                <a:solidFill>
                  <a:schemeClr val="tx1"/>
                </a:solidFill>
                <a:effectLst/>
              </a:rPr>
              <a:t> the </a:t>
            </a:r>
            <a:r>
              <a:rPr lang="sv-SE" altLang="sv-SE" sz="1400" b="1" dirty="0" err="1"/>
              <a:t>p</a:t>
            </a:r>
            <a:r>
              <a:rPr kumimoji="0" lang="sv-SE" altLang="sv-SE" sz="1400" b="1" i="0" u="none" strike="noStrike" cap="none" normalizeH="0" baseline="0" dirty="0" err="1">
                <a:ln>
                  <a:noFill/>
                </a:ln>
                <a:solidFill>
                  <a:schemeClr val="tx1"/>
                </a:solidFill>
                <a:effectLst/>
              </a:rPr>
              <a:t>lot</a:t>
            </a:r>
            <a:r>
              <a:rPr kumimoji="0" lang="sv-SE" altLang="sv-SE" sz="1400" b="1" i="0" u="none" strike="noStrike" cap="none" normalizeH="0" baseline="0" dirty="0">
                <a:ln>
                  <a:noFill/>
                </a:ln>
                <a:solidFill>
                  <a:schemeClr val="tx1"/>
                </a:solidFill>
                <a:effectLst/>
              </a:rPr>
              <a:t> shows: </a:t>
            </a:r>
            <a:r>
              <a:rPr kumimoji="0" lang="sv-SE" altLang="sv-SE" sz="1400" b="1" i="0" u="none" strike="noStrike" cap="none" normalizeH="0" baseline="0" dirty="0" err="1">
                <a:ln>
                  <a:noFill/>
                </a:ln>
                <a:solidFill>
                  <a:schemeClr val="tx1"/>
                </a:solidFill>
                <a:effectLst/>
              </a:rPr>
              <a:t>Dominance</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of</a:t>
            </a:r>
            <a:r>
              <a:rPr kumimoji="0" lang="sv-SE" altLang="sv-SE" sz="1400" b="1" i="0" u="none" strike="noStrike" cap="none" normalizeH="0" baseline="0" dirty="0">
                <a:ln>
                  <a:noFill/>
                </a:ln>
                <a:solidFill>
                  <a:schemeClr val="tx1"/>
                </a:solidFill>
                <a:effectLst/>
              </a:rPr>
              <a:t> Multi-Contact Cases: </a:t>
            </a:r>
            <a:r>
              <a:rPr kumimoji="0" lang="sv-SE" altLang="sv-SE" sz="1400" b="0" i="0" u="none" strike="noStrike" cap="none" normalizeH="0" baseline="0" dirty="0" err="1">
                <a:ln>
                  <a:noFill/>
                </a:ln>
                <a:solidFill>
                  <a:schemeClr val="tx1"/>
                </a:solidFill>
                <a:effectLst/>
              </a:rPr>
              <a:t>Some</a:t>
            </a:r>
            <a:r>
              <a:rPr kumimoji="0" lang="sv-SE" altLang="sv-SE" sz="1400" b="0" i="0" u="none" strike="noStrike" cap="none" normalizeH="0" baseline="0" dirty="0">
                <a:ln>
                  <a:noFill/>
                </a:ln>
                <a:solidFill>
                  <a:schemeClr val="tx1"/>
                </a:solidFill>
                <a:effectLst/>
              </a:rPr>
              <a:t> actions </a:t>
            </a:r>
            <a:r>
              <a:rPr kumimoji="0" lang="sv-SE" altLang="sv-SE" sz="1400" b="0" i="0" u="none" strike="noStrike" cap="none" normalizeH="0" baseline="0" dirty="0" err="1">
                <a:ln>
                  <a:noFill/>
                </a:ln>
                <a:solidFill>
                  <a:schemeClr val="tx1"/>
                </a:solidFill>
                <a:effectLst/>
              </a:rPr>
              <a:t>have</a:t>
            </a:r>
            <a:r>
              <a:rPr kumimoji="0" lang="sv-SE" altLang="sv-SE" sz="1400" b="0"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almost</a:t>
            </a:r>
            <a:r>
              <a:rPr kumimoji="0" lang="sv-SE" altLang="sv-SE" sz="1400" b="1" i="0" u="none" strike="noStrike" cap="none" normalizeH="0" baseline="0" dirty="0">
                <a:ln>
                  <a:noFill/>
                </a:ln>
                <a:solidFill>
                  <a:schemeClr val="tx1"/>
                </a:solidFill>
                <a:effectLst/>
              </a:rPr>
              <a:t> </a:t>
            </a:r>
            <a:r>
              <a:rPr kumimoji="0" lang="sv-SE" altLang="sv-SE" sz="1400" b="1" i="0" u="none" strike="noStrike" cap="none" normalizeH="0" baseline="0" dirty="0" err="1">
                <a:ln>
                  <a:noFill/>
                </a:ln>
                <a:solidFill>
                  <a:schemeClr val="tx1"/>
                </a:solidFill>
                <a:effectLst/>
              </a:rPr>
              <a:t>zero</a:t>
            </a:r>
            <a:r>
              <a:rPr kumimoji="0" lang="sv-SE" altLang="sv-SE" sz="1400" b="1" i="0" u="none" strike="noStrike" cap="none" normalizeH="0" baseline="0" dirty="0">
                <a:ln>
                  <a:noFill/>
                </a:ln>
                <a:solidFill>
                  <a:schemeClr val="tx1"/>
                </a:solidFill>
                <a:effectLst/>
              </a:rPr>
              <a:t> </a:t>
            </a:r>
            <a:r>
              <a:rPr kumimoji="0" lang="sv-SE" altLang="sv-SE" sz="1400" i="0" u="none" strike="noStrike" cap="none" normalizeH="0" baseline="0" dirty="0">
                <a:ln>
                  <a:noFill/>
                </a:ln>
                <a:solidFill>
                  <a:schemeClr val="tx1"/>
                </a:solidFill>
                <a:effectLst/>
              </a:rPr>
              <a:t>1-contact </a:t>
            </a:r>
            <a:r>
              <a:rPr kumimoji="0" lang="sv-SE" altLang="sv-SE" sz="1400" i="0" u="none" strike="noStrike" cap="none" normalizeH="0" baseline="0" dirty="0" err="1">
                <a:ln>
                  <a:noFill/>
                </a:ln>
                <a:solidFill>
                  <a:schemeClr val="tx1"/>
                </a:solidFill>
                <a:effectLst/>
              </a:rPr>
              <a:t>cases</a:t>
            </a:r>
            <a:endParaRPr lang="sv-SE" altLang="sv-SE" sz="1400" dirty="0"/>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sv-SE" altLang="sv-SE" sz="1400" i="0" u="none" strike="noStrike" cap="none" normalizeH="0" baseline="0" dirty="0">
                <a:ln>
                  <a:noFill/>
                </a:ln>
                <a:solidFill>
                  <a:schemeClr val="tx1"/>
                </a:solidFill>
                <a:effectLst/>
              </a:rPr>
              <a:t>”No </a:t>
            </a:r>
            <a:r>
              <a:rPr kumimoji="0" lang="sv-SE" altLang="sv-SE" sz="1400" i="0" u="none" strike="noStrike" cap="none" normalizeH="0" baseline="0" dirty="0" err="1">
                <a:ln>
                  <a:noFill/>
                </a:ln>
                <a:solidFill>
                  <a:schemeClr val="tx1"/>
                </a:solidFill>
                <a:effectLst/>
              </a:rPr>
              <a:t>change</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made</a:t>
            </a:r>
            <a:r>
              <a:rPr kumimoji="0" lang="sv-SE" altLang="sv-SE" sz="1400" i="0" u="none" strike="noStrike" cap="none" normalizeH="0" baseline="0" dirty="0">
                <a:ln>
                  <a:noFill/>
                </a:ln>
                <a:solidFill>
                  <a:schemeClr val="tx1"/>
                </a:solidFill>
                <a:effectLst/>
              </a:rPr>
              <a:t>”</a:t>
            </a:r>
            <a:r>
              <a:rPr lang="sv-SE" altLang="sv-SE" sz="1400" dirty="0"/>
              <a:t> </a:t>
            </a:r>
            <a:r>
              <a:rPr lang="sv-SE" altLang="sv-SE" sz="1400" dirty="0" err="1"/>
              <a:t>possible</a:t>
            </a:r>
            <a:r>
              <a:rPr lang="sv-SE" altLang="sv-SE" sz="1400" dirty="0"/>
              <a:t> scenarios: </a:t>
            </a:r>
            <a:r>
              <a:rPr kumimoji="0" lang="sv-SE" altLang="sv-SE" sz="1400" i="0" u="none" strike="noStrike" cap="none" normalizeH="0" baseline="0" dirty="0" err="1">
                <a:ln>
                  <a:noFill/>
                </a:ln>
                <a:solidFill>
                  <a:schemeClr val="tx1"/>
                </a:solidFill>
                <a:effectLst/>
              </a:rPr>
              <a:t>Customer</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misunderstanding</a:t>
            </a:r>
            <a:r>
              <a:rPr kumimoji="0" lang="sv-SE" altLang="sv-SE" sz="1400" i="0" u="none" strike="noStrike" cap="none" normalizeH="0" baseline="0" dirty="0">
                <a:ln>
                  <a:noFill/>
                </a:ln>
                <a:solidFill>
                  <a:schemeClr val="tx1"/>
                </a:solidFill>
                <a:effectLst/>
              </a:rPr>
              <a:t>, Agent </a:t>
            </a:r>
            <a:r>
              <a:rPr kumimoji="0" lang="sv-SE" altLang="sv-SE" sz="1400" i="0" u="none" strike="noStrike" cap="none" normalizeH="0" baseline="0" dirty="0" err="1">
                <a:ln>
                  <a:noFill/>
                </a:ln>
                <a:solidFill>
                  <a:schemeClr val="tx1"/>
                </a:solidFill>
                <a:effectLst/>
              </a:rPr>
              <a:t>unable</a:t>
            </a:r>
            <a:r>
              <a:rPr kumimoji="0" lang="sv-SE" altLang="sv-SE" sz="1400" i="0" u="none" strike="noStrike" cap="none" normalizeH="0" baseline="0" dirty="0">
                <a:ln>
                  <a:noFill/>
                </a:ln>
                <a:solidFill>
                  <a:schemeClr val="tx1"/>
                </a:solidFill>
                <a:effectLst/>
              </a:rPr>
              <a:t> to </a:t>
            </a:r>
            <a:r>
              <a:rPr kumimoji="0" lang="sv-SE" altLang="sv-SE" sz="1400" i="0" u="none" strike="noStrike" cap="none" normalizeH="0" baseline="0" dirty="0" err="1">
                <a:ln>
                  <a:noFill/>
                </a:ln>
                <a:solidFill>
                  <a:schemeClr val="tx1"/>
                </a:solidFill>
                <a:effectLst/>
              </a:rPr>
              <a:t>take</a:t>
            </a:r>
            <a:r>
              <a:rPr kumimoji="0" lang="sv-SE" altLang="sv-SE" sz="1400" i="0" u="none" strike="noStrike" cap="none" normalizeH="0" baseline="0" dirty="0">
                <a:ln>
                  <a:noFill/>
                </a:ln>
                <a:solidFill>
                  <a:schemeClr val="tx1"/>
                </a:solidFill>
                <a:effectLst/>
              </a:rPr>
              <a:t> action, </a:t>
            </a:r>
            <a:r>
              <a:rPr kumimoji="0" lang="sv-SE" altLang="sv-SE" sz="1400" i="0" u="none" strike="noStrike" cap="none" normalizeH="0" baseline="0" dirty="0" err="1">
                <a:ln>
                  <a:noFill/>
                </a:ln>
                <a:solidFill>
                  <a:schemeClr val="tx1"/>
                </a:solidFill>
                <a:effectLst/>
              </a:rPr>
              <a:t>Blocked</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workflows</a:t>
            </a:r>
            <a:endParaRPr kumimoji="0" lang="sv-SE" altLang="sv-SE" sz="14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1" i="0" u="none" strike="noStrike" cap="none" normalizeH="0" baseline="0" dirty="0" err="1">
                <a:ln>
                  <a:noFill/>
                </a:ln>
                <a:solidFill>
                  <a:srgbClr val="00B050"/>
                </a:solidFill>
                <a:effectLst/>
              </a:rPr>
              <a:t>Conclusion</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High</a:t>
            </a:r>
            <a:r>
              <a:rPr kumimoji="0" lang="sv-SE" altLang="sv-SE" sz="1400" b="0" i="0" u="none" strike="noStrike" cap="none" normalizeH="0" baseline="0" dirty="0">
                <a:ln>
                  <a:noFill/>
                </a:ln>
                <a:solidFill>
                  <a:srgbClr val="00B050"/>
                </a:solidFill>
                <a:effectLst/>
              </a:rPr>
              <a:t> support </a:t>
            </a:r>
            <a:r>
              <a:rPr kumimoji="0" lang="sv-SE" altLang="sv-SE" sz="1400" b="0" i="0" u="none" strike="noStrike" cap="none" normalizeH="0" baseline="0" dirty="0" err="1">
                <a:ln>
                  <a:noFill/>
                </a:ln>
                <a:solidFill>
                  <a:srgbClr val="00B050"/>
                </a:solidFill>
                <a:effectLst/>
              </a:rPr>
              <a:t>effort</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spent</a:t>
            </a:r>
            <a:r>
              <a:rPr kumimoji="0" lang="sv-SE" altLang="sv-SE" sz="1400" b="0" i="0" u="none" strike="noStrike" cap="none" normalizeH="0" baseline="0" dirty="0">
                <a:ln>
                  <a:noFill/>
                </a:ln>
                <a:solidFill>
                  <a:srgbClr val="00B050"/>
                </a:solidFill>
                <a:effectLst/>
              </a:rPr>
              <a:t> on non-</a:t>
            </a:r>
            <a:r>
              <a:rPr kumimoji="0" lang="sv-SE" altLang="sv-SE" sz="1400" b="0" i="0" u="none" strike="noStrike" cap="none" normalizeH="0" baseline="0" dirty="0" err="1">
                <a:ln>
                  <a:noFill/>
                </a:ln>
                <a:solidFill>
                  <a:srgbClr val="00B050"/>
                </a:solidFill>
                <a:effectLst/>
              </a:rPr>
              <a:t>actionable</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requests</a:t>
            </a:r>
            <a:r>
              <a:rPr kumimoji="0" lang="sv-SE" altLang="sv-SE" sz="1400" b="0" i="0" u="none" strike="noStrike" cap="none" normalizeH="0" baseline="0" dirty="0">
                <a:ln>
                  <a:noFill/>
                </a:ln>
                <a:solidFill>
                  <a:srgbClr val="00B050"/>
                </a:solidFill>
                <a:effectLst/>
              </a:rPr>
              <a:t> → </a:t>
            </a:r>
            <a:r>
              <a:rPr kumimoji="0" lang="sv-SE" altLang="sv-SE" sz="1400" b="1" i="0" u="none" strike="noStrike" cap="none" normalizeH="0" baseline="0" dirty="0" err="1">
                <a:ln>
                  <a:noFill/>
                </a:ln>
                <a:solidFill>
                  <a:srgbClr val="00B050"/>
                </a:solidFill>
                <a:effectLst/>
              </a:rPr>
              <a:t>candidate</a:t>
            </a:r>
            <a:r>
              <a:rPr kumimoji="0" lang="sv-SE" altLang="sv-SE" sz="1400" b="1" i="0" u="none" strike="noStrike" cap="none" normalizeH="0" baseline="0" dirty="0">
                <a:ln>
                  <a:noFill/>
                </a:ln>
                <a:solidFill>
                  <a:srgbClr val="00B050"/>
                </a:solidFill>
                <a:effectLst/>
              </a:rPr>
              <a:t> for automation + </a:t>
            </a:r>
            <a:r>
              <a:rPr kumimoji="0" lang="sv-SE" altLang="sv-SE" sz="1400" b="1" i="0" u="none" strike="noStrike" cap="none" normalizeH="0" baseline="0" dirty="0" err="1">
                <a:ln>
                  <a:noFill/>
                </a:ln>
                <a:solidFill>
                  <a:srgbClr val="00B050"/>
                </a:solidFill>
                <a:effectLst/>
              </a:rPr>
              <a:t>clearer</a:t>
            </a:r>
            <a:r>
              <a:rPr kumimoji="0" lang="sv-SE" altLang="sv-SE" sz="1400" b="1" i="0" u="none" strike="noStrike" cap="none" normalizeH="0" baseline="0" dirty="0">
                <a:ln>
                  <a:noFill/>
                </a:ln>
                <a:solidFill>
                  <a:srgbClr val="00B050"/>
                </a:solidFill>
                <a:effectLst/>
              </a:rPr>
              <a:t> </a:t>
            </a:r>
            <a:r>
              <a:rPr kumimoji="0" lang="sv-SE" altLang="sv-SE" sz="1400" b="1" i="0" u="none" strike="noStrike" cap="none" normalizeH="0" baseline="0" dirty="0" err="1">
                <a:ln>
                  <a:noFill/>
                </a:ln>
                <a:solidFill>
                  <a:srgbClr val="00B050"/>
                </a:solidFill>
                <a:effectLst/>
              </a:rPr>
              <a:t>customer</a:t>
            </a:r>
            <a:r>
              <a:rPr kumimoji="0" lang="sv-SE" altLang="sv-SE" sz="1400" b="1" i="0" u="none" strike="noStrike" cap="none" normalizeH="0" baseline="0" dirty="0">
                <a:ln>
                  <a:noFill/>
                </a:ln>
                <a:solidFill>
                  <a:srgbClr val="00B050"/>
                </a:solidFill>
                <a:effectLst/>
              </a:rPr>
              <a:t> 	</a:t>
            </a:r>
            <a:r>
              <a:rPr kumimoji="0" lang="sv-SE" altLang="sv-SE" sz="1400" b="1" i="0" u="none" strike="noStrike" cap="none" normalizeH="0" baseline="0" dirty="0" err="1">
                <a:ln>
                  <a:noFill/>
                </a:ln>
                <a:solidFill>
                  <a:srgbClr val="00B050"/>
                </a:solidFill>
                <a:effectLst/>
              </a:rPr>
              <a:t>guidance</a:t>
            </a:r>
            <a:endParaRPr kumimoji="0" lang="sv-SE" altLang="sv-SE" sz="1400" b="1" i="0" u="none" strike="noStrike" cap="none" normalizeH="0" baseline="0" dirty="0">
              <a:ln>
                <a:noFill/>
              </a:ln>
              <a:solidFill>
                <a:srgbClr val="00B05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400" b="1" i="0" u="none" strike="noStrike" cap="none" normalizeH="0" baseline="0" dirty="0">
              <a:ln>
                <a:noFill/>
              </a:ln>
              <a:solidFill>
                <a:srgbClr val="00B050"/>
              </a:solidFill>
              <a:effectLst/>
            </a:endParaRPr>
          </a:p>
          <a:p>
            <a:pPr marL="285750" lvl="0" indent="-285750" eaLnBrk="0" fontAlgn="base" hangingPunct="0">
              <a:spcBef>
                <a:spcPct val="0"/>
              </a:spcBef>
              <a:spcAft>
                <a:spcPct val="0"/>
              </a:spcAft>
              <a:buFont typeface="Arial" panose="020B0604020202020204" pitchFamily="34" charset="0"/>
              <a:buChar char="•"/>
            </a:pPr>
            <a:r>
              <a:rPr kumimoji="0" lang="sv-SE" altLang="sv-SE" sz="1400" i="0" u="none" strike="noStrike" cap="none" normalizeH="0" baseline="0" dirty="0">
                <a:ln>
                  <a:noFill/>
                </a:ln>
                <a:solidFill>
                  <a:schemeClr val="tx1"/>
                </a:solidFill>
                <a:effectLst/>
              </a:rPr>
              <a:t>“Not </a:t>
            </a:r>
            <a:r>
              <a:rPr kumimoji="0" lang="sv-SE" altLang="sv-SE" sz="1400" i="0" u="none" strike="noStrike" cap="none" normalizeH="0" baseline="0" dirty="0" err="1">
                <a:ln>
                  <a:noFill/>
                </a:ln>
                <a:solidFill>
                  <a:schemeClr val="tx1"/>
                </a:solidFill>
                <a:effectLst/>
              </a:rPr>
              <a:t>cancellation</a:t>
            </a:r>
            <a:r>
              <a:rPr kumimoji="0" lang="sv-SE" altLang="sv-SE" sz="1400" i="0" u="none" strike="noStrike" cap="none" normalizeH="0" baseline="0" dirty="0">
                <a:ln>
                  <a:noFill/>
                </a:ln>
                <a:solidFill>
                  <a:schemeClr val="tx1"/>
                </a:solidFill>
                <a:effectLst/>
              </a:rPr>
              <a:t> reservation”, “</a:t>
            </a:r>
            <a:r>
              <a:rPr kumimoji="0" lang="sv-SE" altLang="sv-SE" sz="1400" i="0" u="none" strike="noStrike" cap="none" normalizeH="0" baseline="0" dirty="0" err="1">
                <a:ln>
                  <a:noFill/>
                </a:ln>
                <a:solidFill>
                  <a:schemeClr val="tx1"/>
                </a:solidFill>
                <a:effectLst/>
              </a:rPr>
              <a:t>Already</a:t>
            </a:r>
            <a:r>
              <a:rPr kumimoji="0" lang="sv-SE" altLang="sv-SE" sz="1400" i="0" u="none" strike="noStrike" cap="none" normalizeH="0" baseline="0" dirty="0">
                <a:ln>
                  <a:noFill/>
                </a:ln>
                <a:solidFill>
                  <a:schemeClr val="tx1"/>
                </a:solidFill>
                <a:effectLst/>
              </a:rPr>
              <a:t> on support”, “SC - Info </a:t>
            </a:r>
            <a:r>
              <a:rPr kumimoji="0" lang="sv-SE" altLang="sv-SE" sz="1400" i="0" u="none" strike="noStrike" cap="none" normalizeH="0" baseline="0" dirty="0" err="1">
                <a:ln>
                  <a:noFill/>
                </a:ln>
                <a:solidFill>
                  <a:schemeClr val="tx1"/>
                </a:solidFill>
                <a:effectLst/>
              </a:rPr>
              <a:t>Provided</a:t>
            </a:r>
            <a:r>
              <a:rPr kumimoji="0" lang="sv-SE" altLang="sv-SE" sz="1400" i="0" u="none" strike="noStrike" cap="none" normalizeH="0" baseline="0" dirty="0">
                <a:ln>
                  <a:noFill/>
                </a:ln>
                <a:solidFill>
                  <a:schemeClr val="tx1"/>
                </a:solidFill>
                <a:effectLst/>
              </a:rPr>
              <a:t>” </a:t>
            </a:r>
            <a:r>
              <a:rPr lang="sv-SE" altLang="sv-SE" sz="1400" dirty="0" err="1"/>
              <a:t>possible</a:t>
            </a:r>
            <a:r>
              <a:rPr lang="sv-SE" altLang="sv-SE" sz="1400" dirty="0"/>
              <a:t> scenarios</a:t>
            </a:r>
            <a:r>
              <a:rPr kumimoji="0" lang="sv-SE" altLang="sv-SE" sz="1400" i="0" u="none" strike="noStrike" cap="none" normalizeH="0" baseline="0" dirty="0">
                <a:ln>
                  <a:noFill/>
                </a:ln>
                <a:solidFill>
                  <a:schemeClr val="tx1"/>
                </a:solidFill>
                <a:effectLst/>
              </a:rPr>
              <a:t>: </a:t>
            </a:r>
            <a:r>
              <a:rPr kumimoji="0" lang="sv-SE" altLang="sv-SE" sz="1400" b="0" i="0" u="none" strike="noStrike" cap="none" normalizeH="0" baseline="0" dirty="0">
                <a:ln>
                  <a:noFill/>
                </a:ln>
                <a:solidFill>
                  <a:schemeClr val="tx1"/>
                </a:solidFill>
                <a:effectLst/>
              </a:rPr>
              <a:t>Common actions in </a:t>
            </a:r>
            <a:r>
              <a:rPr kumimoji="0" lang="sv-SE" altLang="sv-SE" sz="1400" b="1" i="0" u="none" strike="noStrike" cap="none" normalizeH="0" baseline="0" dirty="0">
                <a:ln>
                  <a:noFill/>
                </a:ln>
                <a:solidFill>
                  <a:schemeClr val="tx1"/>
                </a:solidFill>
                <a:effectLst/>
              </a:rPr>
              <a:t>multi-</a:t>
            </a:r>
            <a:r>
              <a:rPr kumimoji="0" lang="sv-SE" altLang="sv-SE" sz="1400" b="1" i="0" u="none" strike="noStrike" cap="none" normalizeH="0" baseline="0" dirty="0" err="1">
                <a:ln>
                  <a:noFill/>
                </a:ln>
                <a:solidFill>
                  <a:schemeClr val="tx1"/>
                </a:solidFill>
                <a:effectLst/>
              </a:rPr>
              <a:t>contact</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but</a:t>
            </a:r>
            <a:r>
              <a:rPr kumimoji="0" lang="sv-SE" altLang="sv-SE" sz="1400" b="0" i="0" u="none" strike="noStrike" cap="none" normalizeH="0" baseline="0" dirty="0">
                <a:ln>
                  <a:noFill/>
                </a:ln>
                <a:solidFill>
                  <a:schemeClr val="tx1"/>
                </a:solidFill>
                <a:effectLst/>
              </a:rPr>
              <a:t> not </a:t>
            </a:r>
            <a:r>
              <a:rPr kumimoji="0" lang="sv-SE" altLang="sv-SE" sz="1400" b="0" i="0" u="none" strike="noStrike" cap="none" normalizeH="0" baseline="0" dirty="0" err="1">
                <a:ln>
                  <a:noFill/>
                </a:ln>
                <a:solidFill>
                  <a:schemeClr val="tx1"/>
                </a:solidFill>
                <a:effectLst/>
              </a:rPr>
              <a:t>productive</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they’re</a:t>
            </a:r>
            <a:r>
              <a:rPr kumimoji="0" lang="sv-SE" altLang="sv-SE" sz="1400" b="0" i="0" u="none" strike="noStrike" cap="none" normalizeH="0" baseline="0" dirty="0">
                <a:ln>
                  <a:noFill/>
                </a:ln>
                <a:solidFill>
                  <a:schemeClr val="tx1"/>
                </a:solidFill>
                <a:effectLst/>
              </a:rPr>
              <a:t> status </a:t>
            </a:r>
            <a:r>
              <a:rPr kumimoji="0" lang="sv-SE" altLang="sv-SE" sz="1400" b="0" i="0" u="none" strike="noStrike" cap="none" normalizeH="0" baseline="0" dirty="0" err="1">
                <a:ln>
                  <a:noFill/>
                </a:ln>
                <a:solidFill>
                  <a:schemeClr val="tx1"/>
                </a:solidFill>
                <a:effectLst/>
              </a:rPr>
              <a:t>messages</a:t>
            </a:r>
            <a:r>
              <a:rPr kumimoji="0" lang="sv-SE" altLang="sv-SE" sz="1400" b="0" i="0" u="none" strike="noStrike" cap="none" normalizeH="0" baseline="0" dirty="0">
                <a:ln>
                  <a:noFill/>
                </a:ln>
                <a:solidFill>
                  <a:schemeClr val="tx1"/>
                </a:solidFill>
                <a:effectLst/>
              </a:rPr>
              <a:t> or </a:t>
            </a:r>
            <a:r>
              <a:rPr kumimoji="0" lang="sv-SE" altLang="sv-SE" sz="1400" b="0" i="0" u="none" strike="noStrike" cap="none" normalizeH="0" baseline="0" dirty="0" err="1">
                <a:ln>
                  <a:noFill/>
                </a:ln>
                <a:solidFill>
                  <a:schemeClr val="tx1"/>
                </a:solidFill>
                <a:effectLst/>
              </a:rPr>
              <a:t>dead</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ends</a:t>
            </a:r>
            <a:r>
              <a:rPr kumimoji="0" lang="sv-SE" altLang="sv-SE" sz="1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sv-SE" altLang="sv-SE" sz="1400" b="1" i="0" u="none" strike="noStrike" cap="none" normalizeH="0" baseline="0" dirty="0" err="1">
                <a:ln>
                  <a:noFill/>
                </a:ln>
                <a:solidFill>
                  <a:srgbClr val="00B050"/>
                </a:solidFill>
                <a:effectLst/>
              </a:rPr>
              <a:t>Conclusion</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These</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likely</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reflect</a:t>
            </a:r>
            <a:r>
              <a:rPr kumimoji="0" lang="sv-SE" altLang="sv-SE" sz="1400" b="0" i="0" u="none" strike="noStrike" cap="none" normalizeH="0" baseline="0" dirty="0">
                <a:ln>
                  <a:noFill/>
                </a:ln>
                <a:solidFill>
                  <a:srgbClr val="00B050"/>
                </a:solidFill>
                <a:effectLst/>
              </a:rPr>
              <a:t> </a:t>
            </a:r>
            <a:r>
              <a:rPr kumimoji="0" lang="sv-SE" altLang="sv-SE" sz="1400" b="1" i="0" u="none" strike="noStrike" cap="none" normalizeH="0" baseline="0" dirty="0">
                <a:ln>
                  <a:noFill/>
                </a:ln>
                <a:solidFill>
                  <a:srgbClr val="00B050"/>
                </a:solidFill>
                <a:effectLst/>
              </a:rPr>
              <a:t>information loops</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often</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due</a:t>
            </a:r>
            <a:r>
              <a:rPr kumimoji="0" lang="sv-SE" altLang="sv-SE" sz="1400" b="0" i="0" u="none" strike="noStrike" cap="none" normalizeH="0" baseline="0" dirty="0">
                <a:ln>
                  <a:noFill/>
                </a:ln>
                <a:solidFill>
                  <a:srgbClr val="00B050"/>
                </a:solidFill>
                <a:effectLst/>
              </a:rPr>
              <a:t> to </a:t>
            </a:r>
            <a:r>
              <a:rPr kumimoji="0" lang="sv-SE" altLang="sv-SE" sz="1400" b="1" i="0" u="none" strike="noStrike" cap="none" normalizeH="0" baseline="0" dirty="0" err="1">
                <a:ln>
                  <a:noFill/>
                </a:ln>
                <a:solidFill>
                  <a:srgbClr val="00B050"/>
                </a:solidFill>
                <a:effectLst/>
              </a:rPr>
              <a:t>unclear</a:t>
            </a:r>
            <a:r>
              <a:rPr kumimoji="0" lang="sv-SE" altLang="sv-SE" sz="1400" b="1" i="0" u="none" strike="noStrike" cap="none" normalizeH="0" baseline="0" dirty="0">
                <a:ln>
                  <a:noFill/>
                </a:ln>
                <a:solidFill>
                  <a:srgbClr val="00B050"/>
                </a:solidFill>
                <a:effectLst/>
              </a:rPr>
              <a:t> </a:t>
            </a:r>
            <a:r>
              <a:rPr kumimoji="0" lang="sv-SE" altLang="sv-SE" sz="1400" b="1" i="0" u="none" strike="noStrike" cap="none" normalizeH="0" baseline="0" dirty="0" err="1">
                <a:ln>
                  <a:noFill/>
                </a:ln>
                <a:solidFill>
                  <a:srgbClr val="00B050"/>
                </a:solidFill>
                <a:effectLst/>
              </a:rPr>
              <a:t>first</a:t>
            </a:r>
            <a:r>
              <a:rPr kumimoji="0" lang="sv-SE" altLang="sv-SE" sz="1400" b="1" i="0" u="none" strike="noStrike" cap="none" normalizeH="0" baseline="0" dirty="0">
                <a:ln>
                  <a:noFill/>
                </a:ln>
                <a:solidFill>
                  <a:srgbClr val="00B050"/>
                </a:solidFill>
                <a:effectLst/>
              </a:rPr>
              <a:t> </a:t>
            </a:r>
            <a:r>
              <a:rPr kumimoji="0" lang="sv-SE" altLang="sv-SE" sz="1400" b="1" i="0" u="none" strike="noStrike" cap="none" normalizeH="0" baseline="0" dirty="0" err="1">
                <a:ln>
                  <a:noFill/>
                </a:ln>
                <a:solidFill>
                  <a:srgbClr val="00B050"/>
                </a:solidFill>
                <a:effectLst/>
              </a:rPr>
              <a:t>replies</a:t>
            </a:r>
            <a:r>
              <a:rPr kumimoji="0" lang="sv-SE" altLang="sv-SE" sz="1400" b="1" i="0" u="none" strike="noStrike" cap="none" normalizeH="0" baseline="0" dirty="0">
                <a:ln>
                  <a:noFill/>
                </a:ln>
                <a:solidFill>
                  <a:srgbClr val="00B050"/>
                </a:solidFill>
                <a:effectLst/>
              </a:rPr>
              <a:t> -&gt;</a:t>
            </a:r>
            <a:r>
              <a:rPr lang="sv-SE" altLang="sv-SE" sz="1400" dirty="0">
                <a:solidFill>
                  <a:srgbClr val="00B050"/>
                </a:solidFill>
              </a:rPr>
              <a:t> </a:t>
            </a:r>
            <a:r>
              <a:rPr kumimoji="0" lang="sv-SE" altLang="sv-SE" sz="1400" b="0" i="0" u="none" strike="noStrike" cap="none" normalizeH="0" baseline="0" dirty="0" err="1">
                <a:ln>
                  <a:noFill/>
                </a:ln>
                <a:solidFill>
                  <a:srgbClr val="00B050"/>
                </a:solidFill>
                <a:effectLst/>
              </a:rPr>
              <a:t>Improve</a:t>
            </a:r>
            <a:r>
              <a:rPr kumimoji="0" lang="sv-SE" altLang="sv-SE" sz="1400" b="0" i="0" u="none" strike="noStrike" cap="none" normalizeH="0" baseline="0" dirty="0">
                <a:ln>
                  <a:noFill/>
                </a:ln>
                <a:solidFill>
                  <a:srgbClr val="00B050"/>
                </a:solidFill>
                <a:effectLst/>
              </a:rPr>
              <a:t> </a:t>
            </a:r>
            <a:r>
              <a:rPr kumimoji="0" lang="sv-SE" altLang="sv-SE" sz="1400" b="1" i="0" u="none" strike="noStrike" cap="none" normalizeH="0" baseline="0" dirty="0">
                <a:ln>
                  <a:noFill/>
                </a:ln>
                <a:solidFill>
                  <a:srgbClr val="00B050"/>
                </a:solidFill>
                <a:effectLst/>
              </a:rPr>
              <a:t>agent </a:t>
            </a:r>
            <a:r>
              <a:rPr kumimoji="0" lang="sv-SE" altLang="sv-SE" sz="1400" b="1" i="0" u="none" strike="noStrike" cap="none" normalizeH="0" baseline="0" dirty="0" err="1">
                <a:ln>
                  <a:noFill/>
                </a:ln>
                <a:solidFill>
                  <a:srgbClr val="00B050"/>
                </a:solidFill>
                <a:effectLst/>
              </a:rPr>
              <a:t>tools</a:t>
            </a:r>
            <a:r>
              <a:rPr kumimoji="0" lang="sv-SE" altLang="sv-SE" sz="1400" b="0" i="0" u="none" strike="noStrike" cap="none" normalizeH="0" baseline="0" dirty="0">
                <a:ln>
                  <a:noFill/>
                </a:ln>
                <a:solidFill>
                  <a:srgbClr val="00B050"/>
                </a:solidFill>
                <a:effectLst/>
              </a:rPr>
              <a:t> to </a:t>
            </a:r>
            <a:r>
              <a:rPr kumimoji="0" lang="sv-SE" altLang="sv-SE" sz="1400" b="0" i="0" u="none" strike="noStrike" cap="none" normalizeH="0" baseline="0" dirty="0" err="1">
                <a:ln>
                  <a:noFill/>
                </a:ln>
                <a:solidFill>
                  <a:srgbClr val="00B050"/>
                </a:solidFill>
                <a:effectLst/>
              </a:rPr>
              <a:t>help</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classify</a:t>
            </a:r>
            <a:r>
              <a:rPr kumimoji="0" lang="sv-SE" altLang="sv-SE" sz="1400" b="0" i="0" u="none" strike="noStrike" cap="none" normalizeH="0" baseline="0" dirty="0">
                <a:ln>
                  <a:noFill/>
                </a:ln>
                <a:solidFill>
                  <a:srgbClr val="00B050"/>
                </a:solidFill>
                <a:effectLst/>
              </a:rPr>
              <a:t> non-</a:t>
            </a:r>
            <a:r>
              <a:rPr kumimoji="0" lang="sv-SE" altLang="sv-SE" sz="1400" b="0" i="0" u="none" strike="noStrike" cap="none" normalizeH="0" baseline="0" dirty="0" err="1">
                <a:ln>
                  <a:noFill/>
                </a:ln>
                <a:solidFill>
                  <a:srgbClr val="00B050"/>
                </a:solidFill>
                <a:effectLst/>
              </a:rPr>
              <a:t>cancellable</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before</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contact</a:t>
            </a:r>
            <a:r>
              <a:rPr kumimoji="0" lang="sv-SE" altLang="sv-SE" sz="1400" b="0" i="0" u="none" strike="noStrike" cap="none" normalizeH="0" baseline="0" dirty="0">
                <a:ln>
                  <a:noFill/>
                </a:ln>
                <a:solidFill>
                  <a:srgbClr val="00B050"/>
                </a:solidFill>
                <a:effectLst/>
              </a:rPr>
              <a:t> is </a:t>
            </a:r>
            <a:r>
              <a:rPr kumimoji="0" lang="sv-SE" altLang="sv-SE" sz="1400" b="0" i="0" u="none" strike="noStrike" cap="none" normalizeH="0" baseline="0" dirty="0" err="1">
                <a:ln>
                  <a:noFill/>
                </a:ln>
                <a:solidFill>
                  <a:srgbClr val="00B050"/>
                </a:solidFill>
                <a:effectLst/>
              </a:rPr>
              <a:t>made</a:t>
            </a:r>
            <a:r>
              <a:rPr kumimoji="0" lang="sv-SE" altLang="sv-SE" sz="1400" b="0" i="0" u="none" strike="noStrike" cap="none" normalizeH="0" baseline="0" dirty="0">
                <a:ln>
                  <a:noFill/>
                </a:ln>
                <a:solidFill>
                  <a:srgbClr val="00B05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v-SE" altLang="sv-SE" sz="1400" b="0" i="0" u="none" strike="noStrike" cap="none" normalizeH="0" baseline="0" dirty="0">
              <a:ln>
                <a:noFill/>
              </a:ln>
              <a:solidFill>
                <a:srgbClr val="00B050"/>
              </a:solidFill>
              <a:effectLst/>
            </a:endParaRPr>
          </a:p>
          <a:p>
            <a:pPr marL="285750" lvl="0" indent="-285750" eaLnBrk="0" fontAlgn="base" hangingPunct="0">
              <a:spcBef>
                <a:spcPct val="0"/>
              </a:spcBef>
              <a:spcAft>
                <a:spcPct val="0"/>
              </a:spcAft>
              <a:buFont typeface="Arial" panose="020B0604020202020204" pitchFamily="34" charset="0"/>
              <a:buChar char="•"/>
            </a:pPr>
            <a:r>
              <a:rPr kumimoji="0" lang="sv-SE" altLang="sv-SE" sz="1400" i="0" u="none" strike="noStrike" cap="none" normalizeH="0" baseline="0" dirty="0">
                <a:ln>
                  <a:noFill/>
                </a:ln>
                <a:solidFill>
                  <a:schemeClr val="tx1"/>
                </a:solidFill>
                <a:effectLst/>
              </a:rPr>
              <a:t>“</a:t>
            </a:r>
            <a:r>
              <a:rPr kumimoji="0" lang="sv-SE" altLang="sv-SE" sz="1400" i="0" u="none" strike="noStrike" cap="none" normalizeH="0" baseline="0" dirty="0" err="1">
                <a:ln>
                  <a:noFill/>
                </a:ln>
                <a:solidFill>
                  <a:schemeClr val="tx1"/>
                </a:solidFill>
                <a:effectLst/>
              </a:rPr>
              <a:t>Informed</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refund</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pending</a:t>
            </a:r>
            <a:r>
              <a:rPr kumimoji="0" lang="sv-SE" altLang="sv-SE" sz="1400" i="0" u="none" strike="noStrike" cap="none" normalizeH="0" baseline="0" dirty="0">
                <a:ln>
                  <a:noFill/>
                </a:ln>
                <a:solidFill>
                  <a:schemeClr val="tx1"/>
                </a:solidFill>
                <a:effectLst/>
              </a:rPr>
              <a:t>” and “</a:t>
            </a:r>
            <a:r>
              <a:rPr kumimoji="0" lang="sv-SE" altLang="sv-SE" sz="1400" i="0" u="none" strike="noStrike" cap="none" normalizeH="0" baseline="0" dirty="0" err="1">
                <a:ln>
                  <a:noFill/>
                </a:ln>
                <a:solidFill>
                  <a:schemeClr val="tx1"/>
                </a:solidFill>
                <a:effectLst/>
              </a:rPr>
              <a:t>Referred</a:t>
            </a:r>
            <a:r>
              <a:rPr kumimoji="0" lang="sv-SE" altLang="sv-SE" sz="1400" i="0" u="none" strike="noStrike" cap="none" normalizeH="0" baseline="0" dirty="0">
                <a:ln>
                  <a:noFill/>
                </a:ln>
                <a:solidFill>
                  <a:schemeClr val="tx1"/>
                </a:solidFill>
                <a:effectLst/>
              </a:rPr>
              <a:t> to </a:t>
            </a:r>
            <a:r>
              <a:rPr kumimoji="0" lang="sv-SE" altLang="sv-SE" sz="1400" i="0" u="none" strike="noStrike" cap="none" normalizeH="0" baseline="0" dirty="0" err="1">
                <a:ln>
                  <a:noFill/>
                </a:ln>
                <a:solidFill>
                  <a:schemeClr val="tx1"/>
                </a:solidFill>
                <a:effectLst/>
              </a:rPr>
              <a:t>airline</a:t>
            </a:r>
            <a:r>
              <a:rPr kumimoji="0" lang="sv-SE" altLang="sv-SE" sz="1400" i="0" u="none" strike="noStrike" cap="none" normalizeH="0" baseline="0" dirty="0">
                <a:ln>
                  <a:noFill/>
                </a:ln>
                <a:solidFill>
                  <a:schemeClr val="tx1"/>
                </a:solidFill>
                <a:effectLst/>
              </a:rPr>
              <a:t>” </a:t>
            </a:r>
            <a:r>
              <a:rPr lang="sv-SE" altLang="sv-SE" sz="1400" dirty="0" err="1"/>
              <a:t>possible</a:t>
            </a:r>
            <a:r>
              <a:rPr lang="sv-SE" altLang="sv-SE" sz="1400" dirty="0"/>
              <a:t> scenarios</a:t>
            </a:r>
            <a:r>
              <a:rPr kumimoji="0" lang="sv-SE" altLang="sv-SE" sz="140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These</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reflect</a:t>
            </a:r>
            <a:r>
              <a:rPr kumimoji="0" lang="sv-SE" altLang="sv-SE" sz="1400" b="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external</a:t>
            </a:r>
            <a:r>
              <a:rPr kumimoji="0" lang="sv-SE" altLang="sv-SE" sz="1400" i="0" u="none" strike="noStrike" cap="none" normalizeH="0" baseline="0" dirty="0">
                <a:ln>
                  <a:noFill/>
                </a:ln>
                <a:solidFill>
                  <a:schemeClr val="tx1"/>
                </a:solidFill>
                <a:effectLst/>
              </a:rPr>
              <a:t> </a:t>
            </a:r>
            <a:r>
              <a:rPr kumimoji="0" lang="sv-SE" altLang="sv-SE" sz="1400" i="0" u="none" strike="noStrike" cap="none" normalizeH="0" baseline="0" dirty="0" err="1">
                <a:ln>
                  <a:noFill/>
                </a:ln>
                <a:solidFill>
                  <a:schemeClr val="tx1"/>
                </a:solidFill>
                <a:effectLst/>
              </a:rPr>
              <a:t>dependencies</a:t>
            </a:r>
            <a:r>
              <a:rPr kumimoji="0" lang="sv-SE" altLang="sv-SE" sz="1400" i="0" u="none" strike="noStrike" cap="none" normalizeH="0" baseline="0" dirty="0">
                <a:ln>
                  <a:noFill/>
                </a:ln>
                <a:solidFill>
                  <a:schemeClr val="tx1"/>
                </a:solidFill>
                <a:effectLst/>
              </a:rPr>
              <a:t> or </a:t>
            </a:r>
            <a:r>
              <a:rPr kumimoji="0" lang="sv-SE" altLang="sv-SE" sz="1400" i="0" u="none" strike="noStrike" cap="none" normalizeH="0" baseline="0" dirty="0" err="1">
                <a:ln>
                  <a:noFill/>
                </a:ln>
                <a:solidFill>
                  <a:schemeClr val="tx1"/>
                </a:solidFill>
                <a:effectLst/>
              </a:rPr>
              <a:t>waiting</a:t>
            </a:r>
            <a:r>
              <a:rPr kumimoji="0" lang="sv-SE" altLang="sv-SE" sz="1400" i="0" u="none" strike="noStrike" cap="none" normalizeH="0" baseline="0" dirty="0">
                <a:ln>
                  <a:noFill/>
                </a:ln>
                <a:solidFill>
                  <a:schemeClr val="tx1"/>
                </a:solidFill>
                <a:effectLst/>
              </a:rPr>
              <a:t> periods</a:t>
            </a:r>
            <a:r>
              <a:rPr lang="sv-SE" altLang="sv-SE" sz="1400" dirty="0"/>
              <a:t>, </a:t>
            </a:r>
            <a:r>
              <a:rPr kumimoji="0" lang="sv-SE" altLang="sv-SE" sz="1400" b="0" i="0" u="none" strike="noStrike" cap="none" normalizeH="0" baseline="0" dirty="0" err="1">
                <a:ln>
                  <a:noFill/>
                </a:ln>
                <a:solidFill>
                  <a:schemeClr val="tx1"/>
                </a:solidFill>
                <a:effectLst/>
              </a:rPr>
              <a:t>Often</a:t>
            </a:r>
            <a:r>
              <a:rPr kumimoji="0" lang="sv-SE" altLang="sv-SE" sz="1400" b="0" i="0" u="none" strike="noStrike" cap="none" normalizeH="0" baseline="0" dirty="0">
                <a:ln>
                  <a:noFill/>
                </a:ln>
                <a:solidFill>
                  <a:schemeClr val="tx1"/>
                </a:solidFill>
                <a:effectLst/>
              </a:rPr>
              <a:t> agents </a:t>
            </a:r>
            <a:r>
              <a:rPr kumimoji="0" lang="sv-SE" altLang="sv-SE" sz="1400" b="0" i="0" u="none" strike="noStrike" cap="none" normalizeH="0" baseline="0" dirty="0" err="1">
                <a:ln>
                  <a:noFill/>
                </a:ln>
                <a:solidFill>
                  <a:schemeClr val="tx1"/>
                </a:solidFill>
                <a:effectLst/>
              </a:rPr>
              <a:t>can’t</a:t>
            </a:r>
            <a:r>
              <a:rPr kumimoji="0" lang="sv-SE" altLang="sv-SE" sz="1400" b="0" i="0" u="none" strike="noStrike" cap="none" normalizeH="0" baseline="0" dirty="0">
                <a:ln>
                  <a:noFill/>
                </a:ln>
                <a:solidFill>
                  <a:schemeClr val="tx1"/>
                </a:solidFill>
                <a:effectLst/>
              </a:rPr>
              <a:t> do </a:t>
            </a:r>
            <a:r>
              <a:rPr kumimoji="0" lang="sv-SE" altLang="sv-SE" sz="1400" b="0" i="0" u="none" strike="noStrike" cap="none" normalizeH="0" baseline="0" dirty="0" err="1">
                <a:ln>
                  <a:noFill/>
                </a:ln>
                <a:solidFill>
                  <a:schemeClr val="tx1"/>
                </a:solidFill>
                <a:effectLst/>
              </a:rPr>
              <a:t>more</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than</a:t>
            </a:r>
            <a:r>
              <a:rPr kumimoji="0" lang="sv-SE" altLang="sv-SE" sz="1400" b="0" i="0" u="none" strike="noStrike" cap="none" normalizeH="0" baseline="0" dirty="0">
                <a:ln>
                  <a:noFill/>
                </a:ln>
                <a:solidFill>
                  <a:schemeClr val="tx1"/>
                </a:solidFill>
                <a:effectLst/>
              </a:rPr>
              <a:t> </a:t>
            </a:r>
            <a:r>
              <a:rPr kumimoji="0" lang="sv-SE" altLang="sv-SE" sz="1400" b="0" i="0" u="none" strike="noStrike" cap="none" normalizeH="0" baseline="0" dirty="0" err="1">
                <a:ln>
                  <a:noFill/>
                </a:ln>
                <a:solidFill>
                  <a:schemeClr val="tx1"/>
                </a:solidFill>
                <a:effectLst/>
              </a:rPr>
              <a:t>notify</a:t>
            </a:r>
            <a:r>
              <a:rPr kumimoji="0" lang="sv-SE" altLang="sv-SE" sz="1400" b="0" i="0" u="none" strike="noStrike" cap="none" normalizeH="0" baseline="0" dirty="0">
                <a:ln>
                  <a:noFill/>
                </a:ln>
                <a:solidFill>
                  <a:schemeClr val="tx1"/>
                </a:solidFill>
                <a:effectLst/>
              </a:rPr>
              <a:t> the </a:t>
            </a:r>
            <a:r>
              <a:rPr kumimoji="0" lang="sv-SE" altLang="sv-SE" sz="1400" b="0" i="0" u="none" strike="noStrike" cap="none" normalizeH="0" baseline="0" dirty="0" err="1">
                <a:ln>
                  <a:noFill/>
                </a:ln>
                <a:solidFill>
                  <a:schemeClr val="tx1"/>
                </a:solidFill>
                <a:effectLst/>
              </a:rPr>
              <a:t>customer</a:t>
            </a:r>
            <a:endParaRPr lang="sv-SE" altLang="sv-SE" sz="1400" dirty="0"/>
          </a:p>
          <a:p>
            <a:pPr marR="0" lvl="0" algn="l" defTabSz="914400" rtl="0" eaLnBrk="0" fontAlgn="base" latinLnBrk="0" hangingPunct="0">
              <a:lnSpc>
                <a:spcPct val="100000"/>
              </a:lnSpc>
              <a:spcBef>
                <a:spcPct val="0"/>
              </a:spcBef>
              <a:spcAft>
                <a:spcPct val="0"/>
              </a:spcAft>
              <a:buClrTx/>
              <a:buSzTx/>
              <a:tabLst/>
            </a:pPr>
            <a:r>
              <a:rPr kumimoji="0" lang="sv-SE" altLang="sv-SE" sz="1400" b="1" i="0" u="none" strike="noStrike" cap="none" normalizeH="0" baseline="0" dirty="0" err="1">
                <a:ln>
                  <a:noFill/>
                </a:ln>
                <a:solidFill>
                  <a:srgbClr val="00B050"/>
                </a:solidFill>
                <a:effectLst/>
              </a:rPr>
              <a:t>Conclusion</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These</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are</a:t>
            </a:r>
            <a:r>
              <a:rPr kumimoji="0" lang="sv-SE" altLang="sv-SE" sz="1400" b="0" i="0" u="none" strike="noStrike" cap="none" normalizeH="0" baseline="0" dirty="0">
                <a:ln>
                  <a:noFill/>
                </a:ln>
                <a:solidFill>
                  <a:srgbClr val="00B050"/>
                </a:solidFill>
                <a:effectLst/>
              </a:rPr>
              <a:t> “limbo actions” — not problems </a:t>
            </a:r>
            <a:r>
              <a:rPr kumimoji="0" lang="sv-SE" altLang="sv-SE" sz="1400" b="0" i="0" u="none" strike="noStrike" cap="none" normalizeH="0" baseline="0" dirty="0" err="1">
                <a:ln>
                  <a:noFill/>
                </a:ln>
                <a:solidFill>
                  <a:srgbClr val="00B050"/>
                </a:solidFill>
                <a:effectLst/>
              </a:rPr>
              <a:t>themselves</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but</a:t>
            </a:r>
            <a:r>
              <a:rPr kumimoji="0" lang="sv-SE" altLang="sv-SE" sz="1400" b="0" i="0" u="none" strike="noStrike" cap="none" normalizeH="0" baseline="0" dirty="0">
                <a:ln>
                  <a:noFill/>
                </a:ln>
                <a:solidFill>
                  <a:srgbClr val="00B050"/>
                </a:solidFill>
                <a:effectLst/>
              </a:rPr>
              <a:t> signals </a:t>
            </a:r>
            <a:r>
              <a:rPr kumimoji="0" lang="sv-SE" altLang="sv-SE" sz="1400" b="0" i="0" u="none" strike="noStrike" cap="none" normalizeH="0" baseline="0" dirty="0" err="1">
                <a:ln>
                  <a:noFill/>
                </a:ln>
                <a:solidFill>
                  <a:srgbClr val="00B050"/>
                </a:solidFill>
                <a:effectLst/>
              </a:rPr>
              <a:t>of</a:t>
            </a:r>
            <a:r>
              <a:rPr kumimoji="0" lang="sv-SE" altLang="sv-SE" sz="1400" b="0" i="0" u="none" strike="noStrike" cap="none" normalizeH="0" baseline="0" dirty="0">
                <a:ln>
                  <a:noFill/>
                </a:ln>
                <a:solidFill>
                  <a:srgbClr val="00B050"/>
                </a:solidFill>
                <a:effectLst/>
              </a:rPr>
              <a:t> </a:t>
            </a:r>
            <a:r>
              <a:rPr kumimoji="0" lang="sv-SE" altLang="sv-SE" sz="1400" b="1" i="0" u="none" strike="noStrike" cap="none" normalizeH="0" baseline="0" dirty="0">
                <a:ln>
                  <a:noFill/>
                </a:ln>
                <a:solidFill>
                  <a:srgbClr val="00B050"/>
                </a:solidFill>
                <a:effectLst/>
              </a:rPr>
              <a:t>long resolution </a:t>
            </a:r>
            <a:r>
              <a:rPr kumimoji="0" lang="sv-SE" altLang="sv-SE" sz="1400" b="1" i="0" u="none" strike="noStrike" cap="none" normalizeH="0" baseline="0" dirty="0" err="1">
                <a:ln>
                  <a:noFill/>
                </a:ln>
                <a:solidFill>
                  <a:srgbClr val="00B050"/>
                </a:solidFill>
                <a:effectLst/>
              </a:rPr>
              <a:t>paths</a:t>
            </a:r>
            <a:r>
              <a:rPr kumimoji="0" lang="sv-SE" altLang="sv-SE" sz="1400" b="0" i="0" u="none" strike="noStrike" cap="none" normalizeH="0" baseline="0" dirty="0">
                <a:ln>
                  <a:noFill/>
                </a:ln>
                <a:solidFill>
                  <a:srgbClr val="00B050"/>
                </a:solidFill>
                <a:effectLst/>
              </a:rPr>
              <a:t> or </a:t>
            </a:r>
            <a:r>
              <a:rPr kumimoji="0" lang="sv-SE" altLang="sv-SE" sz="1400" b="1" i="0" u="none" strike="noStrike" cap="none" normalizeH="0" baseline="0" dirty="0" err="1">
                <a:ln>
                  <a:noFill/>
                </a:ln>
                <a:solidFill>
                  <a:srgbClr val="00B050"/>
                </a:solidFill>
                <a:effectLst/>
              </a:rPr>
              <a:t>backend</a:t>
            </a:r>
            <a:r>
              <a:rPr kumimoji="0" lang="sv-SE" altLang="sv-SE" sz="1400" b="1" i="0" u="none" strike="noStrike" cap="none" normalizeH="0" baseline="0" dirty="0">
                <a:ln>
                  <a:noFill/>
                </a:ln>
                <a:solidFill>
                  <a:srgbClr val="00B050"/>
                </a:solidFill>
                <a:effectLst/>
              </a:rPr>
              <a:t> </a:t>
            </a:r>
            <a:r>
              <a:rPr kumimoji="0" lang="sv-SE" altLang="sv-SE" sz="1400" b="1" i="0" u="none" strike="noStrike" cap="none" normalizeH="0" baseline="0" dirty="0" err="1">
                <a:ln>
                  <a:noFill/>
                </a:ln>
                <a:solidFill>
                  <a:srgbClr val="00B050"/>
                </a:solidFill>
                <a:effectLst/>
              </a:rPr>
              <a:t>bottlenecks</a:t>
            </a:r>
            <a:r>
              <a:rPr kumimoji="0" lang="sv-SE" altLang="sv-SE" sz="1400" b="1" i="0" u="none" strike="noStrike" cap="none" normalizeH="0" baseline="0" dirty="0">
                <a:ln>
                  <a:noFill/>
                </a:ln>
                <a:solidFill>
                  <a:srgbClr val="00B050"/>
                </a:solidFill>
                <a:effectLst/>
              </a:rPr>
              <a:t> -&gt; </a:t>
            </a:r>
            <a:r>
              <a:rPr kumimoji="0" lang="sv-SE" altLang="sv-SE" sz="1400" b="0" i="0" u="none" strike="noStrike" cap="none" normalizeH="0" baseline="0" dirty="0" err="1">
                <a:ln>
                  <a:noFill/>
                </a:ln>
                <a:solidFill>
                  <a:srgbClr val="00B050"/>
                </a:solidFill>
                <a:effectLst/>
              </a:rPr>
              <a:t>Automate</a:t>
            </a:r>
            <a:r>
              <a:rPr kumimoji="0" lang="sv-SE" altLang="sv-SE" sz="1400" b="0" i="0" u="none" strike="noStrike" cap="none" normalizeH="0" baseline="0" dirty="0">
                <a:ln>
                  <a:noFill/>
                </a:ln>
                <a:solidFill>
                  <a:srgbClr val="00B050"/>
                </a:solidFill>
                <a:effectLst/>
              </a:rPr>
              <a:t> status </a:t>
            </a:r>
            <a:r>
              <a:rPr kumimoji="0" lang="sv-SE" altLang="sv-SE" sz="1400" b="0" i="0" u="none" strike="noStrike" cap="none" normalizeH="0" baseline="0" dirty="0" err="1">
                <a:ln>
                  <a:noFill/>
                </a:ln>
                <a:solidFill>
                  <a:srgbClr val="00B050"/>
                </a:solidFill>
                <a:effectLst/>
              </a:rPr>
              <a:t>updates</a:t>
            </a:r>
            <a:r>
              <a:rPr kumimoji="0" lang="sv-SE" altLang="sv-SE" sz="1400" b="0" i="0" u="none" strike="noStrike" cap="none" normalizeH="0" baseline="0" dirty="0">
                <a:ln>
                  <a:noFill/>
                </a:ln>
                <a:solidFill>
                  <a:srgbClr val="00B050"/>
                </a:solidFill>
                <a:effectLst/>
              </a:rPr>
              <a:t> + </a:t>
            </a:r>
            <a:r>
              <a:rPr kumimoji="0" lang="sv-SE" altLang="sv-SE" sz="1400" b="0" i="0" u="none" strike="noStrike" cap="none" normalizeH="0" baseline="0" dirty="0" err="1">
                <a:ln>
                  <a:noFill/>
                </a:ln>
                <a:solidFill>
                  <a:srgbClr val="00B050"/>
                </a:solidFill>
                <a:effectLst/>
              </a:rPr>
              <a:t>Add</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visibility</a:t>
            </a:r>
            <a:r>
              <a:rPr kumimoji="0" lang="sv-SE" altLang="sv-SE" sz="1400" b="0" i="0" u="none" strike="noStrike" cap="none" normalizeH="0" baseline="0" dirty="0">
                <a:ln>
                  <a:noFill/>
                </a:ln>
                <a:solidFill>
                  <a:srgbClr val="00B050"/>
                </a:solidFill>
                <a:effectLst/>
              </a:rPr>
              <a:t> in the </a:t>
            </a:r>
            <a:r>
              <a:rPr kumimoji="0" lang="sv-SE" altLang="sv-SE" sz="1400" b="0" i="0" u="none" strike="noStrike" cap="none" normalizeH="0" baseline="0" dirty="0" err="1">
                <a:ln>
                  <a:noFill/>
                </a:ln>
                <a:solidFill>
                  <a:srgbClr val="00B050"/>
                </a:solidFill>
                <a:effectLst/>
              </a:rPr>
              <a:t>customer</a:t>
            </a:r>
            <a:r>
              <a:rPr kumimoji="0" lang="sv-SE" altLang="sv-SE" sz="1400" b="0" i="0" u="none" strike="noStrike" cap="none" normalizeH="0" baseline="0" dirty="0">
                <a:ln>
                  <a:noFill/>
                </a:ln>
                <a:solidFill>
                  <a:srgbClr val="00B050"/>
                </a:solidFill>
                <a:effectLst/>
              </a:rPr>
              <a:t> portal (“</a:t>
            </a:r>
            <a:r>
              <a:rPr kumimoji="0" lang="sv-SE" altLang="sv-SE" sz="1400" b="0" i="0" u="none" strike="noStrike" cap="none" normalizeH="0" baseline="0" dirty="0" err="1">
                <a:ln>
                  <a:noFill/>
                </a:ln>
                <a:solidFill>
                  <a:srgbClr val="00B050"/>
                </a:solidFill>
                <a:effectLst/>
              </a:rPr>
              <a:t>Refund</a:t>
            </a:r>
            <a:r>
              <a:rPr kumimoji="0" lang="sv-SE" altLang="sv-SE" sz="1400" b="0" i="0" u="none" strike="noStrike" cap="none" normalizeH="0" baseline="0" dirty="0">
                <a:ln>
                  <a:noFill/>
                </a:ln>
                <a:solidFill>
                  <a:srgbClr val="00B050"/>
                </a:solidFill>
                <a:effectLst/>
              </a:rPr>
              <a:t> </a:t>
            </a:r>
            <a:r>
              <a:rPr kumimoji="0" lang="sv-SE" altLang="sv-SE" sz="1400" b="0" i="0" u="none" strike="noStrike" cap="none" normalizeH="0" baseline="0" dirty="0" err="1">
                <a:ln>
                  <a:noFill/>
                </a:ln>
                <a:solidFill>
                  <a:srgbClr val="00B050"/>
                </a:solidFill>
                <a:effectLst/>
              </a:rPr>
              <a:t>expected</a:t>
            </a:r>
            <a:r>
              <a:rPr kumimoji="0" lang="sv-SE" altLang="sv-SE" sz="1400" b="0" i="0" u="none" strike="noStrike" cap="none" normalizeH="0" baseline="0" dirty="0">
                <a:ln>
                  <a:noFill/>
                </a:ln>
                <a:solidFill>
                  <a:srgbClr val="00B050"/>
                </a:solidFill>
                <a:effectLst/>
              </a:rPr>
              <a:t> by X date”)</a:t>
            </a:r>
          </a:p>
          <a:p>
            <a:pPr lvl="1" eaLnBrk="0" fontAlgn="base" hangingPunct="0">
              <a:spcBef>
                <a:spcPct val="0"/>
              </a:spcBef>
              <a:spcAft>
                <a:spcPct val="0"/>
              </a:spcAft>
            </a:pPr>
            <a:endParaRPr kumimoji="0" lang="sv-SE" altLang="sv-SE" sz="14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28949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2818</TotalTime>
  <Words>1764</Words>
  <Application>Microsoft Office PowerPoint</Application>
  <PresentationFormat>Widescreen</PresentationFormat>
  <Paragraphs>151</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Etraveli customer analysis</vt:lpstr>
      <vt:lpstr>Why Optimizing Support Load Matters</vt:lpstr>
      <vt:lpstr>Overview</vt:lpstr>
      <vt:lpstr>Revenue vs Number of contacts</vt:lpstr>
      <vt:lpstr>Categorization Based on Errand Category (Multi contact cases)</vt:lpstr>
      <vt:lpstr>🚨 High Effort ≠ High Volume</vt:lpstr>
      <vt:lpstr>Focus Area: Channel dist.</vt:lpstr>
      <vt:lpstr>Focus Area: 1-Contact Resolutions by Channel &amp; Category, learning from the best!</vt:lpstr>
      <vt:lpstr>Focus Area: 1-Contact vs Multi-Contact Action Distribution</vt:lpstr>
      <vt:lpstr>Correlation between Errand channel vs Category</vt:lpstr>
      <vt:lpstr>Top 5 Strategic Suggestions for Optimizing Travel Support Load</vt:lpstr>
    </vt:vector>
  </TitlesOfParts>
  <Company>Munters 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Zeinab Moradi Nour</dc:creator>
  <cp:lastModifiedBy>Zeinab Moradi Nour</cp:lastModifiedBy>
  <cp:revision>45</cp:revision>
  <dcterms:created xsi:type="dcterms:W3CDTF">2025-06-14T17:20:56Z</dcterms:created>
  <dcterms:modified xsi:type="dcterms:W3CDTF">2025-06-16T19:23:50Z</dcterms:modified>
</cp:coreProperties>
</file>