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256" r:id="rId6"/>
    <p:sldId id="257" r:id="rId7"/>
    <p:sldId id="258" r:id="rId8"/>
    <p:sldId id="271" r:id="rId9"/>
    <p:sldId id="270" r:id="rId10"/>
    <p:sldId id="273" r:id="rId11"/>
    <p:sldId id="272" r:id="rId12"/>
    <p:sldId id="269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313" r:id="rId22"/>
    <p:sldId id="314" r:id="rId23"/>
    <p:sldId id="315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19" autoAdjust="0"/>
  </p:normalViewPr>
  <p:slideViewPr>
    <p:cSldViewPr snapToGrid="0">
      <p:cViewPr varScale="1">
        <p:scale>
          <a:sx n="106" d="100"/>
          <a:sy n="106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Sesstion</a:t>
            </a:r>
            <a:r>
              <a:rPr lang="en-US" sz="8000" dirty="0"/>
              <a:t> 3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.fit(X_train, y_train) to train</a:t>
            </a:r>
          </a:p>
          <a:p>
            <a:r>
              <a:t>Some models require no epochs (e.g., RF, SVM)</a:t>
            </a:r>
          </a:p>
          <a:p>
            <a:r>
              <a:t>Neural models (not covered here) use epochs and backpropagation</a:t>
            </a:r>
          </a:p>
          <a:p>
            <a:r>
              <a:t>Importance of train_test_split() for validation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Improving Model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GridSearchCV: Exhaustive parameter search</a:t>
            </a:r>
          </a:p>
          <a:p>
            <a:r>
              <a:t>RandomSearchCV: Random combinations for speed</a:t>
            </a:r>
          </a:p>
          <a:p>
            <a:r>
              <a:t>Use cross-validation (cv=5) to avoid overfitting on one split</a:t>
            </a:r>
          </a:p>
          <a:p>
            <a:r>
              <a:t>Example: GridSearch on KNN (see code in notes)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/>
          <a:lstStyle/>
          <a:p>
            <a:r>
              <a:rPr dirty="0"/>
              <a:t>Confusion Matrix: TP, FP, TN, FN</a:t>
            </a:r>
          </a:p>
          <a:p>
            <a:r>
              <a:rPr dirty="0"/>
              <a:t>Precision: TP / (TP + FP)</a:t>
            </a:r>
            <a:r>
              <a:rPr lang="en-US" dirty="0"/>
              <a:t> =&gt; if cost of FP is important</a:t>
            </a:r>
            <a:endParaRPr dirty="0"/>
          </a:p>
          <a:p>
            <a:r>
              <a:rPr dirty="0"/>
              <a:t>Recall: TP / (TP + FN)</a:t>
            </a:r>
            <a:r>
              <a:rPr lang="en-US" dirty="0"/>
              <a:t> =&gt; if cost of FN is important</a:t>
            </a:r>
            <a:endParaRPr dirty="0"/>
          </a:p>
          <a:p>
            <a:r>
              <a:rPr dirty="0"/>
              <a:t>F1-Score: Harmonic mean of precision &amp; recall</a:t>
            </a:r>
          </a:p>
        </p:txBody>
      </p:sp>
      <p:pic>
        <p:nvPicPr>
          <p:cNvPr id="1026" name="Picture 2" descr="Measuring Performance: The Confusion Matrix – Glass Box Medicine">
            <a:extLst>
              <a:ext uri="{FF2B5EF4-FFF2-40B4-BE49-F238E27FC236}">
                <a16:creationId xmlns:a16="http://schemas.microsoft.com/office/drawing/2014/main" id="{593FD0C2-F477-CA1C-3A9E-AE18D09C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946" y="2032031"/>
            <a:ext cx="4095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Evaluation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ROC Curve: Tradeoff between TPR and FPR</a:t>
            </a:r>
          </a:p>
          <a:p>
            <a:r>
              <a:t>AUC Score: Area under the ROC curve</a:t>
            </a:r>
          </a:p>
          <a:p>
            <a:r>
              <a:t>For imbalanced classes, use Precision-Recall Curve</a:t>
            </a:r>
          </a:p>
        </p:txBody>
      </p:sp>
      <p:pic>
        <p:nvPicPr>
          <p:cNvPr id="7170" name="Picture 2" descr="roc-Geeksforgeeks">
            <a:extLst>
              <a:ext uri="{FF2B5EF4-FFF2-40B4-BE49-F238E27FC236}">
                <a16:creationId xmlns:a16="http://schemas.microsoft.com/office/drawing/2014/main" id="{02183BC5-83B8-AF3D-BA29-8084DC9FA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80" y="2288355"/>
            <a:ext cx="4454304" cy="315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Metrics (Reference Only)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MAE (Mean Absolute Error)</a:t>
            </a:r>
          </a:p>
          <a:p>
            <a:r>
              <a:t>RMSE (Root Mean Squared Error)</a:t>
            </a:r>
          </a:p>
          <a:p>
            <a:r>
              <a:t>R² Score: Proportion of variance explained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Improvement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Error Analysis: Examine where/why model fails</a:t>
            </a:r>
          </a:p>
          <a:p>
            <a:r>
              <a:rPr dirty="0"/>
              <a:t>Handle Class Imbalance: SMOTE, class weights</a:t>
            </a:r>
          </a:p>
          <a:p>
            <a:r>
              <a:rPr dirty="0"/>
              <a:t>Feature Engineering: Improve or remove weak features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Accuracy with Ensembles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Bagging: Random Forest, multiple learners on subsets</a:t>
            </a:r>
          </a:p>
          <a:p>
            <a:r>
              <a:t>Boosting: Sequential improvement (e.g., XGBoost)</a:t>
            </a:r>
          </a:p>
          <a:p>
            <a:r>
              <a:t>Often improves generalization and reduces variance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Model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Underfitting: High bias, poor training performance</a:t>
            </a:r>
          </a:p>
          <a:p>
            <a:r>
              <a:rPr dirty="0"/>
              <a:t>Overfitting: High variance, poor test performance</a:t>
            </a:r>
          </a:p>
          <a:p>
            <a:r>
              <a:rPr dirty="0"/>
              <a:t>Use learning curves, validation scores to detect</a:t>
            </a:r>
          </a:p>
          <a:p>
            <a:r>
              <a:rPr dirty="0"/>
              <a:t>Regularization &amp; simpler models can help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Bias and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Bias and variance are two sources of error in machine learning models:</a:t>
            </a:r>
          </a:p>
          <a:p>
            <a:endParaRPr/>
          </a:p>
          <a:p>
            <a:r>
              <a:t>• Bias: Error from incorrect assumptions in the learning algorithm.</a:t>
            </a:r>
          </a:p>
          <a:p>
            <a:r>
              <a:t>  - High bias ➝ Underfitting (model too simple)</a:t>
            </a:r>
          </a:p>
          <a:p>
            <a:endParaRPr/>
          </a:p>
          <a:p>
            <a:r>
              <a:t>• Variance: Error from sensitivity to small fluctuations in the training set.</a:t>
            </a:r>
          </a:p>
          <a:p>
            <a:r>
              <a:t>  - High variance ➝ Overfitting (model too complex)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is to balance bias and variance to minimize total error:</a:t>
            </a:r>
          </a:p>
          <a:p>
            <a:endParaRPr/>
          </a:p>
          <a:p>
            <a:r>
              <a:t>• Low Bias + Low Variance ➝ Ideal (rare in practice)</a:t>
            </a:r>
          </a:p>
          <a:p>
            <a:r>
              <a:t>• High Bias + Low Variance ➝ Underfitting</a:t>
            </a:r>
          </a:p>
          <a:p>
            <a:r>
              <a:t>• Low Bias + High Variance ➝ Overfitting</a:t>
            </a:r>
          </a:p>
          <a:p>
            <a:endParaRPr/>
          </a:p>
          <a:p>
            <a:r>
              <a:t>Use techniques like cross-validation, regularization, and ensemble methods to manage this tradeoff.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Classification Pipeline: Model Selection, Evaluation &amp; Improvement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From CSV Data to Accurate Predictions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F8C6-54D8-B388-B74D-BD45CEED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Bias-Variance Tradeoff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A13739A-6BBC-C53A-4FF6-BE97AC7097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591577"/>
              </p:ext>
            </p:extLst>
          </p:nvPr>
        </p:nvGraphicFramePr>
        <p:xfrm>
          <a:off x="1066800" y="2625142"/>
          <a:ext cx="10058400" cy="1097280"/>
        </p:xfrm>
        <a:graphic>
          <a:graphicData uri="http://schemas.openxmlformats.org/drawingml/2006/table">
            <a:tbl>
              <a:tblPr/>
              <a:tblGrid>
                <a:gridCol w="2210554">
                  <a:extLst>
                    <a:ext uri="{9D8B030D-6E8A-4147-A177-3AD203B41FA5}">
                      <a16:colId xmlns:a16="http://schemas.microsoft.com/office/drawing/2014/main" val="3398315953"/>
                    </a:ext>
                  </a:extLst>
                </a:gridCol>
                <a:gridCol w="4495046">
                  <a:extLst>
                    <a:ext uri="{9D8B030D-6E8A-4147-A177-3AD203B41FA5}">
                      <a16:colId xmlns:a16="http://schemas.microsoft.com/office/drawing/2014/main" val="116133682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432594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Term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Detected by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49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Bias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Model too simple, underfitting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 error on </a:t>
                      </a:r>
                      <a:r>
                        <a:rPr lang="en-US" b="1"/>
                        <a:t>training and test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125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Variance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Model too complex, overfitting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error on </a:t>
                      </a:r>
                      <a:r>
                        <a:rPr lang="en-US" b="1" dirty="0"/>
                        <a:t>train</a:t>
                      </a:r>
                      <a:r>
                        <a:rPr lang="en-US" dirty="0"/>
                        <a:t>, high on </a:t>
                      </a:r>
                      <a:r>
                        <a:rPr lang="en-US" b="1" dirty="0"/>
                        <a:t>test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50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911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Ready to explore your dataset!</a:t>
            </a:r>
          </a:p>
          <a:p>
            <a:r>
              <a:t>Let's discuss model behavior on real examples.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 and preprocess CSV data</a:t>
            </a:r>
          </a:p>
          <a:p>
            <a:r>
              <a:t>Select suitable classification models</a:t>
            </a:r>
          </a:p>
          <a:p>
            <a:r>
              <a:t>Train models with appropriate techniques</a:t>
            </a:r>
          </a:p>
          <a:p>
            <a:r>
              <a:t>Evaluate model performance</a:t>
            </a:r>
          </a:p>
          <a:p>
            <a:r>
              <a:t>Improve results through tuning &amp; ensemble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for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Support Vector Machine (SVM) – High-dimensional performance</a:t>
            </a:r>
          </a:p>
          <a:p>
            <a:r>
              <a:rPr dirty="0"/>
              <a:t>Decision Trees – Easy to interpret, prone to overfitting</a:t>
            </a:r>
          </a:p>
          <a:p>
            <a:r>
              <a:rPr dirty="0"/>
              <a:t>K-Nearest Neighbors (KNN) – Simple, instance-based</a:t>
            </a:r>
          </a:p>
          <a:p>
            <a:r>
              <a:rPr dirty="0"/>
              <a:t>Logistic Regression – Probabilistic, interpretable</a:t>
            </a:r>
          </a:p>
          <a:p>
            <a:r>
              <a:rPr dirty="0"/>
              <a:t>Random Forest (RF) – Ensemble of trees, good default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How it works: Classifies a data point based on the majority class among its k nearest neighbors (using distance metrics like Euclidean).</a:t>
            </a:r>
          </a:p>
          <a:p>
            <a:r>
              <a:rPr dirty="0"/>
              <a:t>Pros:</a:t>
            </a:r>
          </a:p>
          <a:p>
            <a:r>
              <a:rPr dirty="0"/>
              <a:t>- Very simple, no training phase</a:t>
            </a:r>
          </a:p>
          <a:p>
            <a:r>
              <a:rPr dirty="0"/>
              <a:t>- Good for well-separated classes</a:t>
            </a:r>
          </a:p>
          <a:p>
            <a:r>
              <a:rPr dirty="0"/>
              <a:t>- Non-parametric</a:t>
            </a:r>
          </a:p>
          <a:p>
            <a:r>
              <a:rPr dirty="0"/>
              <a:t>Cons:</a:t>
            </a:r>
          </a:p>
          <a:p>
            <a:r>
              <a:rPr dirty="0"/>
              <a:t>- Slow at prediction time</a:t>
            </a:r>
          </a:p>
          <a:p>
            <a:r>
              <a:rPr dirty="0"/>
              <a:t>- Sensitive to feature scale and irrelevant features</a:t>
            </a:r>
          </a:p>
          <a:p>
            <a:r>
              <a:rPr dirty="0"/>
              <a:t>- Struggles with high dimensions</a:t>
            </a:r>
          </a:p>
          <a:p>
            <a:endParaRPr dirty="0"/>
          </a:p>
          <a:p>
            <a:endParaRPr dirty="0"/>
          </a:p>
        </p:txBody>
      </p:sp>
      <p:pic>
        <p:nvPicPr>
          <p:cNvPr id="3074" name="Picture 2" descr="Understanding K-Nearest Neighbors: A Simple Approach to Classification and  Regression | Towards AI">
            <a:extLst>
              <a:ext uri="{FF2B5EF4-FFF2-40B4-BE49-F238E27FC236}">
                <a16:creationId xmlns:a16="http://schemas.microsoft.com/office/drawing/2014/main" id="{83A74ED7-A18E-4EFF-9B21-C1D098625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66646" y="2341057"/>
            <a:ext cx="3853166" cy="3042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uclidean distance formula">
            <a:extLst>
              <a:ext uri="{FF2B5EF4-FFF2-40B4-BE49-F238E27FC236}">
                <a16:creationId xmlns:a16="http://schemas.microsoft.com/office/drawing/2014/main" id="{21DEA4AD-2B08-3D34-9FC2-683F2E6EB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1" t="34888" r="26411" b="30062"/>
          <a:stretch>
            <a:fillRect/>
          </a:stretch>
        </p:blipFill>
        <p:spPr bwMode="auto">
          <a:xfrm>
            <a:off x="9859224" y="2703205"/>
            <a:ext cx="2014390" cy="72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anhattan distance formula">
            <a:extLst>
              <a:ext uri="{FF2B5EF4-FFF2-40B4-BE49-F238E27FC236}">
                <a16:creationId xmlns:a16="http://schemas.microsoft.com/office/drawing/2014/main" id="{07FDEDA0-1BC9-8D80-3ACD-0B8F907EA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3" t="33552" r="8499" b="36151"/>
          <a:stretch>
            <a:fillRect/>
          </a:stretch>
        </p:blipFill>
        <p:spPr bwMode="auto">
          <a:xfrm>
            <a:off x="7609136" y="5517432"/>
            <a:ext cx="3546544" cy="64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How it works: Recursively splits data by feature thresholds. Splits are based on Gini impurity or entropy.</a:t>
            </a:r>
          </a:p>
          <a:p>
            <a:r>
              <a:rPr dirty="0"/>
              <a:t>Pros:</a:t>
            </a:r>
          </a:p>
          <a:p>
            <a:r>
              <a:rPr dirty="0"/>
              <a:t>- Easy to visualize and understand</a:t>
            </a:r>
          </a:p>
          <a:p>
            <a:r>
              <a:rPr dirty="0"/>
              <a:t>- No need for feature scaling</a:t>
            </a:r>
          </a:p>
          <a:p>
            <a:r>
              <a:rPr dirty="0"/>
              <a:t>- Handles numeric and categorical data</a:t>
            </a:r>
          </a:p>
          <a:p>
            <a:r>
              <a:rPr dirty="0"/>
              <a:t>Cons:</a:t>
            </a:r>
          </a:p>
          <a:p>
            <a:r>
              <a:rPr dirty="0"/>
              <a:t>- Easily overfits</a:t>
            </a:r>
          </a:p>
          <a:p>
            <a:r>
              <a:rPr dirty="0"/>
              <a:t>- Small data changes can change tree structure</a:t>
            </a:r>
          </a:p>
          <a:p>
            <a:endParaRPr dirty="0"/>
          </a:p>
          <a:p>
            <a:endParaRPr dirty="0"/>
          </a:p>
        </p:txBody>
      </p:sp>
      <p:pic>
        <p:nvPicPr>
          <p:cNvPr id="4098" name="Picture 2" descr="Prepare a Classification model using decision tree Classifier. ~  TUTORIALTPOINT- Java Tutorial, C Tutorial, DBMS Tutorial">
            <a:extLst>
              <a:ext uri="{FF2B5EF4-FFF2-40B4-BE49-F238E27FC236}">
                <a16:creationId xmlns:a16="http://schemas.microsoft.com/office/drawing/2014/main" id="{B167590E-2081-5E60-7F0A-6D1B2BD35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52664"/>
            <a:ext cx="5319965" cy="31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(RF)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How it works: Trains multiple decision trees on different data and feature subsets, and predicts by majority vote.</a:t>
            </a:r>
          </a:p>
          <a:p>
            <a:pPr marL="0" indent="0">
              <a:buNone/>
            </a:pPr>
            <a:r>
              <a:rPr dirty="0"/>
              <a:t>Pros:</a:t>
            </a:r>
          </a:p>
          <a:p>
            <a:r>
              <a:rPr dirty="0"/>
              <a:t>- Reduces overfitting of individual trees</a:t>
            </a:r>
          </a:p>
          <a:p>
            <a:r>
              <a:rPr dirty="0"/>
              <a:t>- Handles missing and noisy data</a:t>
            </a:r>
          </a:p>
          <a:p>
            <a:r>
              <a:rPr dirty="0"/>
              <a:t>- Performs well without much tuning</a:t>
            </a:r>
          </a:p>
          <a:p>
            <a:pPr marL="0" indent="0">
              <a:buNone/>
            </a:pPr>
            <a:r>
              <a:rPr dirty="0"/>
              <a:t>Cons:</a:t>
            </a:r>
          </a:p>
          <a:p>
            <a:r>
              <a:rPr dirty="0"/>
              <a:t>- Slower training and inference</a:t>
            </a:r>
          </a:p>
          <a:p>
            <a:r>
              <a:rPr dirty="0"/>
              <a:t>- Less interpretable than single decision tree</a:t>
            </a:r>
          </a:p>
          <a:p>
            <a:endParaRPr dirty="0"/>
          </a:p>
          <a:p>
            <a:endParaRPr dirty="0"/>
          </a:p>
        </p:txBody>
      </p:sp>
      <p:sp>
        <p:nvSpPr>
          <p:cNvPr id="4" name="AutoShape 2" descr="Random-forest-algorithm.webp">
            <a:extLst>
              <a:ext uri="{FF2B5EF4-FFF2-40B4-BE49-F238E27FC236}">
                <a16:creationId xmlns:a16="http://schemas.microsoft.com/office/drawing/2014/main" id="{A1AF30E3-8AFF-1C33-9990-3DFCB1822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77F1EE-8807-3BCF-C541-A6C2F65B0C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6339D6F7-D03E-2A6B-3ADE-3F08C02F2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423903-3132-A644-5C02-20667FDA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58" t="33926" r="29233" b="29506"/>
          <a:stretch>
            <a:fillRect/>
          </a:stretch>
        </p:blipFill>
        <p:spPr>
          <a:xfrm>
            <a:off x="5712736" y="2734741"/>
            <a:ext cx="5060888" cy="25078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How it works: Computes weighted sum of inputs and passes it through a sigmoid function to produce probabilities.</a:t>
            </a:r>
          </a:p>
          <a:p>
            <a:r>
              <a:rPr dirty="0"/>
              <a:t>Pros:</a:t>
            </a:r>
          </a:p>
          <a:p>
            <a:r>
              <a:rPr dirty="0"/>
              <a:t>- Easy to interpret coefficients</a:t>
            </a:r>
          </a:p>
          <a:p>
            <a:r>
              <a:rPr dirty="0"/>
              <a:t>- Outputs probabilities</a:t>
            </a:r>
          </a:p>
          <a:p>
            <a:r>
              <a:rPr dirty="0"/>
              <a:t>- Efficient on large datasets</a:t>
            </a:r>
          </a:p>
          <a:p>
            <a:r>
              <a:rPr dirty="0"/>
              <a:t>Cons:</a:t>
            </a:r>
          </a:p>
          <a:p>
            <a:r>
              <a:rPr dirty="0"/>
              <a:t>- Assumes linearity between input and log-odds</a:t>
            </a:r>
          </a:p>
          <a:p>
            <a:r>
              <a:rPr dirty="0"/>
              <a:t>- Limited to linear decision boundaries</a:t>
            </a:r>
          </a:p>
          <a:p>
            <a:endParaRPr dirty="0"/>
          </a:p>
          <a:p>
            <a:endParaRPr dirty="0"/>
          </a:p>
        </p:txBody>
      </p:sp>
      <p:pic>
        <p:nvPicPr>
          <p:cNvPr id="5122" name="Picture 2" descr="Everything You Need to Know About Logistic Regression ...">
            <a:extLst>
              <a:ext uri="{FF2B5EF4-FFF2-40B4-BE49-F238E27FC236}">
                <a16:creationId xmlns:a16="http://schemas.microsoft.com/office/drawing/2014/main" id="{5B4297E9-23BE-5D63-DE14-90710B8C1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120" y="4353717"/>
            <a:ext cx="3711920" cy="188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005 PyTorch - Logistic Regression in PyTorch - Master Data Science">
            <a:extLst>
              <a:ext uri="{FF2B5EF4-FFF2-40B4-BE49-F238E27FC236}">
                <a16:creationId xmlns:a16="http://schemas.microsoft.com/office/drawing/2014/main" id="{15D9CC07-AB3F-4918-391A-875B50D50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684" y="2362271"/>
            <a:ext cx="4028792" cy="185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Support Vector Machine (SVM)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How it works: SVM finds the optimal hyperplane that separates data points of different classes with the maximum margin. Kernel tricks (e.g., RBF) allow non-linear separation.</a:t>
            </a:r>
          </a:p>
          <a:p>
            <a:r>
              <a:rPr dirty="0"/>
              <a:t>Pros:</a:t>
            </a:r>
          </a:p>
          <a:p>
            <a:r>
              <a:rPr dirty="0"/>
              <a:t>- Works well in high-dimensional data</a:t>
            </a:r>
          </a:p>
          <a:p>
            <a:r>
              <a:rPr dirty="0"/>
              <a:t>- Effective in separable cases</a:t>
            </a:r>
          </a:p>
          <a:p>
            <a:r>
              <a:rPr dirty="0"/>
              <a:t>- Robust with proper regularization</a:t>
            </a:r>
          </a:p>
          <a:p>
            <a:r>
              <a:rPr dirty="0"/>
              <a:t>Cons:</a:t>
            </a:r>
          </a:p>
          <a:p>
            <a:r>
              <a:rPr dirty="0"/>
              <a:t>- Slow for large datasets</a:t>
            </a:r>
          </a:p>
          <a:p>
            <a:r>
              <a:rPr dirty="0"/>
              <a:t>- Sensitive to noise and overlapping classes</a:t>
            </a:r>
          </a:p>
          <a:p>
            <a:r>
              <a:rPr dirty="0"/>
              <a:t>- Less interpretable</a:t>
            </a:r>
          </a:p>
          <a:p>
            <a:endParaRPr dirty="0"/>
          </a:p>
          <a:p>
            <a:endParaRPr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6C312F24-1194-4D1A-489C-EACE5A6D1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76" y="2689898"/>
            <a:ext cx="5712706" cy="259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{F50EFCAD-7F9F-42DB-8D07-22136AA27A1B}TF427093bb-7ddc-497b-80f4-fe945bcee621ff7241c0_win32-add2936a5c77</Template>
  <TotalTime>197</TotalTime>
  <Words>861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Calibri</vt:lpstr>
      <vt:lpstr>Franklin Gothic Book</vt:lpstr>
      <vt:lpstr>1_RetrospectVTI</vt:lpstr>
      <vt:lpstr>Sesstion 3</vt:lpstr>
      <vt:lpstr>Classification Pipeline: Model Selection, Evaluation &amp; Improvement</vt:lpstr>
      <vt:lpstr>Classification Pipeline Overview</vt:lpstr>
      <vt:lpstr>Model Selection for Classification</vt:lpstr>
      <vt:lpstr>K-Nearest Neighbors (KNN)</vt:lpstr>
      <vt:lpstr>Decision Trees</vt:lpstr>
      <vt:lpstr>Random Forest (RF)</vt:lpstr>
      <vt:lpstr>Logistic Regression</vt:lpstr>
      <vt:lpstr>Support Vector Machine (SVM)</vt:lpstr>
      <vt:lpstr>Training Classifiers</vt:lpstr>
      <vt:lpstr>Improving Model Settings</vt:lpstr>
      <vt:lpstr>Model Evaluation Metrics</vt:lpstr>
      <vt:lpstr>Additional Evaluation Tools</vt:lpstr>
      <vt:lpstr>Regression Metrics (Reference Only)</vt:lpstr>
      <vt:lpstr>Model Improvement Strategies</vt:lpstr>
      <vt:lpstr>Boost Accuracy with Ensembles</vt:lpstr>
      <vt:lpstr>Understanding Model Fit</vt:lpstr>
      <vt:lpstr>Understanding Bias and Variance</vt:lpstr>
      <vt:lpstr>The Bias-Variance Tradeoff</vt:lpstr>
      <vt:lpstr>The Bias-Variance Tradeoff</vt:lpstr>
      <vt:lpstr>Questions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Bedo</dc:creator>
  <cp:lastModifiedBy>Bedo</cp:lastModifiedBy>
  <cp:revision>2</cp:revision>
  <dcterms:created xsi:type="dcterms:W3CDTF">2025-07-29T12:12:18Z</dcterms:created>
  <dcterms:modified xsi:type="dcterms:W3CDTF">2025-07-30T07:03:51Z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