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1" r:id="rId6"/>
    <p:sldId id="312" r:id="rId7"/>
    <p:sldId id="313" r:id="rId8"/>
    <p:sldId id="314" r:id="rId9"/>
    <p:sldId id="317" r:id="rId10"/>
    <p:sldId id="315" r:id="rId11"/>
    <p:sldId id="318" r:id="rId12"/>
    <p:sldId id="316" r:id="rId13"/>
    <p:sldId id="319" r:id="rId14"/>
    <p:sldId id="256" r:id="rId15"/>
    <p:sldId id="257" r:id="rId16"/>
    <p:sldId id="258" r:id="rId17"/>
    <p:sldId id="259" r:id="rId18"/>
    <p:sldId id="260" r:id="rId19"/>
    <p:sldId id="261" r:id="rId20"/>
    <p:sldId id="262" r:id="rId21"/>
    <p:sldId id="263"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7/29/2025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7/29/2025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7/29/2025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7/29/2025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7/29/2025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7/29/2025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7/29/2025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7/29/2025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7/29/2025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7/29/2025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hyperlink" Target="https://www.geeksforgeeks.org/dsa/interquartile-range-iqr/"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geeksforgeeks.org/data-visualization/what-is-univariate-bivariate-multivariate-analysis-in-data-visualis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maths/bivariate-analysi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data-analysis/principal-component-analysis-pca/" TargetMode="External"/><Relationship Id="rId2" Type="http://schemas.openxmlformats.org/officeDocument/2006/relationships/hyperlink" Target="https://www.geeksforgeeks.org/r-language/multivariate-analysis-in-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machine-learning/regression-in-machine-learning/" TargetMode="External"/><Relationship Id="rId2" Type="http://schemas.openxmlformats.org/officeDocument/2006/relationships/hyperlink" Target="https://www.geeksforgeeks.org/machine-learning/ml-handling-missing-values/" TargetMode="External"/><Relationship Id="rId1" Type="http://schemas.openxmlformats.org/officeDocument/2006/relationships/slideLayout" Target="../slideLayouts/slideLayout2.xml"/><Relationship Id="rId5" Type="http://schemas.openxmlformats.org/officeDocument/2006/relationships/hyperlink" Target="https://www.geeksforgeeks.org/machine-learning/decision-tree/" TargetMode="External"/><Relationship Id="rId4" Type="http://schemas.openxmlformats.org/officeDocument/2006/relationships/hyperlink" Target="https://www.geeksforgeeks.org/machine-learning/k-nearest-neighbour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machine-learning/what-is-standardization-in-machine-learning/" TargetMode="External"/><Relationship Id="rId2" Type="http://schemas.openxmlformats.org/officeDocument/2006/relationships/hyperlink" Target="https://www.geeksforgeeks.org/machine-learning/standardscaler-minmaxscaler-and-robustscaler-techniques-ml/" TargetMode="External"/><Relationship Id="rId1" Type="http://schemas.openxmlformats.org/officeDocument/2006/relationships/slideLayout" Target="../slideLayouts/slideLayout2.xml"/><Relationship Id="rId6" Type="http://schemas.openxmlformats.org/officeDocument/2006/relationships/hyperlink" Target="https://www.geeksforgeeks.org/dsa/square-root-number-using-log/" TargetMode="External"/><Relationship Id="rId5" Type="http://schemas.openxmlformats.org/officeDocument/2006/relationships/hyperlink" Target="https://www.geeksforgeeks.org/machine-learning/ml-label-encoding-of-datasets-in-python/" TargetMode="External"/><Relationship Id="rId4" Type="http://schemas.openxmlformats.org/officeDocument/2006/relationships/hyperlink" Target="https://www.geeksforgeeks.org/machine-learning/ml-one-hot-encod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dirty="0"/>
              <a:t>Session 2</a:t>
            </a:r>
            <a:endParaRPr lang="en-US" sz="8000" dirty="0"/>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10CB8-2D39-767C-3F90-CD0610536638}"/>
              </a:ext>
            </a:extLst>
          </p:cNvPr>
          <p:cNvSpPr>
            <a:spLocks noGrp="1"/>
          </p:cNvSpPr>
          <p:nvPr>
            <p:ph type="title"/>
          </p:nvPr>
        </p:nvSpPr>
        <p:spPr/>
        <p:txBody>
          <a:bodyPr/>
          <a:lstStyle/>
          <a:p>
            <a:r>
              <a:rPr lang="en-US" b="1" dirty="0"/>
              <a:t>Steps for Performing Exploratory Data Analysis</a:t>
            </a:r>
            <a:endParaRPr lang="en-US" dirty="0"/>
          </a:p>
        </p:txBody>
      </p:sp>
      <p:sp>
        <p:nvSpPr>
          <p:cNvPr id="3" name="Content Placeholder 2">
            <a:extLst>
              <a:ext uri="{FF2B5EF4-FFF2-40B4-BE49-F238E27FC236}">
                <a16:creationId xmlns:a16="http://schemas.microsoft.com/office/drawing/2014/main" id="{CAF53DC8-A957-33D4-144E-D28527FE3AD9}"/>
              </a:ext>
            </a:extLst>
          </p:cNvPr>
          <p:cNvSpPr>
            <a:spLocks noGrp="1"/>
          </p:cNvSpPr>
          <p:nvPr>
            <p:ph idx="1"/>
          </p:nvPr>
        </p:nvSpPr>
        <p:spPr/>
        <p:txBody>
          <a:bodyPr>
            <a:normAutofit/>
          </a:bodyPr>
          <a:lstStyle/>
          <a:p>
            <a:pPr fontAlgn="base"/>
            <a:r>
              <a:rPr lang="en-US" b="1" dirty="0"/>
              <a:t>Step 7: Handling Outliers</a:t>
            </a:r>
          </a:p>
          <a:p>
            <a:pPr fontAlgn="base"/>
            <a:r>
              <a:rPr lang="en-US" dirty="0"/>
              <a:t>Outliers are data points that differs from the rest of the data may caused by errors in measurement or data entry. Detecting and handling outliers is important because they can skew our analysis and affect model performance. We can identify outliers using methods like</a:t>
            </a:r>
            <a:r>
              <a:rPr lang="en-US" u="sng" dirty="0">
                <a:hlinkClick r:id="rId2"/>
              </a:rPr>
              <a:t> </a:t>
            </a:r>
            <a:r>
              <a:rPr lang="en-US" b="1" u="sng" dirty="0">
                <a:hlinkClick r:id="rId2"/>
              </a:rPr>
              <a:t>interquartile range (IQR)</a:t>
            </a:r>
            <a:r>
              <a:rPr lang="en-US" dirty="0"/>
              <a:t> or domain-specific rules. Once identified it can be removed or adjusted depending on the context. Properly managing outliers shows our analysis is accurate and reliable.</a:t>
            </a:r>
          </a:p>
          <a:p>
            <a:endParaRPr lang="en-US" dirty="0"/>
          </a:p>
        </p:txBody>
      </p:sp>
    </p:spTree>
    <p:extLst>
      <p:ext uri="{BB962C8B-B14F-4D97-AF65-F5344CB8AC3E}">
        <p14:creationId xmlns:p14="http://schemas.microsoft.com/office/powerpoint/2010/main" val="1942309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EDA for Image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Step 1: Understand the Dataset Structure</a:t>
            </a:r>
          </a:p>
        </p:txBody>
      </p:sp>
      <p:sp>
        <p:nvSpPr>
          <p:cNvPr id="3" name="Content Placeholder 2"/>
          <p:cNvSpPr>
            <a:spLocks noGrp="1"/>
          </p:cNvSpPr>
          <p:nvPr>
            <p:ph idx="1"/>
          </p:nvPr>
        </p:nvSpPr>
        <p:spPr/>
        <p:txBody>
          <a:bodyPr/>
          <a:lstStyle/>
          <a:p>
            <a:endParaRPr/>
          </a:p>
          <a:p>
            <a:pPr>
              <a:defRPr sz="1800"/>
            </a:pPr>
            <a:r>
              <a:t>Review the folder structure (e.g., one folder per class).</a:t>
            </a:r>
          </a:p>
          <a:p>
            <a:pPr>
              <a:defRPr sz="1800"/>
            </a:pPr>
            <a:r>
              <a:t>Check how images are organized: train, test, validation.</a:t>
            </a:r>
          </a:p>
          <a:p>
            <a:pPr>
              <a:defRPr sz="1800"/>
            </a:pPr>
            <a:r>
              <a:t>Count images per class to identify any imbalance.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Step 2: Visualize Sample Images</a:t>
            </a:r>
          </a:p>
        </p:txBody>
      </p:sp>
      <p:sp>
        <p:nvSpPr>
          <p:cNvPr id="3" name="Content Placeholder 2"/>
          <p:cNvSpPr>
            <a:spLocks noGrp="1"/>
          </p:cNvSpPr>
          <p:nvPr>
            <p:ph idx="1"/>
          </p:nvPr>
        </p:nvSpPr>
        <p:spPr/>
        <p:txBody>
          <a:bodyPr/>
          <a:lstStyle/>
          <a:p>
            <a:endParaRPr dirty="0"/>
          </a:p>
          <a:p>
            <a:pPr>
              <a:defRPr sz="1800"/>
            </a:pPr>
            <a:r>
              <a:rPr dirty="0"/>
              <a:t>Display random images from each class.</a:t>
            </a:r>
          </a:p>
          <a:p>
            <a:pPr>
              <a:defRPr sz="1800"/>
            </a:pPr>
            <a:r>
              <a:rPr dirty="0"/>
              <a:t>Assess quality, noise, blur, and clarity.</a:t>
            </a:r>
          </a:p>
          <a:p>
            <a:pPr>
              <a:defRPr sz="1800"/>
            </a:pPr>
            <a:r>
              <a:rPr dirty="0"/>
              <a:t>Verify correct labeling and visual consistency.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Step 3: Analyze Image Dimensions</a:t>
            </a:r>
          </a:p>
        </p:txBody>
      </p:sp>
      <p:sp>
        <p:nvSpPr>
          <p:cNvPr id="3" name="Content Placeholder 2"/>
          <p:cNvSpPr>
            <a:spLocks noGrp="1"/>
          </p:cNvSpPr>
          <p:nvPr>
            <p:ph idx="1"/>
          </p:nvPr>
        </p:nvSpPr>
        <p:spPr/>
        <p:txBody>
          <a:bodyPr/>
          <a:lstStyle/>
          <a:p>
            <a:endParaRPr/>
          </a:p>
          <a:p>
            <a:pPr>
              <a:defRPr sz="1800"/>
            </a:pPr>
            <a:r>
              <a:t>Check image height, width, and number of channels.</a:t>
            </a:r>
          </a:p>
          <a:p>
            <a:pPr>
              <a:defRPr sz="1800"/>
            </a:pPr>
            <a:r>
              <a:t>Identify inconsistencies in shape or format.</a:t>
            </a:r>
          </a:p>
          <a:p>
            <a:pPr>
              <a:defRPr sz="1800"/>
            </a:pPr>
            <a:r>
              <a:t>Detect RGB, grayscale, or alpha channels.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Step 4: Examine Color Distributions</a:t>
            </a:r>
          </a:p>
        </p:txBody>
      </p:sp>
      <p:sp>
        <p:nvSpPr>
          <p:cNvPr id="3" name="Content Placeholder 2"/>
          <p:cNvSpPr>
            <a:spLocks noGrp="1"/>
          </p:cNvSpPr>
          <p:nvPr>
            <p:ph idx="1"/>
          </p:nvPr>
        </p:nvSpPr>
        <p:spPr/>
        <p:txBody>
          <a:bodyPr/>
          <a:lstStyle/>
          <a:p>
            <a:endParaRPr/>
          </a:p>
          <a:p>
            <a:pPr>
              <a:defRPr sz="1800"/>
            </a:pPr>
            <a:r>
              <a:t>Explore pixel intensity distributions per color channel.</a:t>
            </a:r>
          </a:p>
          <a:p>
            <a:pPr>
              <a:defRPr sz="1800"/>
            </a:pPr>
            <a:r>
              <a:t>Identify dominant colors or lack of color balance.</a:t>
            </a:r>
          </a:p>
          <a:p>
            <a:pPr>
              <a:defRPr sz="1800"/>
            </a:pPr>
            <a:r>
              <a:t>Assess the need for color normalization.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Step 5: Check Brightness and Contrast</a:t>
            </a:r>
          </a:p>
        </p:txBody>
      </p:sp>
      <p:sp>
        <p:nvSpPr>
          <p:cNvPr id="3" name="Content Placeholder 2"/>
          <p:cNvSpPr>
            <a:spLocks noGrp="1"/>
          </p:cNvSpPr>
          <p:nvPr>
            <p:ph idx="1"/>
          </p:nvPr>
        </p:nvSpPr>
        <p:spPr/>
        <p:txBody>
          <a:bodyPr/>
          <a:lstStyle/>
          <a:p>
            <a:endParaRPr/>
          </a:p>
          <a:p>
            <a:pPr>
              <a:defRPr sz="1800"/>
            </a:pPr>
            <a:r>
              <a:t>Convert to grayscale to inspect intensity variation.</a:t>
            </a:r>
          </a:p>
          <a:p>
            <a:pPr>
              <a:defRPr sz="1800"/>
            </a:pPr>
            <a:r>
              <a:t>Detect overexposed or underexposed images.</a:t>
            </a:r>
          </a:p>
          <a:p>
            <a:pPr>
              <a:defRPr sz="1800"/>
            </a:pPr>
            <a:r>
              <a:t>Plan brightness normalization if needed.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Step 6: Detect Corrupt or Low-Quality Images</a:t>
            </a:r>
          </a:p>
        </p:txBody>
      </p:sp>
      <p:sp>
        <p:nvSpPr>
          <p:cNvPr id="3" name="Content Placeholder 2"/>
          <p:cNvSpPr>
            <a:spLocks noGrp="1"/>
          </p:cNvSpPr>
          <p:nvPr>
            <p:ph idx="1"/>
          </p:nvPr>
        </p:nvSpPr>
        <p:spPr/>
        <p:txBody>
          <a:bodyPr/>
          <a:lstStyle/>
          <a:p>
            <a:endParaRPr/>
          </a:p>
          <a:p>
            <a:pPr>
              <a:defRPr sz="1800"/>
            </a:pPr>
            <a:r>
              <a:t>Attempt to load all images and catch loading errors.</a:t>
            </a:r>
          </a:p>
          <a:p>
            <a:pPr>
              <a:defRPr sz="1800"/>
            </a:pPr>
            <a:r>
              <a:t>Find images that are blank, very small, or distorted.</a:t>
            </a:r>
          </a:p>
          <a:p>
            <a:pPr>
              <a:defRPr sz="1800"/>
            </a:pPr>
            <a:r>
              <a:t>Ensure all files are valid images.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Step 7: Review Image Augmentation Possibilities</a:t>
            </a:r>
          </a:p>
        </p:txBody>
      </p:sp>
      <p:sp>
        <p:nvSpPr>
          <p:cNvPr id="3" name="Content Placeholder 2"/>
          <p:cNvSpPr>
            <a:spLocks noGrp="1"/>
          </p:cNvSpPr>
          <p:nvPr>
            <p:ph idx="1"/>
          </p:nvPr>
        </p:nvSpPr>
        <p:spPr/>
        <p:txBody>
          <a:bodyPr/>
          <a:lstStyle/>
          <a:p>
            <a:endParaRPr/>
          </a:p>
          <a:p>
            <a:pPr>
              <a:defRPr sz="1800"/>
            </a:pPr>
            <a:r>
              <a:t>Try augmentations like flip, rotate, and zoom.</a:t>
            </a:r>
          </a:p>
          <a:p>
            <a:pPr>
              <a:defRPr sz="1800"/>
            </a:pPr>
            <a:r>
              <a:t>Evaluate visual impact on image clarity and labels.</a:t>
            </a:r>
          </a:p>
          <a:p>
            <a:pPr>
              <a:defRPr sz="1800"/>
            </a:pPr>
            <a:r>
              <a:t>Plan an augmentation strategy for training.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Step 8: Analyze Class Distribution</a:t>
            </a:r>
          </a:p>
        </p:txBody>
      </p:sp>
      <p:sp>
        <p:nvSpPr>
          <p:cNvPr id="3" name="Content Placeholder 2"/>
          <p:cNvSpPr>
            <a:spLocks noGrp="1"/>
          </p:cNvSpPr>
          <p:nvPr>
            <p:ph idx="1"/>
          </p:nvPr>
        </p:nvSpPr>
        <p:spPr/>
        <p:txBody>
          <a:bodyPr/>
          <a:lstStyle/>
          <a:p>
            <a:endParaRPr/>
          </a:p>
          <a:p>
            <a:pPr>
              <a:defRPr sz="1800"/>
            </a:pPr>
            <a:r>
              <a:t>Summarize number of images per class in charts.</a:t>
            </a:r>
          </a:p>
          <a:p>
            <a:pPr>
              <a:defRPr sz="1800"/>
            </a:pPr>
            <a:r>
              <a:t>Identify imbalanced classes.</a:t>
            </a:r>
          </a:p>
          <a:p>
            <a:pPr>
              <a:defRPr sz="1800"/>
            </a:pPr>
            <a:r>
              <a:t>Plan sampling or weighting strategies if needed.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F21AF-CF00-C976-B491-082323FA46E4}"/>
              </a:ext>
            </a:extLst>
          </p:cNvPr>
          <p:cNvSpPr>
            <a:spLocks noGrp="1"/>
          </p:cNvSpPr>
          <p:nvPr>
            <p:ph type="title"/>
          </p:nvPr>
        </p:nvSpPr>
        <p:spPr/>
        <p:txBody>
          <a:bodyPr/>
          <a:lstStyle/>
          <a:p>
            <a:r>
              <a:rPr lang="en-US" b="1" dirty="0"/>
              <a:t>Exploratory Data Analysis</a:t>
            </a:r>
            <a:endParaRPr lang="en-US" dirty="0"/>
          </a:p>
        </p:txBody>
      </p:sp>
      <p:sp>
        <p:nvSpPr>
          <p:cNvPr id="3" name="Content Placeholder 2">
            <a:extLst>
              <a:ext uri="{FF2B5EF4-FFF2-40B4-BE49-F238E27FC236}">
                <a16:creationId xmlns:a16="http://schemas.microsoft.com/office/drawing/2014/main" id="{D5A76936-9C6B-B545-ACB7-6383EC3BF7CE}"/>
              </a:ext>
            </a:extLst>
          </p:cNvPr>
          <p:cNvSpPr>
            <a:spLocks noGrp="1"/>
          </p:cNvSpPr>
          <p:nvPr>
            <p:ph idx="1"/>
          </p:nvPr>
        </p:nvSpPr>
        <p:spPr>
          <a:xfrm>
            <a:off x="1097280" y="2108202"/>
            <a:ext cx="10058400" cy="2481906"/>
          </a:xfrm>
        </p:spPr>
        <p:txBody>
          <a:bodyPr/>
          <a:lstStyle/>
          <a:p>
            <a:pPr fontAlgn="base"/>
            <a:r>
              <a:rPr lang="en-US" b="1" dirty="0"/>
              <a:t>1. Univariate Analysis</a:t>
            </a:r>
          </a:p>
          <a:p>
            <a:pPr fontAlgn="base"/>
            <a:r>
              <a:rPr lang="en-US" u="sng" dirty="0">
                <a:hlinkClick r:id="rId2"/>
              </a:rPr>
              <a:t>Univariate analysis </a:t>
            </a:r>
            <a:r>
              <a:rPr lang="en-US" dirty="0"/>
              <a:t>focuses on studying one variable to understand its characteristics. It helps to describe data and find patterns within a single feature. </a:t>
            </a:r>
          </a:p>
          <a:p>
            <a:pPr fontAlgn="base"/>
            <a:r>
              <a:rPr lang="en-US" dirty="0"/>
              <a:t>Various common methods like histograms are used to show data distribution, box plots to detect outliers and understand data spread and bar charts for categorical data. </a:t>
            </a:r>
          </a:p>
          <a:p>
            <a:pPr marL="0" indent="0">
              <a:buNone/>
            </a:pPr>
            <a:endParaRPr lang="en-US" dirty="0"/>
          </a:p>
        </p:txBody>
      </p:sp>
    </p:spTree>
    <p:extLst>
      <p:ext uri="{BB962C8B-B14F-4D97-AF65-F5344CB8AC3E}">
        <p14:creationId xmlns:p14="http://schemas.microsoft.com/office/powerpoint/2010/main" val="1590842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B5017-6B8B-8BED-969C-462DE457AF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7D51E6-AEEC-8763-72B6-87580D09DB3E}"/>
              </a:ext>
            </a:extLst>
          </p:cNvPr>
          <p:cNvSpPr>
            <a:spLocks noGrp="1"/>
          </p:cNvSpPr>
          <p:nvPr>
            <p:ph type="title"/>
          </p:nvPr>
        </p:nvSpPr>
        <p:spPr/>
        <p:txBody>
          <a:bodyPr/>
          <a:lstStyle/>
          <a:p>
            <a:r>
              <a:rPr lang="en-US" b="1" dirty="0"/>
              <a:t>Exploratory Data Analysis</a:t>
            </a:r>
            <a:endParaRPr lang="en-US" dirty="0"/>
          </a:p>
        </p:txBody>
      </p:sp>
      <p:sp>
        <p:nvSpPr>
          <p:cNvPr id="3" name="Content Placeholder 2">
            <a:extLst>
              <a:ext uri="{FF2B5EF4-FFF2-40B4-BE49-F238E27FC236}">
                <a16:creationId xmlns:a16="http://schemas.microsoft.com/office/drawing/2014/main" id="{4B34D2FB-03F8-2B85-6B08-94C37B7B3171}"/>
              </a:ext>
            </a:extLst>
          </p:cNvPr>
          <p:cNvSpPr>
            <a:spLocks noGrp="1"/>
          </p:cNvSpPr>
          <p:nvPr>
            <p:ph idx="1"/>
          </p:nvPr>
        </p:nvSpPr>
        <p:spPr/>
        <p:txBody>
          <a:bodyPr>
            <a:normAutofit/>
          </a:bodyPr>
          <a:lstStyle/>
          <a:p>
            <a:pPr fontAlgn="base"/>
            <a:r>
              <a:rPr lang="en-US" b="1" dirty="0"/>
              <a:t>2. Bivariate Analysis</a:t>
            </a:r>
          </a:p>
          <a:p>
            <a:pPr fontAlgn="base"/>
            <a:r>
              <a:rPr lang="en-US" u="sng" dirty="0">
                <a:hlinkClick r:id="rId2"/>
              </a:rPr>
              <a:t>Bivariate Analysis</a:t>
            </a:r>
            <a:r>
              <a:rPr lang="en-US" dirty="0"/>
              <a:t> focuses on identifying relationship between two variables to find connections, correlations and dependencies. It helps to understand how two variables interact with each other. Some key techniques include:</a:t>
            </a:r>
          </a:p>
          <a:p>
            <a:pPr fontAlgn="base"/>
            <a:r>
              <a:rPr lang="en-US" b="1" dirty="0"/>
              <a:t>C</a:t>
            </a:r>
            <a:r>
              <a:rPr lang="en-US" dirty="0"/>
              <a:t>orrelation coefficient measures how strongly two variables are related.</a:t>
            </a:r>
          </a:p>
        </p:txBody>
      </p:sp>
    </p:spTree>
    <p:extLst>
      <p:ext uri="{BB962C8B-B14F-4D97-AF65-F5344CB8AC3E}">
        <p14:creationId xmlns:p14="http://schemas.microsoft.com/office/powerpoint/2010/main" val="3481299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0CAB4-5F8F-8026-0015-79A71B7720DD}"/>
              </a:ext>
            </a:extLst>
          </p:cNvPr>
          <p:cNvSpPr>
            <a:spLocks noGrp="1"/>
          </p:cNvSpPr>
          <p:nvPr>
            <p:ph type="title"/>
          </p:nvPr>
        </p:nvSpPr>
        <p:spPr/>
        <p:txBody>
          <a:bodyPr/>
          <a:lstStyle/>
          <a:p>
            <a:r>
              <a:rPr lang="en-US" b="1" dirty="0"/>
              <a:t>Exploratory Data Analysis</a:t>
            </a:r>
            <a:endParaRPr lang="en-US" dirty="0"/>
          </a:p>
        </p:txBody>
      </p:sp>
      <p:sp>
        <p:nvSpPr>
          <p:cNvPr id="3" name="Content Placeholder 2">
            <a:extLst>
              <a:ext uri="{FF2B5EF4-FFF2-40B4-BE49-F238E27FC236}">
                <a16:creationId xmlns:a16="http://schemas.microsoft.com/office/drawing/2014/main" id="{2F98A8BA-ADAA-B10B-29F9-600966A86030}"/>
              </a:ext>
            </a:extLst>
          </p:cNvPr>
          <p:cNvSpPr>
            <a:spLocks noGrp="1"/>
          </p:cNvSpPr>
          <p:nvPr>
            <p:ph idx="1"/>
          </p:nvPr>
        </p:nvSpPr>
        <p:spPr/>
        <p:txBody>
          <a:bodyPr>
            <a:normAutofit/>
          </a:bodyPr>
          <a:lstStyle/>
          <a:p>
            <a:pPr fontAlgn="base"/>
            <a:r>
              <a:rPr lang="en-US" b="1" dirty="0"/>
              <a:t>3. Multivariate Analysis</a:t>
            </a:r>
            <a:endParaRPr lang="en-US" u="sng" dirty="0">
              <a:hlinkClick r:id="rId2"/>
            </a:endParaRPr>
          </a:p>
          <a:p>
            <a:pPr fontAlgn="base"/>
            <a:r>
              <a:rPr lang="en-US" u="sng" dirty="0">
                <a:hlinkClick r:id="rId2"/>
              </a:rPr>
              <a:t>Multivariate Analysis</a:t>
            </a:r>
            <a:r>
              <a:rPr lang="en-US" dirty="0"/>
              <a:t> identify relationships between two or more variables in the dataset and aims to understand how variables interact with one another which is important for statistical modeling techniques. It include techniques like:</a:t>
            </a:r>
          </a:p>
          <a:p>
            <a:pPr fontAlgn="base"/>
            <a:r>
              <a:rPr lang="en-US" b="1" u="sng" dirty="0">
                <a:hlinkClick r:id="rId3"/>
              </a:rPr>
              <a:t>Principal Component Analysis (PCA</a:t>
            </a:r>
            <a:r>
              <a:rPr lang="en-US" b="1" dirty="0"/>
              <a:t>)</a:t>
            </a:r>
            <a:r>
              <a:rPr lang="en-US" dirty="0"/>
              <a:t> which reduces the complexity of large datasets by simplifying them while keeping the most important information.</a:t>
            </a:r>
          </a:p>
        </p:txBody>
      </p:sp>
    </p:spTree>
    <p:extLst>
      <p:ext uri="{BB962C8B-B14F-4D97-AF65-F5344CB8AC3E}">
        <p14:creationId xmlns:p14="http://schemas.microsoft.com/office/powerpoint/2010/main" val="1204610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B4FD6-08F6-869A-9BE8-942201CFAF3D}"/>
              </a:ext>
            </a:extLst>
          </p:cNvPr>
          <p:cNvSpPr>
            <a:spLocks noGrp="1"/>
          </p:cNvSpPr>
          <p:nvPr>
            <p:ph type="title"/>
          </p:nvPr>
        </p:nvSpPr>
        <p:spPr/>
        <p:txBody>
          <a:bodyPr>
            <a:normAutofit/>
          </a:bodyPr>
          <a:lstStyle/>
          <a:p>
            <a:r>
              <a:rPr lang="en-US" b="1" dirty="0"/>
              <a:t>Steps for Performing Exploratory Data Analysis</a:t>
            </a:r>
            <a:endParaRPr lang="en-US" dirty="0"/>
          </a:p>
        </p:txBody>
      </p:sp>
      <p:sp>
        <p:nvSpPr>
          <p:cNvPr id="3" name="Content Placeholder 2">
            <a:extLst>
              <a:ext uri="{FF2B5EF4-FFF2-40B4-BE49-F238E27FC236}">
                <a16:creationId xmlns:a16="http://schemas.microsoft.com/office/drawing/2014/main" id="{5904E5DC-ABD6-8EE5-AB02-38D35B8141B6}"/>
              </a:ext>
            </a:extLst>
          </p:cNvPr>
          <p:cNvSpPr>
            <a:spLocks noGrp="1"/>
          </p:cNvSpPr>
          <p:nvPr>
            <p:ph idx="1"/>
          </p:nvPr>
        </p:nvSpPr>
        <p:spPr/>
        <p:txBody>
          <a:bodyPr>
            <a:normAutofit/>
          </a:bodyPr>
          <a:lstStyle/>
          <a:p>
            <a:pPr fontAlgn="base"/>
            <a:r>
              <a:rPr lang="en-US" b="1" dirty="0"/>
              <a:t>Step 1: Understanding the Problem and the Data</a:t>
            </a:r>
          </a:p>
          <a:p>
            <a:pPr fontAlgn="base"/>
            <a:r>
              <a:rPr lang="en-US" dirty="0"/>
              <a:t>The first step in any data analysis project is to fully understand the problem we're solving and the data we have. This includes asking key questions like:</a:t>
            </a:r>
          </a:p>
          <a:p>
            <a:pPr fontAlgn="base"/>
            <a:r>
              <a:rPr lang="en-US" dirty="0"/>
              <a:t>What is the business goal or research question?</a:t>
            </a:r>
          </a:p>
          <a:p>
            <a:pPr fontAlgn="base"/>
            <a:r>
              <a:rPr lang="en-US" dirty="0"/>
              <a:t>What are the variables in the data and what do they represent?</a:t>
            </a:r>
          </a:p>
          <a:p>
            <a:pPr fontAlgn="base"/>
            <a:r>
              <a:rPr lang="en-US" dirty="0"/>
              <a:t>What types of data (numerical, categorical, text, etc.) do you have?</a:t>
            </a:r>
          </a:p>
        </p:txBody>
      </p:sp>
    </p:spTree>
    <p:extLst>
      <p:ext uri="{BB962C8B-B14F-4D97-AF65-F5344CB8AC3E}">
        <p14:creationId xmlns:p14="http://schemas.microsoft.com/office/powerpoint/2010/main" val="1904554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EB566-27F0-EDC7-E36E-06AA89B83A2D}"/>
              </a:ext>
            </a:extLst>
          </p:cNvPr>
          <p:cNvSpPr>
            <a:spLocks noGrp="1"/>
          </p:cNvSpPr>
          <p:nvPr>
            <p:ph type="title"/>
          </p:nvPr>
        </p:nvSpPr>
        <p:spPr/>
        <p:txBody>
          <a:bodyPr/>
          <a:lstStyle/>
          <a:p>
            <a:r>
              <a:rPr lang="en-US" b="1" dirty="0"/>
              <a:t>Steps for Performing Exploratory Data Analysis</a:t>
            </a:r>
            <a:endParaRPr lang="en-US" dirty="0"/>
          </a:p>
        </p:txBody>
      </p:sp>
      <p:sp>
        <p:nvSpPr>
          <p:cNvPr id="3" name="Content Placeholder 2">
            <a:extLst>
              <a:ext uri="{FF2B5EF4-FFF2-40B4-BE49-F238E27FC236}">
                <a16:creationId xmlns:a16="http://schemas.microsoft.com/office/drawing/2014/main" id="{DFFBE893-0A33-00F8-C9D8-77B8AF01409E}"/>
              </a:ext>
            </a:extLst>
          </p:cNvPr>
          <p:cNvSpPr>
            <a:spLocks noGrp="1"/>
          </p:cNvSpPr>
          <p:nvPr>
            <p:ph idx="1"/>
          </p:nvPr>
        </p:nvSpPr>
        <p:spPr/>
        <p:txBody>
          <a:bodyPr>
            <a:normAutofit fontScale="70000" lnSpcReduction="20000"/>
          </a:bodyPr>
          <a:lstStyle/>
          <a:p>
            <a:pPr fontAlgn="base"/>
            <a:r>
              <a:rPr lang="en-US" b="1" dirty="0"/>
              <a:t>Step 2: Importing and Inspecting the Data</a:t>
            </a:r>
          </a:p>
          <a:p>
            <a:pPr fontAlgn="base"/>
            <a:r>
              <a:rPr lang="en-US" dirty="0"/>
              <a:t>After understanding the problem and the data, next step is to import the data into our analysis environment such as Python, R or a spreadsheet tool. It’s important to find data to gain a basic understanding of its structure, variable types and any potential issues. Here’s what we can do:</a:t>
            </a:r>
          </a:p>
          <a:p>
            <a:pPr fontAlgn="base">
              <a:buFont typeface="Wingdings" panose="05000000000000000000" pitchFamily="2" charset="2"/>
              <a:buChar char="q"/>
            </a:pPr>
            <a:r>
              <a:rPr lang="en-US" dirty="0"/>
              <a:t>Load the data into our environment carefully to avoid errors or truncations.</a:t>
            </a:r>
          </a:p>
          <a:p>
            <a:pPr fontAlgn="base">
              <a:buFont typeface="Wingdings" panose="05000000000000000000" pitchFamily="2" charset="2"/>
              <a:buChar char="q"/>
            </a:pPr>
            <a:r>
              <a:rPr lang="en-US" dirty="0"/>
              <a:t>Check the size of the data like number of rows and columns to understand its complexity.</a:t>
            </a:r>
          </a:p>
          <a:p>
            <a:pPr fontAlgn="base">
              <a:buFont typeface="Wingdings" panose="05000000000000000000" pitchFamily="2" charset="2"/>
              <a:buChar char="q"/>
            </a:pPr>
            <a:r>
              <a:rPr lang="en-US" dirty="0"/>
              <a:t>Check for missing values and see how they are distributed across variables since missing data can impact the quality of your analysis.</a:t>
            </a:r>
          </a:p>
          <a:p>
            <a:pPr fontAlgn="base">
              <a:buFont typeface="Wingdings" panose="05000000000000000000" pitchFamily="2" charset="2"/>
              <a:buChar char="q"/>
            </a:pPr>
            <a:r>
              <a:rPr lang="en-US" dirty="0"/>
              <a:t>Identify data types for each variable like numerical, categorical, etc. which will help in the next steps of data manipulation and analysis.</a:t>
            </a:r>
          </a:p>
          <a:p>
            <a:pPr fontAlgn="base">
              <a:buFont typeface="Wingdings" panose="05000000000000000000" pitchFamily="2" charset="2"/>
              <a:buChar char="q"/>
            </a:pPr>
            <a:r>
              <a:rPr lang="en-US" dirty="0"/>
              <a:t>Look for errors or inconsistencies such as outliers which could show major issues with the data.</a:t>
            </a:r>
          </a:p>
          <a:p>
            <a:pPr fontAlgn="base">
              <a:buFont typeface="Wingdings" panose="05000000000000000000" pitchFamily="2" charset="2"/>
              <a:buChar char="q"/>
            </a:pPr>
            <a:r>
              <a:rPr lang="en-US" dirty="0"/>
              <a:t>By completing these tasks we'll be prepared to clean and analyze the data more effectively.</a:t>
            </a:r>
          </a:p>
          <a:p>
            <a:endParaRPr lang="en-US" dirty="0"/>
          </a:p>
        </p:txBody>
      </p:sp>
    </p:spTree>
    <p:extLst>
      <p:ext uri="{BB962C8B-B14F-4D97-AF65-F5344CB8AC3E}">
        <p14:creationId xmlns:p14="http://schemas.microsoft.com/office/powerpoint/2010/main" val="3919683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BE054-D438-60DD-B69B-0003C2E386F9}"/>
              </a:ext>
            </a:extLst>
          </p:cNvPr>
          <p:cNvSpPr>
            <a:spLocks noGrp="1"/>
          </p:cNvSpPr>
          <p:nvPr>
            <p:ph type="title"/>
          </p:nvPr>
        </p:nvSpPr>
        <p:spPr/>
        <p:txBody>
          <a:bodyPr/>
          <a:lstStyle/>
          <a:p>
            <a:r>
              <a:rPr lang="en-US" b="1" dirty="0"/>
              <a:t>Steps for Performing Exploratory Data Analysis</a:t>
            </a:r>
            <a:endParaRPr lang="en-US" dirty="0"/>
          </a:p>
        </p:txBody>
      </p:sp>
      <p:sp>
        <p:nvSpPr>
          <p:cNvPr id="3" name="Content Placeholder 2">
            <a:extLst>
              <a:ext uri="{FF2B5EF4-FFF2-40B4-BE49-F238E27FC236}">
                <a16:creationId xmlns:a16="http://schemas.microsoft.com/office/drawing/2014/main" id="{0B13BE21-FA04-8408-30C4-86EDC03B6234}"/>
              </a:ext>
            </a:extLst>
          </p:cNvPr>
          <p:cNvSpPr>
            <a:spLocks noGrp="1"/>
          </p:cNvSpPr>
          <p:nvPr>
            <p:ph idx="1"/>
          </p:nvPr>
        </p:nvSpPr>
        <p:spPr>
          <a:xfrm>
            <a:off x="1066800" y="2081041"/>
            <a:ext cx="10058400" cy="3760891"/>
          </a:xfrm>
        </p:spPr>
        <p:txBody>
          <a:bodyPr>
            <a:normAutofit fontScale="77500" lnSpcReduction="20000"/>
          </a:bodyPr>
          <a:lstStyle/>
          <a:p>
            <a:pPr fontAlgn="base"/>
            <a:r>
              <a:rPr lang="en-US" b="1" dirty="0"/>
              <a:t>Step 3: Handling Missing Data</a:t>
            </a:r>
          </a:p>
          <a:p>
            <a:pPr fontAlgn="base"/>
            <a:r>
              <a:rPr lang="en-US" u="sng" dirty="0">
                <a:hlinkClick r:id="rId2"/>
              </a:rPr>
              <a:t>Missing data </a:t>
            </a:r>
            <a:r>
              <a:rPr lang="en-US" dirty="0"/>
              <a:t>is common in many datasets and can affect the quality of our analysis. During EDA it's important to identify and handle missing data properly to avoid biased or misleading results. Here’s how to handle it:</a:t>
            </a:r>
          </a:p>
          <a:p>
            <a:pPr fontAlgn="base"/>
            <a:r>
              <a:rPr lang="en-US" dirty="0"/>
              <a:t>Understand the patterns and possible causes of missing data. Is it missing completely at random (MCAR), missing at random (MAR) or missing not at random (MNAR). Identifying this helps us to find best way to handle the missing data.</a:t>
            </a:r>
          </a:p>
          <a:p>
            <a:pPr fontAlgn="base"/>
            <a:r>
              <a:rPr lang="en-US" dirty="0"/>
              <a:t>Decide whether to remove missing data or impute (fill in) the missing values. Removing data can lead to biased outcomes if the missing data isn’t MCAR. Filling values helps to preserve data but should be done carefully.</a:t>
            </a:r>
          </a:p>
          <a:p>
            <a:pPr fontAlgn="base"/>
            <a:r>
              <a:rPr lang="en-US" dirty="0"/>
              <a:t>Use appropriate imputation methods like mean or median imputation, </a:t>
            </a:r>
            <a:r>
              <a:rPr lang="en-US" u="sng" dirty="0">
                <a:hlinkClick r:id="rId3"/>
              </a:rPr>
              <a:t>regression </a:t>
            </a:r>
            <a:r>
              <a:rPr lang="en-US" dirty="0"/>
              <a:t>imputation or machine learning techniques like</a:t>
            </a:r>
            <a:r>
              <a:rPr lang="en-US" u="sng" dirty="0">
                <a:hlinkClick r:id="rId4"/>
              </a:rPr>
              <a:t> KNN </a:t>
            </a:r>
            <a:r>
              <a:rPr lang="en-US" dirty="0"/>
              <a:t>or </a:t>
            </a:r>
            <a:r>
              <a:rPr lang="en-US" u="sng" dirty="0">
                <a:hlinkClick r:id="rId5"/>
              </a:rPr>
              <a:t>decision trees </a:t>
            </a:r>
            <a:r>
              <a:rPr lang="en-US" dirty="0"/>
              <a:t>based on the data’s characteristics.</a:t>
            </a:r>
          </a:p>
          <a:p>
            <a:pPr fontAlgn="base"/>
            <a:r>
              <a:rPr lang="en-US" dirty="0"/>
              <a:t>Consider the impact of missing data. Even after imputing, missing data can cause uncertainty and bias so understands the result with caution.</a:t>
            </a:r>
          </a:p>
          <a:p>
            <a:pPr fontAlgn="base"/>
            <a:r>
              <a:rPr lang="en-US" dirty="0"/>
              <a:t>Properly handling of missing data improves the accuracy of our analysis and prevents misleading conclusions.</a:t>
            </a:r>
          </a:p>
          <a:p>
            <a:endParaRPr lang="en-US" dirty="0"/>
          </a:p>
        </p:txBody>
      </p:sp>
    </p:spTree>
    <p:extLst>
      <p:ext uri="{BB962C8B-B14F-4D97-AF65-F5344CB8AC3E}">
        <p14:creationId xmlns:p14="http://schemas.microsoft.com/office/powerpoint/2010/main" val="1260339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52A5-B5AB-AAB9-E4DD-A1C28FECC242}"/>
              </a:ext>
            </a:extLst>
          </p:cNvPr>
          <p:cNvSpPr>
            <a:spLocks noGrp="1"/>
          </p:cNvSpPr>
          <p:nvPr>
            <p:ph type="title"/>
          </p:nvPr>
        </p:nvSpPr>
        <p:spPr/>
        <p:txBody>
          <a:bodyPr/>
          <a:lstStyle/>
          <a:p>
            <a:r>
              <a:rPr lang="en-US" b="1" dirty="0"/>
              <a:t>Steps for Performing Exploratory Data Analysis</a:t>
            </a:r>
            <a:endParaRPr lang="en-US" dirty="0"/>
          </a:p>
        </p:txBody>
      </p:sp>
      <p:sp>
        <p:nvSpPr>
          <p:cNvPr id="3" name="Content Placeholder 2">
            <a:extLst>
              <a:ext uri="{FF2B5EF4-FFF2-40B4-BE49-F238E27FC236}">
                <a16:creationId xmlns:a16="http://schemas.microsoft.com/office/drawing/2014/main" id="{0137A21D-48C7-5F70-D859-BC88627E1365}"/>
              </a:ext>
            </a:extLst>
          </p:cNvPr>
          <p:cNvSpPr>
            <a:spLocks noGrp="1"/>
          </p:cNvSpPr>
          <p:nvPr>
            <p:ph idx="1"/>
          </p:nvPr>
        </p:nvSpPr>
        <p:spPr/>
        <p:txBody>
          <a:bodyPr>
            <a:normAutofit fontScale="70000" lnSpcReduction="20000"/>
          </a:bodyPr>
          <a:lstStyle/>
          <a:p>
            <a:pPr fontAlgn="base"/>
            <a:r>
              <a:rPr lang="en-US" b="1" dirty="0"/>
              <a:t>Step 4: Exploring Data Characteristics</a:t>
            </a:r>
          </a:p>
          <a:p>
            <a:pPr fontAlgn="base"/>
            <a:r>
              <a:rPr lang="en-US" dirty="0"/>
              <a:t>After addressing missing data, we find the characteristics of our data by checking the distribution, central tendency and variability of our variables and identifying outliers or anomalies. This helps in selecting appropriate analysis methods and finding major data issues. We should calculate summary statistics like mean, median, mode, standard deviation, skewness and kurtosis for numerical variables. These provide an overview of the data’s distribution and helps us to identify any irregular patterns or issues.</a:t>
            </a:r>
          </a:p>
          <a:p>
            <a:pPr fontAlgn="base"/>
            <a:r>
              <a:rPr lang="en-US" b="1" dirty="0"/>
              <a:t>Step 5: Performing Data Transformation</a:t>
            </a:r>
          </a:p>
          <a:p>
            <a:pPr fontAlgn="base"/>
            <a:r>
              <a:rPr lang="en-US" dirty="0"/>
              <a:t>Data transformation is an important step in EDA as it prepares our data for accurate analysis and modeling. Depending on our data's characteristics and analysis needs, we may need to transform it to ensure it's in the right format. Common transformation techniques include:</a:t>
            </a:r>
          </a:p>
          <a:p>
            <a:pPr fontAlgn="base"/>
            <a:r>
              <a:rPr lang="en-US" dirty="0"/>
              <a:t>Scaling or normalizing numerical variables like </a:t>
            </a:r>
            <a:r>
              <a:rPr lang="en-US" u="sng" dirty="0">
                <a:hlinkClick r:id="rId2"/>
              </a:rPr>
              <a:t>min-max scaling</a:t>
            </a:r>
            <a:r>
              <a:rPr lang="en-US" dirty="0"/>
              <a:t> or </a:t>
            </a:r>
            <a:r>
              <a:rPr lang="en-US" u="sng" dirty="0">
                <a:hlinkClick r:id="rId3"/>
              </a:rPr>
              <a:t>standardization</a:t>
            </a:r>
            <a:r>
              <a:rPr lang="en-US" dirty="0"/>
              <a:t>.</a:t>
            </a:r>
          </a:p>
          <a:p>
            <a:pPr fontAlgn="base"/>
            <a:r>
              <a:rPr lang="en-US" dirty="0"/>
              <a:t>Encoding categorical variables for machine learning like </a:t>
            </a:r>
            <a:r>
              <a:rPr lang="en-US" u="sng" dirty="0">
                <a:hlinkClick r:id="rId4"/>
              </a:rPr>
              <a:t>one-hot encoding</a:t>
            </a:r>
            <a:r>
              <a:rPr lang="en-US" dirty="0"/>
              <a:t> or </a:t>
            </a:r>
            <a:r>
              <a:rPr lang="en-US" u="sng" dirty="0">
                <a:hlinkClick r:id="rId5"/>
              </a:rPr>
              <a:t>label encoding.</a:t>
            </a:r>
            <a:endParaRPr lang="en-US" dirty="0"/>
          </a:p>
          <a:p>
            <a:pPr fontAlgn="base"/>
            <a:r>
              <a:rPr lang="en-US" dirty="0"/>
              <a:t>Applying mathematical transformations like </a:t>
            </a:r>
            <a:r>
              <a:rPr lang="en-US" u="sng" dirty="0">
                <a:hlinkClick r:id="rId6"/>
              </a:rPr>
              <a:t>logarithmic square root </a:t>
            </a:r>
            <a:r>
              <a:rPr lang="en-US" dirty="0"/>
              <a:t>to correct skewness or non-linearity..</a:t>
            </a:r>
          </a:p>
        </p:txBody>
      </p:sp>
    </p:spTree>
    <p:extLst>
      <p:ext uri="{BB962C8B-B14F-4D97-AF65-F5344CB8AC3E}">
        <p14:creationId xmlns:p14="http://schemas.microsoft.com/office/powerpoint/2010/main" val="182197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3DA60-ABBD-3285-2D15-67C309D0D145}"/>
              </a:ext>
            </a:extLst>
          </p:cNvPr>
          <p:cNvSpPr>
            <a:spLocks noGrp="1"/>
          </p:cNvSpPr>
          <p:nvPr>
            <p:ph type="title"/>
          </p:nvPr>
        </p:nvSpPr>
        <p:spPr/>
        <p:txBody>
          <a:bodyPr/>
          <a:lstStyle/>
          <a:p>
            <a:r>
              <a:rPr lang="en-US" b="1" dirty="0"/>
              <a:t>Steps for Performing Exploratory Data Analysis</a:t>
            </a:r>
            <a:endParaRPr lang="en-US" dirty="0"/>
          </a:p>
        </p:txBody>
      </p:sp>
      <p:sp>
        <p:nvSpPr>
          <p:cNvPr id="3" name="Content Placeholder 2">
            <a:extLst>
              <a:ext uri="{FF2B5EF4-FFF2-40B4-BE49-F238E27FC236}">
                <a16:creationId xmlns:a16="http://schemas.microsoft.com/office/drawing/2014/main" id="{6A7E10FD-DCA9-2E24-A7B2-E4EA94466454}"/>
              </a:ext>
            </a:extLst>
          </p:cNvPr>
          <p:cNvSpPr>
            <a:spLocks noGrp="1"/>
          </p:cNvSpPr>
          <p:nvPr>
            <p:ph idx="1"/>
          </p:nvPr>
        </p:nvSpPr>
        <p:spPr/>
        <p:txBody>
          <a:bodyPr>
            <a:normAutofit/>
          </a:bodyPr>
          <a:lstStyle/>
          <a:p>
            <a:pPr fontAlgn="base"/>
            <a:r>
              <a:rPr lang="en-US" b="1" dirty="0"/>
              <a:t>Step 6: Visualizing Relationship of Data</a:t>
            </a:r>
          </a:p>
          <a:p>
            <a:pPr fontAlgn="base"/>
            <a:r>
              <a:rPr lang="en-US" dirty="0"/>
              <a:t>Visualization helps to find relationships between variables and identify patterns or trends that may not be seen from summary statistics alone.</a:t>
            </a:r>
          </a:p>
          <a:p>
            <a:pPr fontAlgn="base"/>
            <a:r>
              <a:rPr lang="en-US" dirty="0"/>
              <a:t>For categorical variables, create frequency tables, bar plots and pie charts to understand the distribution of categories and identify imbalances or unusual patterns.</a:t>
            </a:r>
          </a:p>
          <a:p>
            <a:pPr fontAlgn="base"/>
            <a:r>
              <a:rPr lang="en-US" dirty="0"/>
              <a:t>For numerical variables generate histograms, box plots, violin plots and density plots to visualize distribution, shape, spread and potential outliers.</a:t>
            </a:r>
          </a:p>
          <a:p>
            <a:pPr fontAlgn="base"/>
            <a:r>
              <a:rPr lang="en-US" dirty="0"/>
              <a:t>To find relationships between variables use scatter plots, correlation matrices or statistical tests like Pearson’s correlation coefficient or Spearman’s rank correlation.</a:t>
            </a:r>
          </a:p>
          <a:p>
            <a:endParaRPr lang="en-US" dirty="0"/>
          </a:p>
        </p:txBody>
      </p:sp>
    </p:spTree>
    <p:extLst>
      <p:ext uri="{BB962C8B-B14F-4D97-AF65-F5344CB8AC3E}">
        <p14:creationId xmlns:p14="http://schemas.microsoft.com/office/powerpoint/2010/main" val="2167621090"/>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{F50EFCAD-7F9F-42DB-8D07-22136AA27A1B}TF427093bb-7ddc-497b-80f4-fe945bcee621ff7241c0_win32-add2936a5c77</Template>
  <TotalTime>163</TotalTime>
  <Words>1300</Words>
  <Application>Microsoft Office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Bookman Old Style</vt:lpstr>
      <vt:lpstr>Calibri</vt:lpstr>
      <vt:lpstr>Franklin Gothic Book</vt:lpstr>
      <vt:lpstr>Wingdings</vt:lpstr>
      <vt:lpstr>1_RetrospectVTI</vt:lpstr>
      <vt:lpstr>Session 2</vt:lpstr>
      <vt:lpstr>Exploratory Data Analysis</vt:lpstr>
      <vt:lpstr>Exploratory Data Analysis</vt:lpstr>
      <vt:lpstr>Exploratory Data Analysis</vt:lpstr>
      <vt:lpstr>Steps for Performing Exploratory Data Analysis</vt:lpstr>
      <vt:lpstr>Steps for Performing Exploratory Data Analysis</vt:lpstr>
      <vt:lpstr>Steps for Performing Exploratory Data Analysis</vt:lpstr>
      <vt:lpstr>Steps for Performing Exploratory Data Analysis</vt:lpstr>
      <vt:lpstr>Steps for Performing Exploratory Data Analysis</vt:lpstr>
      <vt:lpstr>Steps for Performing Exploratory Data Analysis</vt:lpstr>
      <vt:lpstr>EDA for Image Data</vt:lpstr>
      <vt:lpstr>Step 1: Understand the Dataset Structure</vt:lpstr>
      <vt:lpstr>Step 2: Visualize Sample Images</vt:lpstr>
      <vt:lpstr>Step 3: Analyze Image Dimensions</vt:lpstr>
      <vt:lpstr>Step 4: Examine Color Distributions</vt:lpstr>
      <vt:lpstr>Step 5: Check Brightness and Contrast</vt:lpstr>
      <vt:lpstr>Step 6: Detect Corrupt or Low-Quality Images</vt:lpstr>
      <vt:lpstr>Step 7: Review Image Augmentation Possibilities</vt:lpstr>
      <vt:lpstr>Step 8: Analyze Class Distribution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Bedo</dc:creator>
  <cp:lastModifiedBy>Bedo</cp:lastModifiedBy>
  <cp:revision>3</cp:revision>
  <dcterms:created xsi:type="dcterms:W3CDTF">2025-07-28T10:58:27Z</dcterms:created>
  <dcterms:modified xsi:type="dcterms:W3CDTF">2025-07-29T08:02:11Z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