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77" r:id="rId6"/>
    <p:sldId id="266" r:id="rId7"/>
    <p:sldId id="259" r:id="rId8"/>
    <p:sldId id="258" r:id="rId9"/>
    <p:sldId id="261" r:id="rId10"/>
    <p:sldId id="260" r:id="rId11"/>
    <p:sldId id="279" r:id="rId12"/>
    <p:sldId id="280" r:id="rId13"/>
    <p:sldId id="268" r:id="rId14"/>
    <p:sldId id="278" r:id="rId15"/>
    <p:sldId id="269"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3" autoAdjust="0"/>
  </p:normalViewPr>
  <p:slideViewPr>
    <p:cSldViewPr snapToGrid="0">
      <p:cViewPr>
        <p:scale>
          <a:sx n="90" d="100"/>
          <a:sy n="90" d="100"/>
        </p:scale>
        <p:origin x="5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1/30/2022</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nhsinform.scot/illnesses-and-conditions/a-to-z" TargetMode="External"/><Relationship Id="rId2" Type="http://schemas.openxmlformats.org/officeDocument/2006/relationships/hyperlink" Target="https://www.medicinenet.com/medterms-medical-dictionary/article.htm" TargetMode="External"/><Relationship Id="rId1" Type="http://schemas.openxmlformats.org/officeDocument/2006/relationships/slideLayout" Target="../slideLayouts/slideLayout14.xml"/><Relationship Id="rId4" Type="http://schemas.openxmlformats.org/officeDocument/2006/relationships/hyperlink" Target="https://quoradata.quora.com/First-Quora-Dataset-Release-Question-Pai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2400" dirty="0"/>
              <a:t>q&amp;a with specific topics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a:normAutofit lnSpcReduction="10000"/>
          </a:bodyPr>
          <a:lstStyle/>
          <a:p>
            <a:r>
              <a:rPr lang="en-US" dirty="0"/>
              <a:t>- Chatbot -</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0BE62F74-B2F0-412C-A83C-5F33BEAA5922}"/>
              </a:ext>
            </a:extLst>
          </p:cNvPr>
          <p:cNvSpPr>
            <a:spLocks noGrp="1"/>
          </p:cNvSpPr>
          <p:nvPr>
            <p:ph type="title"/>
          </p:nvPr>
        </p:nvSpPr>
        <p:spPr>
          <a:xfrm>
            <a:off x="95693" y="297642"/>
            <a:ext cx="8914957" cy="1013357"/>
          </a:xfrm>
        </p:spPr>
        <p:txBody>
          <a:bodyPr/>
          <a:lstStyle/>
          <a:p>
            <a:r>
              <a:rPr lang="en-US" b="0" i="0" dirty="0">
                <a:solidFill>
                  <a:srgbClr val="222222"/>
                </a:solidFill>
                <a:effectLst/>
                <a:latin typeface="Lato" panose="020F0502020204030203" pitchFamily="34" charset="0"/>
              </a:rPr>
              <a:t>Manhattan Distance</a:t>
            </a:r>
            <a:br>
              <a:rPr lang="en-US" b="0" i="0" dirty="0">
                <a:solidFill>
                  <a:srgbClr val="222222"/>
                </a:solidFill>
                <a:effectLst/>
                <a:latin typeface="Lato" panose="020F0502020204030203" pitchFamily="34" charset="0"/>
              </a:rPr>
            </a:br>
            <a:r>
              <a:rPr lang="en-US" dirty="0">
                <a:solidFill>
                  <a:srgbClr val="000000"/>
                </a:solidFill>
                <a:latin typeface="Arial" panose="020B0604020202020204" pitchFamily="34" charset="0"/>
              </a:rPr>
              <a:t> </a:t>
            </a:r>
            <a:r>
              <a:rPr lang="en-US" sz="4000" dirty="0">
                <a:solidFill>
                  <a:srgbClr val="000000"/>
                </a:solidFill>
                <a:latin typeface="Arial" panose="020B0604020202020204" pitchFamily="34" charset="0"/>
              </a:rPr>
              <a:t>equation</a:t>
            </a:r>
            <a:endParaRPr lang="en-US" dirty="0"/>
          </a:p>
        </p:txBody>
      </p:sp>
      <p:sp>
        <p:nvSpPr>
          <p:cNvPr id="56" name="Text Placeholder 55">
            <a:extLst>
              <a:ext uri="{FF2B5EF4-FFF2-40B4-BE49-F238E27FC236}">
                <a16:creationId xmlns:a16="http://schemas.microsoft.com/office/drawing/2014/main" id="{2A7F1528-A025-4CA1-B47F-F9187BBB52F9}"/>
              </a:ext>
            </a:extLst>
          </p:cNvPr>
          <p:cNvSpPr>
            <a:spLocks noGrp="1"/>
          </p:cNvSpPr>
          <p:nvPr>
            <p:ph type="body" sz="quarter" idx="18"/>
          </p:nvPr>
        </p:nvSpPr>
        <p:spPr>
          <a:xfrm>
            <a:off x="4750644" y="2683198"/>
            <a:ext cx="2667000" cy="609180"/>
          </a:xfrm>
        </p:spPr>
        <p:txBody>
          <a:bodyPr/>
          <a:lstStyle/>
          <a:p>
            <a:r>
              <a:rPr lang="en-US" dirty="0"/>
              <a:t>May 20xx</a:t>
            </a:r>
          </a:p>
        </p:txBody>
      </p:sp>
      <p:sp>
        <p:nvSpPr>
          <p:cNvPr id="67" name="Text Placeholder 66">
            <a:extLst>
              <a:ext uri="{FF2B5EF4-FFF2-40B4-BE49-F238E27FC236}">
                <a16:creationId xmlns:a16="http://schemas.microsoft.com/office/drawing/2014/main" id="{E9C39922-AEEB-4884-A6CD-92E928116C0F}"/>
              </a:ext>
            </a:extLst>
          </p:cNvPr>
          <p:cNvSpPr>
            <a:spLocks noGrp="1"/>
          </p:cNvSpPr>
          <p:nvPr>
            <p:ph type="body" sz="quarter" idx="21"/>
          </p:nvPr>
        </p:nvSpPr>
        <p:spPr>
          <a:xfrm>
            <a:off x="4750644" y="3778623"/>
            <a:ext cx="2667000" cy="1558104"/>
          </a:xfrm>
        </p:spPr>
        <p:txBody>
          <a:bodyPr/>
          <a:lstStyle/>
          <a:p>
            <a:r>
              <a:rPr lang="en-US" dirty="0"/>
              <a:t>Release the product to all hospitals and monitor press and regional market trends​</a:t>
            </a:r>
          </a:p>
        </p:txBody>
      </p:sp>
      <p:sp>
        <p:nvSpPr>
          <p:cNvPr id="57" name="Text Placeholder 56">
            <a:extLst>
              <a:ext uri="{FF2B5EF4-FFF2-40B4-BE49-F238E27FC236}">
                <a16:creationId xmlns:a16="http://schemas.microsoft.com/office/drawing/2014/main" id="{7C8C3076-E6F5-4637-8C6A-24BE6EF469EC}"/>
              </a:ext>
            </a:extLst>
          </p:cNvPr>
          <p:cNvSpPr>
            <a:spLocks noGrp="1"/>
          </p:cNvSpPr>
          <p:nvPr>
            <p:ph type="body" sz="quarter" idx="19"/>
          </p:nvPr>
        </p:nvSpPr>
        <p:spPr>
          <a:xfrm>
            <a:off x="8551543" y="2683198"/>
            <a:ext cx="2667000" cy="609180"/>
          </a:xfrm>
        </p:spPr>
        <p:txBody>
          <a:bodyPr/>
          <a:lstStyle/>
          <a:p>
            <a:r>
              <a:rPr lang="en-US" dirty="0"/>
              <a:t>Oct 20xx</a:t>
            </a:r>
          </a:p>
        </p:txBody>
      </p:sp>
      <p:sp>
        <p:nvSpPr>
          <p:cNvPr id="68" name="Text Placeholder 67">
            <a:extLst>
              <a:ext uri="{FF2B5EF4-FFF2-40B4-BE49-F238E27FC236}">
                <a16:creationId xmlns:a16="http://schemas.microsoft.com/office/drawing/2014/main" id="{73CF272F-B943-4B2B-9D88-823E9DA59F92}"/>
              </a:ext>
            </a:extLst>
          </p:cNvPr>
          <p:cNvSpPr>
            <a:spLocks noGrp="1"/>
          </p:cNvSpPr>
          <p:nvPr>
            <p:ph type="body" sz="quarter" idx="22"/>
          </p:nvPr>
        </p:nvSpPr>
        <p:spPr>
          <a:xfrm>
            <a:off x="8551543" y="3778623"/>
            <a:ext cx="2667000" cy="1558104"/>
          </a:xfrm>
        </p:spPr>
        <p:txBody>
          <a:bodyPr/>
          <a:lstStyle/>
          <a:p>
            <a:r>
              <a:rPr lang="en-US" dirty="0"/>
              <a:t>Gather feedback from the medical staff and the healthcare community to expand availability of the product​</a:t>
            </a:r>
          </a:p>
        </p:txBody>
      </p:sp>
      <p:sp>
        <p:nvSpPr>
          <p:cNvPr id="2" name="Date Placeholder 1">
            <a:extLst>
              <a:ext uri="{FF2B5EF4-FFF2-40B4-BE49-F238E27FC236}">
                <a16:creationId xmlns:a16="http://schemas.microsoft.com/office/drawing/2014/main" id="{8DDD2A5C-ABEC-4078-8322-0D4D01250FE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B64A8203-5E18-4F90-BB96-E21552557A1D}"/>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9A3C69AA-05D5-4E36-B904-EB3BFF86437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Tree>
    <p:extLst>
      <p:ext uri="{BB962C8B-B14F-4D97-AF65-F5344CB8AC3E}">
        <p14:creationId xmlns:p14="http://schemas.microsoft.com/office/powerpoint/2010/main" val="167348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7988959-B5FF-4D82-90CD-BE0089B449D7}"/>
              </a:ext>
            </a:extLst>
          </p:cNvPr>
          <p:cNvSpPr>
            <a:spLocks noGrp="1"/>
          </p:cNvSpPr>
          <p:nvPr>
            <p:ph type="pic" sz="quarter" idx="16"/>
          </p:nvPr>
        </p:nvSpPr>
        <p:spPr/>
      </p:sp>
      <p:sp>
        <p:nvSpPr>
          <p:cNvPr id="3" name="Date Placeholder 2">
            <a:extLst>
              <a:ext uri="{FF2B5EF4-FFF2-40B4-BE49-F238E27FC236}">
                <a16:creationId xmlns:a16="http://schemas.microsoft.com/office/drawing/2014/main" id="{139B7232-3BF1-4028-96CD-5467A99FDE07}"/>
              </a:ext>
            </a:extLst>
          </p:cNvPr>
          <p:cNvSpPr>
            <a:spLocks noGrp="1"/>
          </p:cNvSpPr>
          <p:nvPr>
            <p:ph type="dt" sz="half" idx="10"/>
          </p:nvPr>
        </p:nvSpPr>
        <p:spPr/>
        <p:txBody>
          <a:bodyPr/>
          <a:lstStyle/>
          <a:p>
            <a:r>
              <a:rPr lang="en-US"/>
              <a:t>8/03/20XX</a:t>
            </a:r>
            <a:endParaRPr lang="en-US" dirty="0"/>
          </a:p>
        </p:txBody>
      </p:sp>
      <p:sp>
        <p:nvSpPr>
          <p:cNvPr id="4" name="Footer Placeholder 3">
            <a:extLst>
              <a:ext uri="{FF2B5EF4-FFF2-40B4-BE49-F238E27FC236}">
                <a16:creationId xmlns:a16="http://schemas.microsoft.com/office/drawing/2014/main" id="{644F5D7B-B50C-43A4-9327-60B3E065308C}"/>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B62BA73B-2BF4-4569-8591-F217221A6D09}"/>
              </a:ext>
            </a:extLst>
          </p:cNvPr>
          <p:cNvSpPr>
            <a:spLocks noGrp="1"/>
          </p:cNvSpPr>
          <p:nvPr>
            <p:ph type="sldNum" sz="quarter" idx="12"/>
          </p:nvPr>
        </p:nvSpPr>
        <p:spPr/>
        <p:txBody>
          <a:bodyPr/>
          <a:lstStyle/>
          <a:p>
            <a:fld id="{BF860B6F-2FE3-4DE6-9496-980E987E7466}" type="slidenum">
              <a:rPr lang="en-US" smtClean="0"/>
              <a:pPr/>
              <a:t>11</a:t>
            </a:fld>
            <a:endParaRPr lang="en-US" dirty="0"/>
          </a:p>
        </p:txBody>
      </p:sp>
      <p:sp>
        <p:nvSpPr>
          <p:cNvPr id="6" name="Text Placeholder 5">
            <a:extLst>
              <a:ext uri="{FF2B5EF4-FFF2-40B4-BE49-F238E27FC236}">
                <a16:creationId xmlns:a16="http://schemas.microsoft.com/office/drawing/2014/main" id="{18FF4A9B-BFA6-4D95-808B-36E7EA26F417}"/>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B36CA24-A789-4F66-B4DB-A01CC6180AD8}"/>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757F820C-CF5E-47B4-8984-6FFFCECC08AB}"/>
              </a:ext>
            </a:extLst>
          </p:cNvPr>
          <p:cNvSpPr>
            <a:spLocks noGrp="1"/>
          </p:cNvSpPr>
          <p:nvPr>
            <p:ph type="body" sz="quarter" idx="18"/>
          </p:nvPr>
        </p:nvSpPr>
        <p:spPr/>
        <p:txBody>
          <a:bodyPr/>
          <a:lstStyle/>
          <a:p>
            <a:endParaRPr lang="en-US"/>
          </a:p>
        </p:txBody>
      </p:sp>
      <p:sp>
        <p:nvSpPr>
          <p:cNvPr id="9" name="Text Placeholder 8">
            <a:extLst>
              <a:ext uri="{FF2B5EF4-FFF2-40B4-BE49-F238E27FC236}">
                <a16:creationId xmlns:a16="http://schemas.microsoft.com/office/drawing/2014/main" id="{B56D92C7-8A1B-4A36-839A-5AFFD2B4DE34}"/>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02022B7B-21AD-4A75-9DCC-4029D9FB4FCD}"/>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D0AB0D70-78D6-491A-B288-1D25EBD5CA39}"/>
              </a:ext>
            </a:extLst>
          </p:cNvPr>
          <p:cNvSpPr>
            <a:spLocks noGrp="1"/>
          </p:cNvSpPr>
          <p:nvPr>
            <p:ph type="body" sz="quarter" idx="21"/>
          </p:nvPr>
        </p:nvSpPr>
        <p:spPr/>
        <p:txBody>
          <a:bodyPr/>
          <a:lstStyle/>
          <a:p>
            <a:endParaRPr lang="en-US"/>
          </a:p>
        </p:txBody>
      </p:sp>
      <p:sp>
        <p:nvSpPr>
          <p:cNvPr id="12" name="Text Placeholder 11">
            <a:extLst>
              <a:ext uri="{FF2B5EF4-FFF2-40B4-BE49-F238E27FC236}">
                <a16:creationId xmlns:a16="http://schemas.microsoft.com/office/drawing/2014/main" id="{DF6D223C-BE03-4CFA-8C1F-73B030CACDB2}"/>
              </a:ext>
            </a:extLst>
          </p:cNvPr>
          <p:cNvSpPr>
            <a:spLocks noGrp="1"/>
          </p:cNvSpPr>
          <p:nvPr>
            <p:ph type="body" sz="quarter" idx="22"/>
          </p:nvPr>
        </p:nvSpPr>
        <p:spPr/>
        <p:txBody>
          <a:bodyPr/>
          <a:lstStyle/>
          <a:p>
            <a:endParaRPr lang="en-US"/>
          </a:p>
        </p:txBody>
      </p:sp>
      <p:sp>
        <p:nvSpPr>
          <p:cNvPr id="13" name="Text Placeholder 12">
            <a:extLst>
              <a:ext uri="{FF2B5EF4-FFF2-40B4-BE49-F238E27FC236}">
                <a16:creationId xmlns:a16="http://schemas.microsoft.com/office/drawing/2014/main" id="{4F60B006-6276-457B-9897-5952CBDBDC06}"/>
              </a:ext>
            </a:extLst>
          </p:cNvPr>
          <p:cNvSpPr>
            <a:spLocks noGrp="1"/>
          </p:cNvSpPr>
          <p:nvPr>
            <p:ph type="body" sz="quarter" idx="23"/>
          </p:nvPr>
        </p:nvSpPr>
        <p:spPr/>
        <p:txBody>
          <a:bodyPr/>
          <a:lstStyle/>
          <a:p>
            <a:endParaRPr lang="en-US"/>
          </a:p>
        </p:txBody>
      </p:sp>
      <p:sp>
        <p:nvSpPr>
          <p:cNvPr id="14" name="Title 13">
            <a:extLst>
              <a:ext uri="{FF2B5EF4-FFF2-40B4-BE49-F238E27FC236}">
                <a16:creationId xmlns:a16="http://schemas.microsoft.com/office/drawing/2014/main" id="{2A1EDE7D-A10B-404E-8080-0736A45AB1A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770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1566E1EC-B2A7-4A51-972F-B364AC0BB7EC}"/>
              </a:ext>
            </a:extLst>
          </p:cNvPr>
          <p:cNvSpPr>
            <a:spLocks noGrp="1"/>
          </p:cNvSpPr>
          <p:nvPr>
            <p:ph type="title"/>
          </p:nvPr>
        </p:nvSpPr>
        <p:spPr/>
        <p:txBody>
          <a:bodyPr/>
          <a:lstStyle/>
          <a:p>
            <a:r>
              <a:rPr lang="en-US" b="0" i="0" u="none" strike="noStrike" dirty="0">
                <a:solidFill>
                  <a:srgbClr val="000000"/>
                </a:solidFill>
                <a:effectLst/>
                <a:latin typeface="Arial" panose="020B0604020202020204" pitchFamily="34" charset="0"/>
              </a:rPr>
              <a:t>Dataset</a:t>
            </a:r>
            <a:endParaRPr lang="en-US" dirty="0"/>
          </a:p>
        </p:txBody>
      </p:sp>
      <p:sp>
        <p:nvSpPr>
          <p:cNvPr id="17" name="Text Placeholder 16">
            <a:extLst>
              <a:ext uri="{FF2B5EF4-FFF2-40B4-BE49-F238E27FC236}">
                <a16:creationId xmlns:a16="http://schemas.microsoft.com/office/drawing/2014/main" id="{707695DC-FF34-4B1B-8C99-046DB13E1040}"/>
              </a:ext>
            </a:extLst>
          </p:cNvPr>
          <p:cNvSpPr>
            <a:spLocks noGrp="1"/>
          </p:cNvSpPr>
          <p:nvPr>
            <p:ph type="body" sz="quarter" idx="16"/>
          </p:nvPr>
        </p:nvSpPr>
        <p:spPr>
          <a:xfrm>
            <a:off x="923597" y="1310285"/>
            <a:ext cx="5829300" cy="537864"/>
          </a:xfrm>
        </p:spPr>
        <p:txBody>
          <a:bodyPr/>
          <a:lstStyle/>
          <a:p>
            <a:r>
              <a:rPr lang="en-US" dirty="0"/>
              <a:t>Our system used two datasets:</a:t>
            </a:r>
          </a:p>
        </p:txBody>
      </p:sp>
      <p:graphicFrame>
        <p:nvGraphicFramePr>
          <p:cNvPr id="48" name="Content Placeholder 47">
            <a:extLst>
              <a:ext uri="{FF2B5EF4-FFF2-40B4-BE49-F238E27FC236}">
                <a16:creationId xmlns:a16="http://schemas.microsoft.com/office/drawing/2014/main" id="{F72B751A-8AAE-4658-A976-A2A8360C8EB6}"/>
              </a:ext>
            </a:extLst>
          </p:cNvPr>
          <p:cNvGraphicFramePr>
            <a:graphicFrameLocks noGrp="1"/>
          </p:cNvGraphicFramePr>
          <p:nvPr>
            <p:ph sz="quarter" idx="37"/>
            <p:extLst>
              <p:ext uri="{D42A27DB-BD31-4B8C-83A1-F6EECF244321}">
                <p14:modId xmlns:p14="http://schemas.microsoft.com/office/powerpoint/2010/main" val="2483169999"/>
              </p:ext>
            </p:extLst>
          </p:nvPr>
        </p:nvGraphicFramePr>
        <p:xfrm>
          <a:off x="906462" y="2621149"/>
          <a:ext cx="10447338" cy="2828668"/>
        </p:xfrm>
        <a:graphic>
          <a:graphicData uri="http://schemas.openxmlformats.org/drawingml/2006/table">
            <a:tbl>
              <a:tblPr firstRow="1" bandRow="1">
                <a:tableStyleId>{D27102A9-8310-4765-A935-A1911B00CA55}</a:tableStyleId>
              </a:tblPr>
              <a:tblGrid>
                <a:gridCol w="5417107">
                  <a:extLst>
                    <a:ext uri="{9D8B030D-6E8A-4147-A177-3AD203B41FA5}">
                      <a16:colId xmlns:a16="http://schemas.microsoft.com/office/drawing/2014/main" val="2446386500"/>
                    </a:ext>
                  </a:extLst>
                </a:gridCol>
                <a:gridCol w="5030231">
                  <a:extLst>
                    <a:ext uri="{9D8B030D-6E8A-4147-A177-3AD203B41FA5}">
                      <a16:colId xmlns:a16="http://schemas.microsoft.com/office/drawing/2014/main" val="3308918160"/>
                    </a:ext>
                  </a:extLst>
                </a:gridCol>
              </a:tblGrid>
              <a:tr h="621781">
                <a:tc>
                  <a:txBody>
                    <a:bodyPr/>
                    <a:lstStyle/>
                    <a:p>
                      <a:pPr algn="ctr"/>
                      <a:r>
                        <a:rPr lang="en-US" sz="1200" b="1" cap="all" spc="200" baseline="0" dirty="0">
                          <a:solidFill>
                            <a:schemeClr val="tx2">
                              <a:lumMod val="75000"/>
                            </a:schemeClr>
                          </a:solidFill>
                          <a:latin typeface="+mj-lt"/>
                        </a:rPr>
                        <a:t>Dataset</a:t>
                      </a:r>
                    </a:p>
                  </a:txBody>
                  <a:tcPr marL="78782" marR="78782" marT="39391" marB="39391" anchor="ctr"/>
                </a:tc>
                <a:tc>
                  <a:txBody>
                    <a:bodyPr/>
                    <a:lstStyle/>
                    <a:p>
                      <a:pPr algn="ctr"/>
                      <a:r>
                        <a:rPr lang="en-US" sz="1200" b="1" cap="all" spc="200" baseline="0" dirty="0">
                          <a:solidFill>
                            <a:schemeClr val="tx2">
                              <a:lumMod val="75000"/>
                            </a:schemeClr>
                          </a:solidFill>
                          <a:latin typeface="+mj-lt"/>
                        </a:rPr>
                        <a:t>URL</a:t>
                      </a:r>
                    </a:p>
                  </a:txBody>
                  <a:tcPr marL="78782" marR="78782" marT="39391" marB="39391" anchor="ctr"/>
                </a:tc>
                <a:extLst>
                  <a:ext uri="{0D108BD9-81ED-4DB2-BD59-A6C34878D82A}">
                    <a16:rowId xmlns:a16="http://schemas.microsoft.com/office/drawing/2014/main" val="3100351803"/>
                  </a:ext>
                </a:extLst>
              </a:tr>
              <a:tr h="101816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Medical knowledge dataset</a:t>
                      </a: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rtl="0"/>
                      <a:r>
                        <a:rPr lang="en-US" sz="1800" b="0" i="0" u="none" strike="noStrike" kern="1200" dirty="0">
                          <a:solidFill>
                            <a:schemeClr val="tx1"/>
                          </a:solidFill>
                          <a:effectLst/>
                          <a:latin typeface="+mn-lt"/>
                          <a:ea typeface="+mn-ea"/>
                          <a:cs typeface="+mn-cs"/>
                          <a:hlinkClick r:id="rId2"/>
                        </a:rPr>
                        <a:t>https://www.medicinenet.com/medterms-medical-dictionary/article.htm</a:t>
                      </a:r>
                      <a:endParaRPr lang="en-US" sz="1200" b="0" dirty="0">
                        <a:effectLst/>
                      </a:endParaRPr>
                    </a:p>
                    <a:p>
                      <a:pPr rtl="0"/>
                      <a:r>
                        <a:rPr lang="en-US" sz="1800" b="0" i="0" u="none" strike="noStrike" kern="1200" dirty="0">
                          <a:solidFill>
                            <a:schemeClr val="tx1"/>
                          </a:solidFill>
                          <a:effectLst/>
                          <a:latin typeface="+mn-lt"/>
                          <a:ea typeface="+mn-ea"/>
                          <a:cs typeface="+mn-cs"/>
                          <a:hlinkClick r:id="rId3"/>
                        </a:rPr>
                        <a:t>https://www.nhsinform.scot/illnesses-and-conditions/a-to-z</a:t>
                      </a:r>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2801628125"/>
                  </a:ext>
                </a:extLst>
              </a:tr>
              <a:tr h="101816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Question and answer pair​</a:t>
                      </a: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algn="ctr" rtl="0" fontAlgn="base"/>
                      <a:r>
                        <a:rPr lang="en-US" sz="1800" b="0" i="0" u="none" strike="noStrike" kern="1200" dirty="0">
                          <a:solidFill>
                            <a:schemeClr val="tx1"/>
                          </a:solidFill>
                          <a:effectLst/>
                          <a:latin typeface="+mn-lt"/>
                          <a:ea typeface="+mn-ea"/>
                          <a:cs typeface="+mn-cs"/>
                          <a:hlinkClick r:id="rId4"/>
                        </a:rPr>
                        <a:t>https://quoradata.quora.com/First-Quora-Dataset-Release-Question-Pairs</a:t>
                      </a:r>
                      <a:endParaRPr lang="en-US" sz="1800" b="0" i="0" u="none" strike="noStrike" kern="1200" dirty="0">
                        <a:solidFill>
                          <a:schemeClr val="tx1"/>
                        </a:solidFill>
                        <a:effectLst/>
                        <a:latin typeface="+mn-lt"/>
                        <a:ea typeface="+mn-ea"/>
                        <a:cs typeface="+mn-cs"/>
                      </a:endParaRPr>
                    </a:p>
                    <a:p>
                      <a:pPr algn="ctr" rtl="0" fontAlgn="base"/>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3635382780"/>
                  </a:ext>
                </a:extLst>
              </a:tr>
            </a:tbl>
          </a:graphicData>
        </a:graphic>
      </p:graphicFrame>
      <p:sp>
        <p:nvSpPr>
          <p:cNvPr id="2" name="Date Placeholder 1">
            <a:extLst>
              <a:ext uri="{FF2B5EF4-FFF2-40B4-BE49-F238E27FC236}">
                <a16:creationId xmlns:a16="http://schemas.microsoft.com/office/drawing/2014/main" id="{6990803E-0C78-48C0-B7CE-117A49422343}"/>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D2E9E152-0E00-4137-828A-59577AF8AF86}"/>
              </a:ext>
            </a:extLst>
          </p:cNvPr>
          <p:cNvSpPr>
            <a:spLocks noGrp="1"/>
          </p:cNvSpPr>
          <p:nvPr>
            <p:ph type="ftr" sz="quarter" idx="11"/>
          </p:nvPr>
        </p:nvSpPr>
        <p:spPr>
          <a:xfrm>
            <a:off x="1989497" y="5029200"/>
            <a:ext cx="4114800" cy="278145"/>
          </a:xfrm>
        </p:spPr>
        <p:txBody>
          <a:bodyPr/>
          <a:lstStyle/>
          <a:p>
            <a:r>
              <a:rPr lang="en-US" sz="800" dirty="0">
                <a:latin typeface="+mn-lt"/>
              </a:rPr>
              <a:t>The total number of medical related data from Quora dataset is nearly 70000</a:t>
            </a:r>
          </a:p>
        </p:txBody>
      </p:sp>
      <p:sp>
        <p:nvSpPr>
          <p:cNvPr id="4" name="Slide Number Placeholder 3">
            <a:extLst>
              <a:ext uri="{FF2B5EF4-FFF2-40B4-BE49-F238E27FC236}">
                <a16:creationId xmlns:a16="http://schemas.microsoft.com/office/drawing/2014/main" id="{AD06A0A6-003A-44E1-9D66-9A511C928421}"/>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spTree>
    <p:extLst>
      <p:ext uri="{BB962C8B-B14F-4D97-AF65-F5344CB8AC3E}">
        <p14:creationId xmlns:p14="http://schemas.microsoft.com/office/powerpoint/2010/main" val="399931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p:txBody>
          <a:bodyPr/>
          <a:lstStyle/>
          <a:p>
            <a:r>
              <a:rPr lang="en-US" dirty="0"/>
              <a:t>Meet the team</a:t>
            </a:r>
          </a:p>
        </p:txBody>
      </p:sp>
      <p:sp>
        <p:nvSpPr>
          <p:cNvPr id="35" name="Text Placeholder 34">
            <a:extLst>
              <a:ext uri="{FF2B5EF4-FFF2-40B4-BE49-F238E27FC236}">
                <a16:creationId xmlns:a16="http://schemas.microsoft.com/office/drawing/2014/main" id="{71B01658-25FD-4B62-9F7D-D3D9C8EDFEE2}"/>
              </a:ext>
            </a:extLst>
          </p:cNvPr>
          <p:cNvSpPr>
            <a:spLocks noGrp="1"/>
          </p:cNvSpPr>
          <p:nvPr>
            <p:ph type="body" sz="quarter" idx="32"/>
          </p:nvPr>
        </p:nvSpPr>
        <p:spPr>
          <a:xfrm>
            <a:off x="5794627" y="5334192"/>
            <a:ext cx="2487705" cy="411277"/>
          </a:xfrm>
        </p:spPr>
        <p:txBody>
          <a:bodyPr>
            <a:normAutofit/>
          </a:bodyPr>
          <a:lstStyle/>
          <a:p>
            <a:r>
              <a:rPr lang="en-US" dirty="0"/>
              <a:t>Ayman Abdeen</a:t>
            </a:r>
          </a:p>
        </p:txBody>
      </p:sp>
      <p:sp>
        <p:nvSpPr>
          <p:cNvPr id="32" name="Text Placeholder 31">
            <a:extLst>
              <a:ext uri="{FF2B5EF4-FFF2-40B4-BE49-F238E27FC236}">
                <a16:creationId xmlns:a16="http://schemas.microsoft.com/office/drawing/2014/main" id="{DFE05130-C3F9-489F-BA8F-82D8AF5FAABC}"/>
              </a:ext>
            </a:extLst>
          </p:cNvPr>
          <p:cNvSpPr>
            <a:spLocks noGrp="1"/>
          </p:cNvSpPr>
          <p:nvPr>
            <p:ph type="body" sz="quarter" idx="29"/>
          </p:nvPr>
        </p:nvSpPr>
        <p:spPr>
          <a:xfrm>
            <a:off x="7227166" y="2426197"/>
            <a:ext cx="2487705" cy="411277"/>
          </a:xfrm>
        </p:spPr>
        <p:txBody>
          <a:bodyPr>
            <a:normAutofit fontScale="85000" lnSpcReduction="10000"/>
          </a:bodyPr>
          <a:lstStyle/>
          <a:p>
            <a:r>
              <a:rPr lang="en-US" dirty="0"/>
              <a:t>Zeinab Abdelmawla</a:t>
            </a:r>
          </a:p>
        </p:txBody>
      </p:sp>
      <p:sp>
        <p:nvSpPr>
          <p:cNvPr id="38" name="Text Placeholder 37">
            <a:extLst>
              <a:ext uri="{FF2B5EF4-FFF2-40B4-BE49-F238E27FC236}">
                <a16:creationId xmlns:a16="http://schemas.microsoft.com/office/drawing/2014/main" id="{73602E49-BDA6-4D83-ACA1-219CB1BD569A}"/>
              </a:ext>
            </a:extLst>
          </p:cNvPr>
          <p:cNvSpPr>
            <a:spLocks noGrp="1"/>
          </p:cNvSpPr>
          <p:nvPr>
            <p:ph type="body" sz="quarter" idx="35"/>
          </p:nvPr>
        </p:nvSpPr>
        <p:spPr>
          <a:xfrm>
            <a:off x="8800779" y="5248569"/>
            <a:ext cx="2487705" cy="411277"/>
          </a:xfrm>
        </p:spPr>
        <p:txBody>
          <a:bodyPr>
            <a:normAutofit/>
          </a:bodyPr>
          <a:lstStyle/>
          <a:p>
            <a:r>
              <a:rPr lang="en-US" dirty="0"/>
              <a:t>Michael waheeb</a:t>
            </a:r>
          </a:p>
        </p:txBody>
      </p:sp>
      <p:sp>
        <p:nvSpPr>
          <p:cNvPr id="2" name="Date Placeholder 1">
            <a:extLst>
              <a:ext uri="{FF2B5EF4-FFF2-40B4-BE49-F238E27FC236}">
                <a16:creationId xmlns:a16="http://schemas.microsoft.com/office/drawing/2014/main" id="{5628E622-6E76-4C60-82FA-E4FFF304C0A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pic>
        <p:nvPicPr>
          <p:cNvPr id="40" name="Picture Placeholder 19">
            <a:extLst>
              <a:ext uri="{FF2B5EF4-FFF2-40B4-BE49-F238E27FC236}">
                <a16:creationId xmlns:a16="http://schemas.microsoft.com/office/drawing/2014/main" id="{8D23BD57-1151-44AA-8CA1-7C8110B48839}"/>
              </a:ext>
            </a:extLst>
          </p:cNvPr>
          <p:cNvPicPr>
            <a:picLocks noChangeAspect="1"/>
          </p:cNvPicPr>
          <p:nvPr/>
        </p:nvPicPr>
        <p:blipFill rotWithShape="1">
          <a:blip r:embed="rId2"/>
          <a:srcRect l="4703" r="15776"/>
          <a:stretch/>
        </p:blipFill>
        <p:spPr>
          <a:xfrm>
            <a:off x="7563292" y="729853"/>
            <a:ext cx="1711841" cy="1698625"/>
          </a:xfrm>
          <a:prstGeom prst="rect">
            <a:avLst/>
          </a:prstGeom>
        </p:spPr>
      </p:pic>
      <p:pic>
        <p:nvPicPr>
          <p:cNvPr id="26" name="Picture Placeholder 25">
            <a:extLst>
              <a:ext uri="{FF2B5EF4-FFF2-40B4-BE49-F238E27FC236}">
                <a16:creationId xmlns:a16="http://schemas.microsoft.com/office/drawing/2014/main" id="{3981A12B-B1B0-4741-A966-0C4CE591E5A9}"/>
              </a:ext>
            </a:extLst>
          </p:cNvPr>
          <p:cNvPicPr>
            <a:picLocks noGrp="1" noChangeAspect="1"/>
          </p:cNvPicPr>
          <p:nvPr>
            <p:ph type="pic" sz="quarter" idx="23"/>
          </p:nvPr>
        </p:nvPicPr>
        <p:blipFill rotWithShape="1">
          <a:blip r:embed="rId3"/>
          <a:srcRect l="4134" t="10658" r="5543" b="3814"/>
          <a:stretch/>
        </p:blipFill>
        <p:spPr>
          <a:xfrm>
            <a:off x="9058939" y="3501397"/>
            <a:ext cx="1818167" cy="1697037"/>
          </a:xfrm>
        </p:spPr>
      </p:pic>
      <p:pic>
        <p:nvPicPr>
          <p:cNvPr id="48" name="Picture Placeholder 47">
            <a:extLst>
              <a:ext uri="{FF2B5EF4-FFF2-40B4-BE49-F238E27FC236}">
                <a16:creationId xmlns:a16="http://schemas.microsoft.com/office/drawing/2014/main" id="{E7AD1461-C335-4A7E-A400-153357DAA853}"/>
              </a:ext>
            </a:extLst>
          </p:cNvPr>
          <p:cNvPicPr>
            <a:picLocks noGrp="1" noChangeAspect="1"/>
          </p:cNvPicPr>
          <p:nvPr>
            <p:ph type="pic" sz="quarter" idx="31"/>
          </p:nvPr>
        </p:nvPicPr>
        <p:blipFill rotWithShape="1">
          <a:blip r:embed="rId4"/>
          <a:srcRect t="11318" b="21812"/>
          <a:stretch/>
        </p:blipFill>
        <p:spPr>
          <a:xfrm>
            <a:off x="6031913" y="3494316"/>
            <a:ext cx="2013133" cy="1697455"/>
          </a:xfrm>
        </p:spPr>
      </p:pic>
    </p:spTree>
    <p:extLst>
      <p:ext uri="{BB962C8B-B14F-4D97-AF65-F5344CB8AC3E}">
        <p14:creationId xmlns:p14="http://schemas.microsoft.com/office/powerpoint/2010/main" val="289635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sz="6000" dirty="0"/>
              <a:t>Thank you</a:t>
            </a:r>
          </a:p>
        </p:txBody>
      </p:sp>
    </p:spTree>
    <p:extLst>
      <p:ext uri="{BB962C8B-B14F-4D97-AF65-F5344CB8AC3E}">
        <p14:creationId xmlns:p14="http://schemas.microsoft.com/office/powerpoint/2010/main" val="333780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pPr rtl="0" fontAlgn="base">
              <a:spcBef>
                <a:spcPts val="0"/>
              </a:spcBef>
              <a:spcAft>
                <a:spcPts val="0"/>
              </a:spcAft>
            </a:pPr>
            <a:r>
              <a:rPr lang="en-US" sz="1800" b="0" i="0" u="none" strike="noStrike" dirty="0">
                <a:solidFill>
                  <a:srgbClr val="000000"/>
                </a:solidFill>
                <a:effectLst/>
                <a:latin typeface="Arial" panose="020B0604020202020204" pitchFamily="34" charset="0"/>
              </a:rPr>
              <a:t>Introduction</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92727" y="2363136"/>
            <a:ext cx="5172075" cy="2256207"/>
          </a:xfrm>
        </p:spPr>
        <p:txBody>
          <a:bodyPr/>
          <a:lstStyle/>
          <a:p>
            <a:r>
              <a:rPr lang="en-US" sz="1400" dirty="0"/>
              <a:t>Difficulty in seeing a doctor, long queuing time, and inconvenience of making appointments have long been hurdles facing patients when they try to access primary care services.</a:t>
            </a:r>
          </a:p>
          <a:p>
            <a:r>
              <a:rPr lang="en-US" sz="1400" dirty="0"/>
              <a:t>Adding also that the whole world is suffering until now from the global health cries Covid-19.</a:t>
            </a:r>
          </a:p>
          <a:p>
            <a:endParaRPr lang="en-US" sz="1400" dirty="0"/>
          </a:p>
          <a:p>
            <a:endParaRPr lang="en-US" sz="1400" dirty="0"/>
          </a:p>
        </p:txBody>
      </p:sp>
      <p:sp>
        <p:nvSpPr>
          <p:cNvPr id="2" name="Date Placeholder 1">
            <a:extLst>
              <a:ext uri="{FF2B5EF4-FFF2-40B4-BE49-F238E27FC236}">
                <a16:creationId xmlns:a16="http://schemas.microsoft.com/office/drawing/2014/main" id="{25757BAE-6FA5-4586-884C-EE994B1527B1}"/>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BFC05956-052B-4302-8116-91423E8E74F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21" name="Picture Placeholder 20">
            <a:extLst>
              <a:ext uri="{FF2B5EF4-FFF2-40B4-BE49-F238E27FC236}">
                <a16:creationId xmlns:a16="http://schemas.microsoft.com/office/drawing/2014/main" id="{42D9A1AB-CE58-405A-85AC-EFEC4B1079AA}"/>
              </a:ext>
            </a:extLst>
          </p:cNvPr>
          <p:cNvPicPr>
            <a:picLocks noGrp="1" noChangeAspect="1"/>
          </p:cNvPicPr>
          <p:nvPr>
            <p:ph type="pic" sz="quarter" idx="13"/>
          </p:nvPr>
        </p:nvPicPr>
        <p:blipFill rotWithShape="1">
          <a:blip r:embed="rId2"/>
          <a:srcRect l="35188" t="335" r="5342" b="-335"/>
          <a:stretch/>
        </p:blipFill>
        <p:spPr>
          <a:xfrm>
            <a:off x="1" y="466726"/>
            <a:ext cx="6848474" cy="6391274"/>
          </a:xfrm>
        </p:spPr>
      </p:pic>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problem statement</a:t>
            </a:r>
            <a:endParaRPr lang="en-US" dirty="0"/>
          </a:p>
        </p:txBody>
      </p:sp>
      <p:sp>
        <p:nvSpPr>
          <p:cNvPr id="8" name="Text Placeholder 7">
            <a:extLst>
              <a:ext uri="{FF2B5EF4-FFF2-40B4-BE49-F238E27FC236}">
                <a16:creationId xmlns:a16="http://schemas.microsoft.com/office/drawing/2014/main" id="{9CC98BF1-21A5-417A-B192-6B11AA3C9A2B}"/>
              </a:ext>
            </a:extLst>
          </p:cNvPr>
          <p:cNvSpPr>
            <a:spLocks noGrp="1"/>
          </p:cNvSpPr>
          <p:nvPr>
            <p:ph type="body" sz="quarter" idx="13"/>
          </p:nvPr>
        </p:nvSpPr>
        <p:spPr>
          <a:xfrm>
            <a:off x="598985" y="1856006"/>
            <a:ext cx="6292341" cy="3798558"/>
          </a:xfrm>
        </p:spPr>
        <p:txBody>
          <a:bodyPr/>
          <a:lstStyle/>
          <a:p>
            <a:r>
              <a:rPr lang="en-US" sz="1800" dirty="0"/>
              <a:t>All of this increases the need of doctors to cover the growth of healthcare needs.</a:t>
            </a:r>
          </a:p>
          <a:p>
            <a:r>
              <a:rPr lang="en-US" sz="1800" dirty="0"/>
              <a:t>so governments and health care providers around the world are investing in new methods that facilitate more effective use of resources to meet demands.</a:t>
            </a:r>
          </a:p>
          <a:p>
            <a:r>
              <a:rPr lang="en-US" sz="1800" dirty="0"/>
              <a:t>in the hope to better harness the power of digital medical data and information technology to deliver enhanced services.</a:t>
            </a:r>
          </a:p>
        </p:txBody>
      </p:sp>
      <p:pic>
        <p:nvPicPr>
          <p:cNvPr id="42" name="Picture Placeholder 41" descr="A close-up of a medical surgeon">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7333860" y="466725"/>
            <a:ext cx="4858139" cy="5924550"/>
          </a:xfrm>
        </p:spPr>
      </p:pic>
      <p:sp>
        <p:nvSpPr>
          <p:cNvPr id="5" name="Date Placeholder 4">
            <a:extLst>
              <a:ext uri="{FF2B5EF4-FFF2-40B4-BE49-F238E27FC236}">
                <a16:creationId xmlns:a16="http://schemas.microsoft.com/office/drawing/2014/main" id="{93A192AF-B844-47F4-B7BD-C0F0CB32E71E}"/>
              </a:ext>
            </a:extLst>
          </p:cNvPr>
          <p:cNvSpPr>
            <a:spLocks noGrp="1"/>
          </p:cNvSpPr>
          <p:nvPr>
            <p:ph type="dt" sz="half" idx="10"/>
          </p:nvPr>
        </p:nvSpPr>
        <p:spPr>
          <a:xfrm>
            <a:off x="838200" y="6515753"/>
            <a:ext cx="2743200" cy="205722"/>
          </a:xfrm>
        </p:spPr>
        <p:txBody>
          <a:bodyPr/>
          <a:lstStyle/>
          <a:p>
            <a:r>
              <a:rPr lang="en-US" dirty="0"/>
              <a:t>8/03/20XX</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2818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53842" y="3017737"/>
            <a:ext cx="4796742" cy="1805416"/>
          </a:xfrm>
        </p:spPr>
        <p:txBody>
          <a:bodyPr/>
          <a:lstStyle/>
          <a:p>
            <a:r>
              <a:rPr lang="en-US" sz="2800" b="0" i="0" dirty="0">
                <a:solidFill>
                  <a:srgbClr val="333333"/>
                </a:solidFill>
                <a:effectLst/>
                <a:latin typeface="Open Sans" panose="020B0606030504020204" pitchFamily="34" charset="0"/>
              </a:rPr>
              <a:t>proposed solution</a:t>
            </a:r>
            <a:endParaRPr lang="en-US" sz="2800" dirty="0"/>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723523" y="1400466"/>
            <a:ext cx="599148" cy="600075"/>
          </a:xfrm>
        </p:spPr>
      </p:pic>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3820102" y="2283153"/>
            <a:ext cx="7854443" cy="3477677"/>
          </a:xfrm>
        </p:spPr>
        <p:txBody>
          <a:bodyPr>
            <a:normAutofit/>
          </a:bodyPr>
          <a:lstStyle/>
          <a:p>
            <a:r>
              <a:rPr lang="en-US" dirty="0"/>
              <a:t>Artificial intelligence plays a crucial role in the advancement of information technology to improve healthcare service quality and efficiency. In particular, chatbots amount to one of the most popular AI technologies for this purpose. A chatbot is a software system that consists of an interactive interface with patients or medical practitioners to provide a range of knowledge extraction tasks and real-time, personalized feedback. Chatbot technologies have been rapidly developed, especially in the medical field. Many medical chatbot systems have been proposed over the years. Typical applications of chatbot include medical assistants that help patients to identify their symptoms, medical service front desks that direct the patient to suitable healthcare service departments, i.e., doctors, and so on.</a:t>
            </a:r>
          </a:p>
        </p:txBody>
      </p:sp>
      <p:sp>
        <p:nvSpPr>
          <p:cNvPr id="2" name="Date Placeholder 1">
            <a:extLst>
              <a:ext uri="{FF2B5EF4-FFF2-40B4-BE49-F238E27FC236}">
                <a16:creationId xmlns:a16="http://schemas.microsoft.com/office/drawing/2014/main" id="{2998B4C9-559E-4482-B57E-1FC2E444FB9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7485" y="658421"/>
            <a:ext cx="6408851" cy="665965"/>
          </a:xfrm>
        </p:spPr>
        <p:txBody>
          <a:bodyPr/>
          <a:lstStyle/>
          <a:p>
            <a:r>
              <a:rPr lang="en-US" sz="2800" b="0" i="0" dirty="0">
                <a:solidFill>
                  <a:srgbClr val="333333"/>
                </a:solidFill>
                <a:effectLst/>
                <a:latin typeface="Open Sans" panose="020B0606030504020204" pitchFamily="34" charset="0"/>
              </a:rPr>
              <a:t> evaluation metrics</a:t>
            </a:r>
            <a:endParaRPr lang="en-US" sz="2800" dirty="0"/>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710605" y="1545210"/>
            <a:ext cx="3138380" cy="426393"/>
          </a:xfrm>
        </p:spPr>
        <p:txBody>
          <a:bodyPr/>
          <a:lstStyle/>
          <a:p>
            <a:r>
              <a:rPr lang="en-US" dirty="0"/>
              <a:t>Intrinsic Evaluation</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91368" y="2089308"/>
            <a:ext cx="10409271" cy="837858"/>
          </a:xfrm>
        </p:spPr>
        <p:txBody>
          <a:bodyPr>
            <a:normAutofit lnSpcReduction="10000"/>
          </a:bodyPr>
          <a:lstStyle/>
          <a:p>
            <a:r>
              <a:rPr lang="en-US" b="1" dirty="0"/>
              <a:t>Focuses on the performance of the NLP component part .</a:t>
            </a:r>
          </a:p>
          <a:p>
            <a:endParaRPr lang="en-US" b="1" dirty="0"/>
          </a:p>
          <a:p>
            <a:r>
              <a:rPr lang="en-US" dirty="0"/>
              <a:t>-&gt; By using the Accuracy to measure the right classification of the question  percentage in all the test samples.</a:t>
            </a: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668076" y="3123053"/>
            <a:ext cx="3281555" cy="426393"/>
          </a:xfrm>
        </p:spPr>
        <p:txBody>
          <a:bodyPr/>
          <a:lstStyle/>
          <a:p>
            <a:r>
              <a:rPr lang="en-US" dirty="0"/>
              <a:t>Extrinsic Evaluation</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838200" y="3870262"/>
            <a:ext cx="10409271" cy="2413580"/>
          </a:xfrm>
        </p:spPr>
        <p:txBody>
          <a:bodyPr/>
          <a:lstStyle/>
          <a:p>
            <a:r>
              <a:rPr lang="en-US" b="1" dirty="0"/>
              <a:t>Focuses on the performance  of the component on the complete application.</a:t>
            </a:r>
          </a:p>
          <a:p>
            <a:endParaRPr lang="en-US" dirty="0"/>
          </a:p>
          <a:p>
            <a:r>
              <a:rPr lang="en-US" dirty="0"/>
              <a:t>-&gt; Our system is consist from two parts :</a:t>
            </a:r>
          </a:p>
          <a:p>
            <a:r>
              <a:rPr lang="en-US" dirty="0"/>
              <a:t>Search engine with Question as input to find the right debases And if fail, redirect to the AI-NLP component to classify the Q to give the user the right Answer. So the Precision and Recall in confusion matrix is the best to help us to know all the  wrong classification to make the right decision in our chatbot system.</a:t>
            </a:r>
          </a:p>
          <a:p>
            <a:r>
              <a:rPr lang="en-US" dirty="0"/>
              <a:t>The FN and FP should be as minimal as possible because it can cause many issues  to answer critical diseases with simple  disease answers or visa verse.</a:t>
            </a:r>
          </a:p>
          <a:p>
            <a:endParaRPr lang="en-US" dirty="0"/>
          </a:p>
        </p:txBody>
      </p:sp>
      <p:sp>
        <p:nvSpPr>
          <p:cNvPr id="2" name="Date Placeholder 1">
            <a:extLst>
              <a:ext uri="{FF2B5EF4-FFF2-40B4-BE49-F238E27FC236}">
                <a16:creationId xmlns:a16="http://schemas.microsoft.com/office/drawing/2014/main" id="{7FB1AADE-B19E-418B-8245-970830BD4DEB}"/>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A close up of a pipette dropping a drop of liquid into a tiny jar">
            <a:extLst>
              <a:ext uri="{FF2B5EF4-FFF2-40B4-BE49-F238E27FC236}">
                <a16:creationId xmlns:a16="http://schemas.microsoft.com/office/drawing/2014/main" id="{891E6FF4-A9FA-410B-9EF7-893DEF4A923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2" b="52"/>
          <a:stretch/>
        </p:blipFill>
        <p:spPr>
          <a:xfrm>
            <a:off x="3000375" y="466724"/>
            <a:ext cx="9191625" cy="6391275"/>
          </a:xfrm>
        </p:spPr>
      </p:pic>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1052622" y="3370529"/>
            <a:ext cx="6018033" cy="1852539"/>
          </a:xfrm>
        </p:spPr>
        <p:txBody>
          <a:bodyPr/>
          <a:lstStyle/>
          <a:p>
            <a:r>
              <a:rPr lang="en-US" sz="5400" b="0" i="0" dirty="0">
                <a:solidFill>
                  <a:srgbClr val="333333"/>
                </a:solidFill>
                <a:effectLst/>
                <a:latin typeface="Open Sans" panose="020B0606030504020204" pitchFamily="34" charset="0"/>
              </a:rPr>
              <a:t>proposed solution </a:t>
            </a:r>
            <a:r>
              <a:rPr lang="en-US" sz="5400" dirty="0">
                <a:solidFill>
                  <a:srgbClr val="000000"/>
                </a:solidFill>
                <a:latin typeface="Arial" panose="020B0604020202020204" pitchFamily="34" charset="0"/>
              </a:rPr>
              <a:t>framework</a:t>
            </a:r>
            <a:endParaRPr lang="en-US" sz="5400" dirty="0"/>
          </a:p>
        </p:txBody>
      </p:sp>
    </p:spTree>
    <p:extLst>
      <p:ext uri="{BB962C8B-B14F-4D97-AF65-F5344CB8AC3E}">
        <p14:creationId xmlns:p14="http://schemas.microsoft.com/office/powerpoint/2010/main" val="98836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Model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3200" dirty="0">
                <a:solidFill>
                  <a:srgbClr val="000000"/>
                </a:solidFill>
                <a:latin typeface="Arial" panose="020B0604020202020204" pitchFamily="34" charset="0"/>
              </a:rPr>
              <a:t>Structure</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3974654"/>
          </a:xfrm>
        </p:spPr>
        <p:txBody>
          <a:bodyPr/>
          <a:lstStyle/>
          <a:p>
            <a:r>
              <a:rPr lang="en-US" sz="1000" dirty="0"/>
              <a:t>The diagram of the new hierarchical BiLSTM Attention model we proposed is shown below in Figure 5.</a:t>
            </a:r>
          </a:p>
          <a:p>
            <a:r>
              <a:rPr lang="en-US" sz="1000" dirty="0"/>
              <a:t> It is designed for semantic similarity comparison. The whole structure based on a Siamese LSTM framework . We apply one BiLSTM layer and one word attention layer into the Siamese framework. The bottom left, and the right sentences represent user input query and the question from the QA dataset.</a:t>
            </a:r>
          </a:p>
          <a:p>
            <a:r>
              <a:rPr lang="en-US" sz="1000" dirty="0"/>
              <a:t>The two questions will be represented by using word embedding firstly and then using BiLSTM to form the whole sentence embedding based on the context. After that, each BiLSTM encoder will be multiplied by a word attention value, which can be assumed as a weight to highlight the key-point in a sentence. Context vector will be combined with attention to understanding the sentence representation </a:t>
            </a:r>
            <a:r>
              <a:rPr lang="en-US" sz="1000" dirty="0" err="1"/>
              <a:t>uw</a:t>
            </a:r>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Tree>
    <p:extLst>
      <p:ext uri="{BB962C8B-B14F-4D97-AF65-F5344CB8AC3E}">
        <p14:creationId xmlns:p14="http://schemas.microsoft.com/office/powerpoint/2010/main" val="10688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LSTM cell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3200" dirty="0">
                <a:solidFill>
                  <a:srgbClr val="000000"/>
                </a:solidFill>
                <a:latin typeface="Arial" panose="020B0604020202020204" pitchFamily="34" charset="0"/>
              </a:rPr>
              <a:t>Structure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3974654"/>
          </a:xfrm>
        </p:spPr>
        <p:txBody>
          <a:bodyPr/>
          <a:lstStyle/>
          <a:p>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pic>
        <p:nvPicPr>
          <p:cNvPr id="5" name="Picture 4">
            <a:extLst>
              <a:ext uri="{FF2B5EF4-FFF2-40B4-BE49-F238E27FC236}">
                <a16:creationId xmlns:a16="http://schemas.microsoft.com/office/drawing/2014/main" id="{DEC5753A-8895-4EE0-9D31-838D8303C544}"/>
              </a:ext>
            </a:extLst>
          </p:cNvPr>
          <p:cNvPicPr>
            <a:picLocks noChangeAspect="1"/>
          </p:cNvPicPr>
          <p:nvPr/>
        </p:nvPicPr>
        <p:blipFill>
          <a:blip r:embed="rId4"/>
          <a:stretch>
            <a:fillRect/>
          </a:stretch>
        </p:blipFill>
        <p:spPr>
          <a:xfrm>
            <a:off x="4114359" y="1390988"/>
            <a:ext cx="7876061" cy="4850326"/>
          </a:xfrm>
          <a:prstGeom prst="rect">
            <a:avLst/>
          </a:prstGeom>
        </p:spPr>
      </p:pic>
    </p:spTree>
    <p:extLst>
      <p:ext uri="{BB962C8B-B14F-4D97-AF65-F5344CB8AC3E}">
        <p14:creationId xmlns:p14="http://schemas.microsoft.com/office/powerpoint/2010/main" val="312623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err="1">
                <a:solidFill>
                  <a:srgbClr val="000000"/>
                </a:solidFill>
                <a:latin typeface="Arial" panose="020B0604020202020204" pitchFamily="34" charset="0"/>
              </a:rPr>
              <a:t>bilstm</a:t>
            </a:r>
            <a:r>
              <a:rPr lang="en-US" sz="3200" dirty="0">
                <a:solidFill>
                  <a:srgbClr val="000000"/>
                </a:solidFill>
                <a:latin typeface="Arial" panose="020B0604020202020204" pitchFamily="34" charset="0"/>
              </a:rPr>
              <a:t> Structure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3974654"/>
          </a:xfrm>
        </p:spPr>
        <p:txBody>
          <a:bodyPr/>
          <a:lstStyle/>
          <a:p>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r>
              <a:rPr lang="en-US" sz="1000" dirty="0" err="1"/>
              <a:t>Bla</a:t>
            </a:r>
            <a:r>
              <a:rPr lang="en-US" sz="1000" dirty="0"/>
              <a:t> </a:t>
            </a:r>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pic>
        <p:nvPicPr>
          <p:cNvPr id="5" name="Picture 4">
            <a:extLst>
              <a:ext uri="{FF2B5EF4-FFF2-40B4-BE49-F238E27FC236}">
                <a16:creationId xmlns:a16="http://schemas.microsoft.com/office/drawing/2014/main" id="{DEC5753A-8895-4EE0-9D31-838D8303C544}"/>
              </a:ext>
            </a:extLst>
          </p:cNvPr>
          <p:cNvPicPr>
            <a:picLocks noChangeAspect="1"/>
          </p:cNvPicPr>
          <p:nvPr/>
        </p:nvPicPr>
        <p:blipFill>
          <a:blip r:embed="rId4"/>
          <a:stretch>
            <a:fillRect/>
          </a:stretch>
        </p:blipFill>
        <p:spPr>
          <a:xfrm>
            <a:off x="4114359" y="1390988"/>
            <a:ext cx="7876061" cy="4850326"/>
          </a:xfrm>
          <a:prstGeom prst="rect">
            <a:avLst/>
          </a:prstGeom>
        </p:spPr>
      </p:pic>
      <p:pic>
        <p:nvPicPr>
          <p:cNvPr id="6" name="Picture 5">
            <a:extLst>
              <a:ext uri="{FF2B5EF4-FFF2-40B4-BE49-F238E27FC236}">
                <a16:creationId xmlns:a16="http://schemas.microsoft.com/office/drawing/2014/main" id="{BDF774BE-C4F1-4834-8ABC-9655D988DC08}"/>
              </a:ext>
            </a:extLst>
          </p:cNvPr>
          <p:cNvPicPr>
            <a:picLocks noChangeAspect="1"/>
          </p:cNvPicPr>
          <p:nvPr/>
        </p:nvPicPr>
        <p:blipFill>
          <a:blip r:embed="rId5"/>
          <a:stretch>
            <a:fillRect/>
          </a:stretch>
        </p:blipFill>
        <p:spPr>
          <a:xfrm>
            <a:off x="4029351" y="1328073"/>
            <a:ext cx="8150629" cy="4945840"/>
          </a:xfrm>
          <a:prstGeom prst="rect">
            <a:avLst/>
          </a:prstGeom>
        </p:spPr>
      </p:pic>
    </p:spTree>
    <p:extLst>
      <p:ext uri="{BB962C8B-B14F-4D97-AF65-F5344CB8AC3E}">
        <p14:creationId xmlns:p14="http://schemas.microsoft.com/office/powerpoint/2010/main" val="3154270216"/>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4F0A7-9599-4FE3-A548-853A09CF0244}">
  <ds:schemaRefs>
    <ds:schemaRef ds:uri="16c05727-aa75-4e4a-9b5f-8a80a1165891"/>
    <ds:schemaRef ds:uri="http://schemas.microsoft.com/sharepoint/v3"/>
    <ds:schemaRef ds:uri="http://purl.org/dc/terms/"/>
    <ds:schemaRef ds:uri="230e9df3-be65-4c73-a93b-d1236ebd677e"/>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389</TotalTime>
  <Words>727</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Lato</vt:lpstr>
      <vt:lpstr>Open Sans</vt:lpstr>
      <vt:lpstr>Quire Sans</vt:lpstr>
      <vt:lpstr>Seaford</vt:lpstr>
      <vt:lpstr>Seaford Bold</vt:lpstr>
      <vt:lpstr>Office Theme</vt:lpstr>
      <vt:lpstr>q&amp;a with specific topics</vt:lpstr>
      <vt:lpstr>Introduction</vt:lpstr>
      <vt:lpstr>problem statement</vt:lpstr>
      <vt:lpstr>proposed solution</vt:lpstr>
      <vt:lpstr> evaluation metrics</vt:lpstr>
      <vt:lpstr>proposed solution framework</vt:lpstr>
      <vt:lpstr>Model Structure</vt:lpstr>
      <vt:lpstr>LSTM cell Structure equation</vt:lpstr>
      <vt:lpstr>bilstm Structure equation</vt:lpstr>
      <vt:lpstr>Manhattan Distance  equation</vt:lpstr>
      <vt:lpstr>PowerPoint Presentation</vt:lpstr>
      <vt:lpstr>Dataset</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with specific topics</dc:title>
  <dc:creator>Ayman Ismail Mohamed Abdeen</dc:creator>
  <cp:lastModifiedBy>Ayman Ismail Mohamed Abdeen</cp:lastModifiedBy>
  <cp:revision>41</cp:revision>
  <dcterms:created xsi:type="dcterms:W3CDTF">2021-12-17T13:52:28Z</dcterms:created>
  <dcterms:modified xsi:type="dcterms:W3CDTF">2022-01-30T19:49:26Z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