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77" r:id="rId6"/>
    <p:sldId id="266" r:id="rId7"/>
    <p:sldId id="259" r:id="rId8"/>
    <p:sldId id="261" r:id="rId9"/>
    <p:sldId id="260" r:id="rId10"/>
    <p:sldId id="281" r:id="rId11"/>
    <p:sldId id="280" r:id="rId12"/>
    <p:sldId id="279" r:id="rId13"/>
    <p:sldId id="282" r:id="rId14"/>
    <p:sldId id="283" r:id="rId15"/>
    <p:sldId id="284" r:id="rId16"/>
    <p:sldId id="285" r:id="rId17"/>
    <p:sldId id="286" r:id="rId18"/>
    <p:sldId id="287" r:id="rId19"/>
    <p:sldId id="288" r:id="rId20"/>
    <p:sldId id="289" r:id="rId21"/>
    <p:sldId id="290" r:id="rId22"/>
    <p:sldId id="292" r:id="rId23"/>
    <p:sldId id="291" r:id="rId24"/>
    <p:sldId id="293" r:id="rId25"/>
    <p:sldId id="294" r:id="rId26"/>
    <p:sldId id="295" r:id="rId27"/>
    <p:sldId id="296" r:id="rId28"/>
    <p:sldId id="272"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B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3" autoAdjust="0"/>
  </p:normalViewPr>
  <p:slideViewPr>
    <p:cSldViewPr snapToGrid="0">
      <p:cViewPr varScale="1">
        <p:scale>
          <a:sx n="88" d="100"/>
          <a:sy n="88" d="100"/>
        </p:scale>
        <p:origin x="49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2/10/2022</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xmlns=""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xmlns=""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xmlns=""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xmlns=""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xmlns=""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xmlns=""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kaggle.com/c/quora-question-pairs/data" TargetMode="External"/><Relationship Id="rId7" Type="http://schemas.openxmlformats.org/officeDocument/2006/relationships/image" Target="../media/image29.JPG"/><Relationship Id="rId2" Type="http://schemas.openxmlformats.org/officeDocument/2006/relationships/hyperlink" Target="https://github.com/14H034160212/HHH-An-Online-Question-Answering-System-for-Medical-Questions/blob/master/Data/Model_train_dev_test_dataset/Other_model_train_dev_test_dataset/train.csv" TargetMode="External"/><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hyperlink" Target="https://github.com/LasseRegin/medical-question-answer-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5.xml"/><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5.xml"/><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7.xml"/><Relationship Id="rId4" Type="http://schemas.openxmlformats.org/officeDocument/2006/relationships/image" Target="../media/image42.JPG"/></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2400" dirty="0"/>
              <a:t>q&amp;a with specific topics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a:normAutofit lnSpcReduction="10000"/>
          </a:bodyPr>
          <a:lstStyle/>
          <a:p>
            <a:r>
              <a:rPr lang="en-US" dirty="0"/>
              <a:t>- Chatbot -</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Text&#10;&#10;Description automatically generated">
            <a:extLst>
              <a:ext uri="{FF2B5EF4-FFF2-40B4-BE49-F238E27FC236}">
                <a16:creationId xmlns:a16="http://schemas.microsoft.com/office/drawing/2014/main" id="{46EAEA09-53D3-4AC5-8058-E472FA50BFB1}"/>
              </a:ext>
            </a:extLst>
          </p:cNvPr>
          <p:cNvPicPr>
            <a:picLocks noGrp="1" noChangeAspect="1"/>
          </p:cNvPicPr>
          <p:nvPr>
            <p:ph type="pic" sz="quarter" idx="13"/>
          </p:nvPr>
        </p:nvPicPr>
        <p:blipFill rotWithShape="1">
          <a:blip r:embed="rId2"/>
          <a:srcRect l="1822" r="1822"/>
          <a:stretch/>
        </p:blipFill>
        <p:spPr>
          <a:xfrm>
            <a:off x="3000375" y="466724"/>
            <a:ext cx="9191625" cy="6391275"/>
          </a:xfrm>
          <a:noFill/>
        </p:spPr>
      </p:pic>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10</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838200" y="3200400"/>
            <a:ext cx="5243177" cy="1945758"/>
          </a:xfrm>
        </p:spPr>
        <p:txBody>
          <a:bodyPr/>
          <a:lstStyle/>
          <a:p>
            <a:r>
              <a:rPr lang="en-US" dirty="0">
                <a:solidFill>
                  <a:schemeClr val="tx1"/>
                </a:solidFill>
                <a:highlight>
                  <a:srgbClr val="04B2C2"/>
                </a:highlight>
                <a:latin typeface="Open Sans" panose="020B0606030504020204" pitchFamily="34" charset="0"/>
              </a:rPr>
              <a:t>Code Implementation steps</a:t>
            </a:r>
            <a:endParaRPr lang="en-US" dirty="0">
              <a:solidFill>
                <a:schemeClr val="tx1"/>
              </a:solidFill>
              <a:highlight>
                <a:srgbClr val="04B2C2"/>
              </a:highlight>
            </a:endParaRPr>
          </a:p>
        </p:txBody>
      </p:sp>
    </p:spTree>
    <p:extLst>
      <p:ext uri="{BB962C8B-B14F-4D97-AF65-F5344CB8AC3E}">
        <p14:creationId xmlns:p14="http://schemas.microsoft.com/office/powerpoint/2010/main" val="27203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Step 1 : </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dirty="0"/>
              <a:t>pre-processing Data : </a:t>
            </a:r>
          </a:p>
          <a:p>
            <a:r>
              <a:rPr lang="en-US" sz="1200" dirty="0"/>
              <a:t>Preprocessing by cleaning Dataset from uni-char or replace with more meaning characters for example like replace it's with it is</a:t>
            </a:r>
          </a:p>
          <a:p>
            <a:r>
              <a:rPr lang="en-US" sz="1200" dirty="0"/>
              <a:t>also by excluding stop words</a:t>
            </a:r>
          </a:p>
          <a:p>
            <a:endParaRPr lang="en-US" dirty="0"/>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pic>
        <p:nvPicPr>
          <p:cNvPr id="7" name="Picture 6">
            <a:extLst>
              <a:ext uri="{FF2B5EF4-FFF2-40B4-BE49-F238E27FC236}">
                <a16:creationId xmlns:a16="http://schemas.microsoft.com/office/drawing/2014/main" id="{C69F2A9E-447E-45EF-8B5C-343F678B2DAA}"/>
              </a:ext>
            </a:extLst>
          </p:cNvPr>
          <p:cNvPicPr>
            <a:picLocks noChangeAspect="1"/>
          </p:cNvPicPr>
          <p:nvPr/>
        </p:nvPicPr>
        <p:blipFill>
          <a:blip r:embed="rId2"/>
          <a:stretch>
            <a:fillRect/>
          </a:stretch>
        </p:blipFill>
        <p:spPr>
          <a:xfrm>
            <a:off x="4027636" y="1359860"/>
            <a:ext cx="4200525" cy="4902719"/>
          </a:xfrm>
          <a:prstGeom prst="rect">
            <a:avLst/>
          </a:prstGeom>
        </p:spPr>
      </p:pic>
      <p:pic>
        <p:nvPicPr>
          <p:cNvPr id="11" name="Picture 10" descr="Text&#10;&#10;Description automatically generated">
            <a:extLst>
              <a:ext uri="{FF2B5EF4-FFF2-40B4-BE49-F238E27FC236}">
                <a16:creationId xmlns:a16="http://schemas.microsoft.com/office/drawing/2014/main" id="{93D3CF59-B75E-4EAB-BD4F-34A6A4468A83}"/>
              </a:ext>
            </a:extLst>
          </p:cNvPr>
          <p:cNvPicPr>
            <a:picLocks noChangeAspect="1"/>
          </p:cNvPicPr>
          <p:nvPr/>
        </p:nvPicPr>
        <p:blipFill>
          <a:blip r:embed="rId3"/>
          <a:stretch>
            <a:fillRect/>
          </a:stretch>
        </p:blipFill>
        <p:spPr>
          <a:xfrm>
            <a:off x="8298196" y="3226871"/>
            <a:ext cx="3621229" cy="707176"/>
          </a:xfrm>
          <a:prstGeom prst="rect">
            <a:avLst/>
          </a:prstGeom>
        </p:spPr>
      </p:pic>
      <p:sp>
        <p:nvSpPr>
          <p:cNvPr id="8" name="Title 84">
            <a:extLst>
              <a:ext uri="{FF2B5EF4-FFF2-40B4-BE49-F238E27FC236}">
                <a16:creationId xmlns:a16="http://schemas.microsoft.com/office/drawing/2014/main" id="{D3B11FEB-7EC8-4988-8B46-527742D9377F}"/>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217125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Word to vector</a:t>
            </a:r>
          </a:p>
          <a:p>
            <a:r>
              <a:rPr lang="en-US" sz="1400" dirty="0"/>
              <a:t> words send to embedding layer to convert words to  vector before send it to our model</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2 : </a:t>
            </a:r>
          </a:p>
        </p:txBody>
      </p:sp>
      <p:pic>
        <p:nvPicPr>
          <p:cNvPr id="12" name="Picture 11">
            <a:extLst>
              <a:ext uri="{FF2B5EF4-FFF2-40B4-BE49-F238E27FC236}">
                <a16:creationId xmlns:a16="http://schemas.microsoft.com/office/drawing/2014/main" id="{F00C73FA-C653-433B-9615-B8554BA9A1FD}"/>
              </a:ext>
            </a:extLst>
          </p:cNvPr>
          <p:cNvPicPr>
            <a:picLocks noChangeAspect="1"/>
          </p:cNvPicPr>
          <p:nvPr/>
        </p:nvPicPr>
        <p:blipFill>
          <a:blip r:embed="rId4"/>
          <a:stretch>
            <a:fillRect/>
          </a:stretch>
        </p:blipFill>
        <p:spPr>
          <a:xfrm>
            <a:off x="4059866" y="1380899"/>
            <a:ext cx="7986822" cy="4860187"/>
          </a:xfrm>
          <a:prstGeom prst="rect">
            <a:avLst/>
          </a:prstGeom>
        </p:spPr>
      </p:pic>
      <p:pic>
        <p:nvPicPr>
          <p:cNvPr id="14" name="Picture 13" descr="A picture containing text, scoreboard&#10;&#10;Description automatically generated">
            <a:extLst>
              <a:ext uri="{FF2B5EF4-FFF2-40B4-BE49-F238E27FC236}">
                <a16:creationId xmlns:a16="http://schemas.microsoft.com/office/drawing/2014/main" id="{A787E412-1096-4FF0-B07E-CCBDD074FBFF}"/>
              </a:ext>
            </a:extLst>
          </p:cNvPr>
          <p:cNvPicPr>
            <a:picLocks noChangeAspect="1"/>
          </p:cNvPicPr>
          <p:nvPr/>
        </p:nvPicPr>
        <p:blipFill>
          <a:blip r:embed="rId5"/>
          <a:stretch>
            <a:fillRect/>
          </a:stretch>
        </p:blipFill>
        <p:spPr>
          <a:xfrm>
            <a:off x="9554074" y="1713767"/>
            <a:ext cx="2143125" cy="838200"/>
          </a:xfrm>
          <a:prstGeom prst="rect">
            <a:avLst/>
          </a:prstGeom>
        </p:spPr>
      </p:pic>
      <p:sp>
        <p:nvSpPr>
          <p:cNvPr id="10" name="Title 84">
            <a:extLst>
              <a:ext uri="{FF2B5EF4-FFF2-40B4-BE49-F238E27FC236}">
                <a16:creationId xmlns:a16="http://schemas.microsoft.com/office/drawing/2014/main" id="{D7D2E233-3DC6-43E2-A713-D09D3D2D7374}"/>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141548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Model</a:t>
            </a:r>
          </a:p>
          <a:p>
            <a:r>
              <a:rPr lang="en-US" sz="1400" dirty="0"/>
              <a:t> Our Model that include two layer of BI-LSTM and one attention layer and drop-out to prevent over fitting</a:t>
            </a:r>
          </a:p>
          <a:p>
            <a:endParaRPr lang="en-US" sz="1400" dirty="0"/>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3 : </a:t>
            </a:r>
          </a:p>
        </p:txBody>
      </p:sp>
      <p:pic>
        <p:nvPicPr>
          <p:cNvPr id="5" name="Picture 4" descr="Text&#10;&#10;Description automatically generated">
            <a:extLst>
              <a:ext uri="{FF2B5EF4-FFF2-40B4-BE49-F238E27FC236}">
                <a16:creationId xmlns:a16="http://schemas.microsoft.com/office/drawing/2014/main" id="{96435C93-EAAC-43ED-9CBF-98A26B8BA1DB}"/>
              </a:ext>
            </a:extLst>
          </p:cNvPr>
          <p:cNvPicPr>
            <a:picLocks noChangeAspect="1"/>
          </p:cNvPicPr>
          <p:nvPr/>
        </p:nvPicPr>
        <p:blipFill>
          <a:blip r:embed="rId4"/>
          <a:stretch>
            <a:fillRect/>
          </a:stretch>
        </p:blipFill>
        <p:spPr>
          <a:xfrm>
            <a:off x="4072767" y="1383893"/>
            <a:ext cx="7970670" cy="4860187"/>
          </a:xfrm>
          <a:prstGeom prst="rect">
            <a:avLst/>
          </a:prstGeom>
        </p:spPr>
      </p:pic>
      <p:sp>
        <p:nvSpPr>
          <p:cNvPr id="10" name="Title 84">
            <a:extLst>
              <a:ext uri="{FF2B5EF4-FFF2-40B4-BE49-F238E27FC236}">
                <a16:creationId xmlns:a16="http://schemas.microsoft.com/office/drawing/2014/main" id="{A9C3A1FF-AC72-4751-9DC4-E26270A732BB}"/>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204684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Training Function</a:t>
            </a:r>
          </a:p>
          <a:p>
            <a:r>
              <a:rPr lang="en-US" sz="1400" dirty="0"/>
              <a:t> This is our training block that includes our hyper parameters to apply our model with </a:t>
            </a:r>
            <a:r>
              <a:rPr lang="en-US" sz="1400" dirty="0" err="1"/>
              <a:t>manhattan</a:t>
            </a:r>
            <a:r>
              <a:rPr lang="en-US" sz="1400" dirty="0"/>
              <a:t> distance layer for similarity</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14</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4 : </a:t>
            </a:r>
          </a:p>
        </p:txBody>
      </p:sp>
      <p:pic>
        <p:nvPicPr>
          <p:cNvPr id="5" name="Picture 4" descr="Text&#10;&#10;Description automatically generated">
            <a:extLst>
              <a:ext uri="{FF2B5EF4-FFF2-40B4-BE49-F238E27FC236}">
                <a16:creationId xmlns:a16="http://schemas.microsoft.com/office/drawing/2014/main" id="{96435C93-EAAC-43ED-9CBF-98A26B8BA1DB}"/>
              </a:ext>
            </a:extLst>
          </p:cNvPr>
          <p:cNvPicPr>
            <a:picLocks noChangeAspect="1"/>
          </p:cNvPicPr>
          <p:nvPr/>
        </p:nvPicPr>
        <p:blipFill>
          <a:blip r:embed="rId4"/>
          <a:stretch>
            <a:fillRect/>
          </a:stretch>
        </p:blipFill>
        <p:spPr>
          <a:xfrm>
            <a:off x="4072767" y="1383893"/>
            <a:ext cx="7970670" cy="4860187"/>
          </a:xfrm>
          <a:prstGeom prst="rect">
            <a:avLst/>
          </a:prstGeom>
        </p:spPr>
      </p:pic>
      <p:pic>
        <p:nvPicPr>
          <p:cNvPr id="8" name="Picture 7" descr="Text&#10;&#10;Description automatically generated">
            <a:extLst>
              <a:ext uri="{FF2B5EF4-FFF2-40B4-BE49-F238E27FC236}">
                <a16:creationId xmlns:a16="http://schemas.microsoft.com/office/drawing/2014/main" id="{871D1EBB-A54D-4DD9-9908-C9BE02264A7A}"/>
              </a:ext>
            </a:extLst>
          </p:cNvPr>
          <p:cNvPicPr>
            <a:picLocks noChangeAspect="1"/>
          </p:cNvPicPr>
          <p:nvPr/>
        </p:nvPicPr>
        <p:blipFill>
          <a:blip r:embed="rId5"/>
          <a:stretch>
            <a:fillRect/>
          </a:stretch>
        </p:blipFill>
        <p:spPr>
          <a:xfrm>
            <a:off x="4081845" y="1399587"/>
            <a:ext cx="7961592" cy="2476500"/>
          </a:xfrm>
          <a:prstGeom prst="rect">
            <a:avLst/>
          </a:prstGeom>
        </p:spPr>
      </p:pic>
      <p:pic>
        <p:nvPicPr>
          <p:cNvPr id="12" name="Picture 11" descr="Text&#10;&#10;Description automatically generated">
            <a:extLst>
              <a:ext uri="{FF2B5EF4-FFF2-40B4-BE49-F238E27FC236}">
                <a16:creationId xmlns:a16="http://schemas.microsoft.com/office/drawing/2014/main" id="{4E747346-CE50-426A-9932-33C8E8D032E6}"/>
              </a:ext>
            </a:extLst>
          </p:cNvPr>
          <p:cNvPicPr>
            <a:picLocks noChangeAspect="1"/>
          </p:cNvPicPr>
          <p:nvPr/>
        </p:nvPicPr>
        <p:blipFill>
          <a:blip r:embed="rId6"/>
          <a:stretch>
            <a:fillRect/>
          </a:stretch>
        </p:blipFill>
        <p:spPr>
          <a:xfrm>
            <a:off x="4081844" y="3891781"/>
            <a:ext cx="7949263" cy="2349533"/>
          </a:xfrm>
          <a:prstGeom prst="rect">
            <a:avLst/>
          </a:prstGeom>
        </p:spPr>
      </p:pic>
      <p:sp>
        <p:nvSpPr>
          <p:cNvPr id="13" name="Title 84">
            <a:extLst>
              <a:ext uri="{FF2B5EF4-FFF2-40B4-BE49-F238E27FC236}">
                <a16:creationId xmlns:a16="http://schemas.microsoft.com/office/drawing/2014/main" id="{46CC2EEF-35F8-46D2-A123-1E077810CA68}"/>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375487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Model test </a:t>
            </a:r>
          </a:p>
          <a:p>
            <a:r>
              <a:rPr lang="en-US" sz="1400" dirty="0"/>
              <a:t> This block is to extract predication depending on our saved trained model</a:t>
            </a:r>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15</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11" name="Title 84">
            <a:extLst>
              <a:ext uri="{FF2B5EF4-FFF2-40B4-BE49-F238E27FC236}">
                <a16:creationId xmlns:a16="http://schemas.microsoft.com/office/drawing/2014/main" id="{51F18E73-6146-4DFD-A39A-CB2B19C124A7}"/>
              </a:ext>
            </a:extLst>
          </p:cNvPr>
          <p:cNvSpPr txBox="1">
            <a:spLocks/>
          </p:cNvSpPr>
          <p:nvPr/>
        </p:nvSpPr>
        <p:spPr>
          <a:xfrm>
            <a:off x="550122" y="450112"/>
            <a:ext cx="6074545"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Step 5 : </a:t>
            </a:r>
          </a:p>
        </p:txBody>
      </p:sp>
      <p:pic>
        <p:nvPicPr>
          <p:cNvPr id="14" name="Picture 13">
            <a:extLst>
              <a:ext uri="{FF2B5EF4-FFF2-40B4-BE49-F238E27FC236}">
                <a16:creationId xmlns:a16="http://schemas.microsoft.com/office/drawing/2014/main" id="{693AD1B9-8A20-4243-B8CA-29D943384E83}"/>
              </a:ext>
            </a:extLst>
          </p:cNvPr>
          <p:cNvPicPr>
            <a:picLocks noChangeAspect="1"/>
          </p:cNvPicPr>
          <p:nvPr/>
        </p:nvPicPr>
        <p:blipFill>
          <a:blip r:embed="rId4"/>
          <a:stretch>
            <a:fillRect/>
          </a:stretch>
        </p:blipFill>
        <p:spPr>
          <a:xfrm>
            <a:off x="4059866" y="1385910"/>
            <a:ext cx="8058150" cy="4855404"/>
          </a:xfrm>
          <a:prstGeom prst="rect">
            <a:avLst/>
          </a:prstGeom>
        </p:spPr>
      </p:pic>
      <p:sp>
        <p:nvSpPr>
          <p:cNvPr id="10" name="Title 84">
            <a:extLst>
              <a:ext uri="{FF2B5EF4-FFF2-40B4-BE49-F238E27FC236}">
                <a16:creationId xmlns:a16="http://schemas.microsoft.com/office/drawing/2014/main" id="{B34B1F69-AA2A-4752-B0FA-E7791D7C192F}"/>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378451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16</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838200" y="3200400"/>
            <a:ext cx="5243177" cy="1945758"/>
          </a:xfrm>
        </p:spPr>
        <p:txBody>
          <a:bodyPr/>
          <a:lstStyle/>
          <a:p>
            <a:r>
              <a:rPr lang="en-US" sz="4800" dirty="0">
                <a:solidFill>
                  <a:schemeClr val="tx1"/>
                </a:solidFill>
                <a:highlight>
                  <a:srgbClr val="04B2C2"/>
                </a:highlight>
                <a:latin typeface="Open Sans" panose="020B0606030504020204" pitchFamily="34" charset="0"/>
              </a:rPr>
              <a:t>Novility</a:t>
            </a:r>
            <a:r>
              <a:rPr lang="en-US" dirty="0">
                <a:solidFill>
                  <a:schemeClr val="tx1"/>
                </a:solidFill>
                <a:highlight>
                  <a:srgbClr val="04B2C2"/>
                </a:highlight>
                <a:latin typeface="Open Sans" panose="020B0606030504020204" pitchFamily="34" charset="0"/>
              </a:rPr>
              <a:t> </a:t>
            </a:r>
          </a:p>
        </p:txBody>
      </p:sp>
      <p:pic>
        <p:nvPicPr>
          <p:cNvPr id="7" name="Picture Placeholder 6" descr="A picture containing automaton&#10;&#10;Description automatically generated">
            <a:extLst>
              <a:ext uri="{FF2B5EF4-FFF2-40B4-BE49-F238E27FC236}">
                <a16:creationId xmlns:a16="http://schemas.microsoft.com/office/drawing/2014/main" id="{C6DB4BE4-B1D3-4351-B93D-71EDB1509BE7}"/>
              </a:ext>
            </a:extLst>
          </p:cNvPr>
          <p:cNvPicPr>
            <a:picLocks noGrp="1" noChangeAspect="1"/>
          </p:cNvPicPr>
          <p:nvPr>
            <p:ph type="pic" sz="quarter" idx="13"/>
          </p:nvPr>
        </p:nvPicPr>
        <p:blipFill rotWithShape="1">
          <a:blip r:embed="rId2"/>
          <a:srcRect l="-22784" t="932" r="-23325" b="-2526"/>
          <a:stretch/>
        </p:blipFill>
        <p:spPr>
          <a:xfrm>
            <a:off x="3000375" y="466724"/>
            <a:ext cx="9191625" cy="6391275"/>
          </a:xfrm>
        </p:spPr>
      </p:pic>
    </p:spTree>
    <p:extLst>
      <p:ext uri="{BB962C8B-B14F-4D97-AF65-F5344CB8AC3E}">
        <p14:creationId xmlns:p14="http://schemas.microsoft.com/office/powerpoint/2010/main" val="98203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Novility</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192768"/>
            <a:ext cx="11147850" cy="1252721"/>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Novility </a:t>
            </a:r>
            <a:r>
              <a:rPr lang="en-US" dirty="0"/>
              <a:t> : </a:t>
            </a:r>
          </a:p>
          <a:p>
            <a:r>
              <a:rPr lang="en-US" sz="1200" dirty="0"/>
              <a:t>as our Team tried to add novelty to this research by trying to enhance the existing model or try another model to get better results and in the following points, we will demonstrate in brief our final efforts that leads to enhance model results and accuracy</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17</a:t>
            </a:fld>
            <a:endParaRPr lang="en-US" dirty="0"/>
          </a:p>
        </p:txBody>
      </p:sp>
      <p:sp>
        <p:nvSpPr>
          <p:cNvPr id="8" name="Text Placeholder 73">
            <a:extLst>
              <a:ext uri="{FF2B5EF4-FFF2-40B4-BE49-F238E27FC236}">
                <a16:creationId xmlns:a16="http://schemas.microsoft.com/office/drawing/2014/main" id="{77F8D7CB-E0D3-4F76-999C-6D13EC271F15}"/>
              </a:ext>
            </a:extLst>
          </p:cNvPr>
          <p:cNvSpPr txBox="1">
            <a:spLocks/>
          </p:cNvSpPr>
          <p:nvPr/>
        </p:nvSpPr>
        <p:spPr>
          <a:xfrm>
            <a:off x="4689988" y="2693582"/>
            <a:ext cx="5946654" cy="1695742"/>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Preprocessing Data (remove stop words).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Model hyper parameters &amp; drop-out amendment</a:t>
            </a:r>
            <a:r>
              <a:rPr lang="en-US" sz="1800" dirty="0">
                <a:latin typeface="Calibri" panose="020F0502020204030204" pitchFamily="34" charset="0"/>
                <a:ea typeface="Calibri" panose="020F0502020204030204" pitchFamily="34" charset="0"/>
                <a:cs typeface="Arial" panose="020B0604020202020204" pitchFamily="34" charset="0"/>
              </a:rPr>
              <a:t>.</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Modify max_seq</a:t>
            </a:r>
            <a:endParaRPr lang="en-US" sz="1800"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200" dirty="0"/>
          </a:p>
        </p:txBody>
      </p:sp>
      <p:pic>
        <p:nvPicPr>
          <p:cNvPr id="5" name="Picture 4" descr="Diagram&#10;&#10;Description automatically generated">
            <a:extLst>
              <a:ext uri="{FF2B5EF4-FFF2-40B4-BE49-F238E27FC236}">
                <a16:creationId xmlns:a16="http://schemas.microsoft.com/office/drawing/2014/main" id="{5F4833E1-D84A-4507-B709-013775DF7729}"/>
              </a:ext>
            </a:extLst>
          </p:cNvPr>
          <p:cNvPicPr>
            <a:picLocks noChangeAspect="1"/>
          </p:cNvPicPr>
          <p:nvPr/>
        </p:nvPicPr>
        <p:blipFill>
          <a:blip r:embed="rId2"/>
          <a:stretch>
            <a:fillRect/>
          </a:stretch>
        </p:blipFill>
        <p:spPr>
          <a:xfrm>
            <a:off x="522075" y="2787424"/>
            <a:ext cx="3744028" cy="3604437"/>
          </a:xfrm>
          <a:prstGeom prst="rect">
            <a:avLst/>
          </a:prstGeom>
          <a:ln>
            <a:noFill/>
          </a:ln>
          <a:effectLst>
            <a:outerShdw blurRad="292100" dist="139700" dir="2700000" algn="tl" rotWithShape="0">
              <a:srgbClr val="333333">
                <a:alpha val="65000"/>
              </a:srgbClr>
            </a:outerShdw>
          </a:effectLst>
        </p:spPr>
      </p:pic>
      <p:sp>
        <p:nvSpPr>
          <p:cNvPr id="9" name="Title 84">
            <a:extLst>
              <a:ext uri="{FF2B5EF4-FFF2-40B4-BE49-F238E27FC236}">
                <a16:creationId xmlns:a16="http://schemas.microsoft.com/office/drawing/2014/main" id="{79F70556-393B-43DF-BB25-9BA194455CC1}"/>
              </a:ext>
            </a:extLst>
          </p:cNvPr>
          <p:cNvSpPr txBox="1">
            <a:spLocks/>
          </p:cNvSpPr>
          <p:nvPr/>
        </p:nvSpPr>
        <p:spPr>
          <a:xfrm>
            <a:off x="3538" y="35481"/>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spTree>
    <p:extLst>
      <p:ext uri="{BB962C8B-B14F-4D97-AF65-F5344CB8AC3E}">
        <p14:creationId xmlns:p14="http://schemas.microsoft.com/office/powerpoint/2010/main" val="260064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nchor="ctr">
            <a:normAutofit/>
          </a:bodyPr>
          <a:lstStyle/>
          <a:p>
            <a:pPr>
              <a:lnSpc>
                <a:spcPct val="90000"/>
              </a:lnSpc>
              <a:spcAft>
                <a:spcPts val="600"/>
              </a:spcAft>
            </a:pPr>
            <a:r>
              <a:rPr lang="en-US" sz="800"/>
              <a:t>8/03/20XX</a:t>
            </a:r>
          </a:p>
        </p:txBody>
      </p:sp>
      <p:sp>
        <p:nvSpPr>
          <p:cNvPr id="30" name="Footer Placeholder 3">
            <a:extLst>
              <a:ext uri="{FF2B5EF4-FFF2-40B4-BE49-F238E27FC236}">
                <a16:creationId xmlns:a16="http://schemas.microsoft.com/office/drawing/2014/main" id="{2A0ED8D0-ACD9-4BC7-9EDD-F1C75EEA9D0A}"/>
              </a:ext>
            </a:extLst>
          </p:cNvPr>
          <p:cNvSpPr>
            <a:spLocks noGrp="1"/>
          </p:cNvSpPr>
          <p:nvPr>
            <p:ph type="ftr" sz="quarter" idx="11"/>
          </p:nvPr>
        </p:nvSpPr>
        <p:spPr>
          <a:xfrm>
            <a:off x="4038600" y="6515753"/>
            <a:ext cx="4114800" cy="205722"/>
          </a:xfrm>
        </p:spPr>
        <p:txBody>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18</a:t>
            </a:fld>
            <a:endParaRPr lang="en-US" sz="800"/>
          </a:p>
        </p:txBody>
      </p:sp>
      <p:sp>
        <p:nvSpPr>
          <p:cNvPr id="27" name="Title 6">
            <a:extLst>
              <a:ext uri="{FF2B5EF4-FFF2-40B4-BE49-F238E27FC236}">
                <a16:creationId xmlns:a16="http://schemas.microsoft.com/office/drawing/2014/main" id="{5030DF0C-0747-4D15-8B45-558E5DB96FD7}"/>
              </a:ext>
            </a:extLst>
          </p:cNvPr>
          <p:cNvSpPr>
            <a:spLocks noGrp="1"/>
          </p:cNvSpPr>
          <p:nvPr>
            <p:ph type="title"/>
          </p:nvPr>
        </p:nvSpPr>
        <p:spPr>
          <a:xfrm>
            <a:off x="110188" y="3235691"/>
            <a:ext cx="5243177" cy="1945758"/>
          </a:xfrm>
        </p:spPr>
        <p:txBody>
          <a:bodyPr/>
          <a:lstStyle/>
          <a:p>
            <a:r>
              <a:rPr lang="en-US" dirty="0">
                <a:solidFill>
                  <a:schemeClr val="tx1"/>
                </a:solidFill>
                <a:highlight>
                  <a:srgbClr val="04B2C2"/>
                </a:highlight>
                <a:latin typeface="Open Sans" panose="020B0606030504020204" pitchFamily="34" charset="0"/>
              </a:rPr>
              <a:t>Experiments</a:t>
            </a:r>
          </a:p>
        </p:txBody>
      </p:sp>
      <p:pic>
        <p:nvPicPr>
          <p:cNvPr id="10" name="Picture Placeholder 9">
            <a:extLst>
              <a:ext uri="{FF2B5EF4-FFF2-40B4-BE49-F238E27FC236}">
                <a16:creationId xmlns:a16="http://schemas.microsoft.com/office/drawing/2014/main" id="{6E89D93A-6734-4D8F-8038-3B50C028942A}"/>
              </a:ext>
            </a:extLst>
          </p:cNvPr>
          <p:cNvPicPr>
            <a:picLocks noGrp="1" noChangeAspect="1"/>
          </p:cNvPicPr>
          <p:nvPr>
            <p:ph type="pic" sz="quarter" idx="13"/>
          </p:nvPr>
        </p:nvPicPr>
        <p:blipFill>
          <a:blip r:embed="rId2"/>
          <a:srcRect l="14046" r="14046"/>
          <a:stretch>
            <a:fillRect/>
          </a:stretch>
        </p:blipFill>
        <p:spPr/>
      </p:pic>
    </p:spTree>
    <p:extLst>
      <p:ext uri="{BB962C8B-B14F-4D97-AF65-F5344CB8AC3E}">
        <p14:creationId xmlns:p14="http://schemas.microsoft.com/office/powerpoint/2010/main" val="4159204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b="0" i="0" u="none" strike="noStrike" dirty="0">
                <a:solidFill>
                  <a:srgbClr val="000000"/>
                </a:solidFill>
                <a:effectLst/>
                <a:latin typeface="Arial" panose="020B0604020202020204" pitchFamily="34" charset="0"/>
              </a:rPr>
              <a:t>Dataset </a:t>
            </a:r>
            <a:endParaRPr lang="en-US" sz="3200" dirty="0">
              <a:solidFill>
                <a:srgbClr val="000000"/>
              </a:solidFill>
              <a:latin typeface="Arial" panose="020B0604020202020204" pitchFamily="34" charset="0"/>
            </a:endParaRP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192768"/>
            <a:ext cx="11147850" cy="1252721"/>
          </a:xfrm>
        </p:spPr>
        <p:txBody>
          <a:bodyPr/>
          <a:lstStyle/>
          <a:p>
            <a:r>
              <a:rPr lang="en-US" sz="1800" dirty="0">
                <a:latin typeface="Calibri" panose="020F0502020204030204" pitchFamily="34" charset="0"/>
                <a:cs typeface="Arial" panose="020B0604020202020204" pitchFamily="34" charset="0"/>
              </a:rPr>
              <a:t>Quora Question Pairs : </a:t>
            </a:r>
          </a:p>
          <a:p>
            <a:r>
              <a:rPr lang="en-US" sz="1200" dirty="0"/>
              <a:t>firstly, we tried to use full Quora medical dataset as a part of our novility but not give us good results.</a:t>
            </a:r>
          </a:p>
          <a:p>
            <a:r>
              <a:rPr lang="en-US" sz="1200" dirty="0"/>
              <a:t>so, we worked on selective research medical dataset and was balanced that contains question1 &amp; question 2 for our model.</a:t>
            </a:r>
          </a:p>
          <a:p>
            <a:endParaRPr lang="en-US" sz="1200" dirty="0"/>
          </a:p>
          <a:p>
            <a:endParaRPr lang="en-US" sz="12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19</a:t>
            </a:fld>
            <a:endParaRPr lang="en-US" dirty="0"/>
          </a:p>
        </p:txBody>
      </p:sp>
      <p:graphicFrame>
        <p:nvGraphicFramePr>
          <p:cNvPr id="10" name="Content Placeholder 47">
            <a:extLst>
              <a:ext uri="{FF2B5EF4-FFF2-40B4-BE49-F238E27FC236}">
                <a16:creationId xmlns:a16="http://schemas.microsoft.com/office/drawing/2014/main" id="{6DAA7A7B-0B7C-4477-9286-7BB69CDD2074}"/>
              </a:ext>
            </a:extLst>
          </p:cNvPr>
          <p:cNvGraphicFramePr>
            <a:graphicFrameLocks/>
          </p:cNvGraphicFramePr>
          <p:nvPr>
            <p:extLst>
              <p:ext uri="{D42A27DB-BD31-4B8C-83A1-F6EECF244321}">
                <p14:modId xmlns:p14="http://schemas.microsoft.com/office/powerpoint/2010/main" val="470392078"/>
              </p:ext>
            </p:extLst>
          </p:nvPr>
        </p:nvGraphicFramePr>
        <p:xfrm>
          <a:off x="522076" y="2328520"/>
          <a:ext cx="4418522" cy="4349044"/>
        </p:xfrm>
        <a:graphic>
          <a:graphicData uri="http://schemas.openxmlformats.org/drawingml/2006/table">
            <a:tbl>
              <a:tblPr firstRow="1" bandRow="1">
                <a:tableStyleId>{D27102A9-8310-4765-A935-A1911B00CA55}</a:tableStyleId>
              </a:tblPr>
              <a:tblGrid>
                <a:gridCol w="1707008">
                  <a:extLst>
                    <a:ext uri="{9D8B030D-6E8A-4147-A177-3AD203B41FA5}">
                      <a16:colId xmlns:a16="http://schemas.microsoft.com/office/drawing/2014/main" val="2446386500"/>
                    </a:ext>
                  </a:extLst>
                </a:gridCol>
                <a:gridCol w="2711514">
                  <a:extLst>
                    <a:ext uri="{9D8B030D-6E8A-4147-A177-3AD203B41FA5}">
                      <a16:colId xmlns:a16="http://schemas.microsoft.com/office/drawing/2014/main" val="3308918160"/>
                    </a:ext>
                  </a:extLst>
                </a:gridCol>
              </a:tblGrid>
              <a:tr h="217806">
                <a:tc>
                  <a:txBody>
                    <a:bodyPr/>
                    <a:lstStyle/>
                    <a:p>
                      <a:pPr algn="ctr"/>
                      <a:r>
                        <a:rPr lang="en-US" sz="1200" b="1" cap="all" spc="200" baseline="0" dirty="0">
                          <a:solidFill>
                            <a:schemeClr val="tx2">
                              <a:lumMod val="75000"/>
                            </a:schemeClr>
                          </a:solidFill>
                          <a:latin typeface="+mj-lt"/>
                        </a:rPr>
                        <a:t>Dataset</a:t>
                      </a:r>
                    </a:p>
                  </a:txBody>
                  <a:tcPr marL="78782" marR="78782" marT="39391" marB="39391" anchor="ctr"/>
                </a:tc>
                <a:tc>
                  <a:txBody>
                    <a:bodyPr/>
                    <a:lstStyle/>
                    <a:p>
                      <a:pPr algn="ctr"/>
                      <a:r>
                        <a:rPr lang="en-US" sz="1200" b="1" cap="all" spc="200" baseline="0" dirty="0">
                          <a:solidFill>
                            <a:schemeClr val="tx2">
                              <a:lumMod val="75000"/>
                            </a:schemeClr>
                          </a:solidFill>
                          <a:latin typeface="+mj-lt"/>
                        </a:rPr>
                        <a:t>URL</a:t>
                      </a:r>
                    </a:p>
                  </a:txBody>
                  <a:tcPr marL="78782" marR="78782" marT="39391" marB="39391" anchor="ctr"/>
                </a:tc>
                <a:extLst>
                  <a:ext uri="{0D108BD9-81ED-4DB2-BD59-A6C34878D82A}">
                    <a16:rowId xmlns:a16="http://schemas.microsoft.com/office/drawing/2014/main" val="3100351803"/>
                  </a:ext>
                </a:extLst>
              </a:tr>
              <a:tr h="154077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Quora Question Pairs</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a:t>
                      </a:r>
                      <a:r>
                        <a:rPr lang="en-US" sz="1200" b="1" i="0" kern="1200" spc="100" baseline="0" dirty="0">
                          <a:solidFill>
                            <a:schemeClr val="tx2">
                              <a:lumMod val="75000"/>
                            </a:schemeClr>
                          </a:solidFill>
                          <a:effectLst/>
                          <a:latin typeface="+mn-lt"/>
                          <a:ea typeface="+mn-ea"/>
                          <a:cs typeface="+mn-cs"/>
                        </a:rPr>
                        <a:t> </a:t>
                      </a:r>
                      <a:r>
                        <a:rPr lang="en-US" sz="1200" b="0" spc="100" baseline="0" dirty="0">
                          <a:solidFill>
                            <a:schemeClr val="accent5">
                              <a:lumMod val="50000"/>
                            </a:schemeClr>
                          </a:solidFill>
                          <a:effectLst/>
                          <a:latin typeface="Seaford" panose="020B0502030303020204" pitchFamily="34" charset="0"/>
                        </a:rPr>
                        <a:t>​(</a:t>
                      </a:r>
                      <a:r>
                        <a:rPr lang="en-US" sz="1200" b="0" i="0" u="none" strike="noStrike" kern="1200" dirty="0" err="1">
                          <a:solidFill>
                            <a:schemeClr val="tx1"/>
                          </a:solidFill>
                          <a:effectLst/>
                          <a:latin typeface="+mn-lt"/>
                          <a:ea typeface="+mn-ea"/>
                          <a:cs typeface="+mn-cs"/>
                          <a:hlinkClick r:id="rId2"/>
                        </a:rPr>
                        <a:t>github</a:t>
                      </a:r>
                      <a:r>
                        <a:rPr lang="en-US" sz="1200" b="0" spc="100" baseline="0" dirty="0">
                          <a:solidFill>
                            <a:schemeClr val="accent5">
                              <a:lumMod val="50000"/>
                            </a:schemeClr>
                          </a:solidFill>
                          <a:effectLst/>
                          <a:latin typeface="Seaford" panose="020B0502030303020204" pitchFamily="34" charset="0"/>
                        </a:rPr>
                        <a:t> )</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rtl="0"/>
                      <a:r>
                        <a:rPr lang="en-US" sz="1100" b="0" i="0" u="none" strike="noStrike" kern="1200" dirty="0">
                          <a:solidFill>
                            <a:schemeClr val="tx1"/>
                          </a:solidFill>
                          <a:effectLst/>
                          <a:latin typeface="+mn-lt"/>
                          <a:ea typeface="+mn-ea"/>
                          <a:cs typeface="+mn-cs"/>
                          <a:hlinkClick r:id="rId2"/>
                        </a:rPr>
                        <a:t>https://github.com/14H034160212/HHH-An-Online-Question-Answering-System-for-Medical-Questions/blob/master/Data/Model_train_dev_test_dataset/Other_model_train_dev_test_dataset/train.csv</a:t>
                      </a:r>
                      <a:endParaRPr lang="en-US" sz="1100" b="0" i="0" u="none" strike="noStrike" kern="1200" dirty="0">
                        <a:solidFill>
                          <a:schemeClr val="tx1"/>
                        </a:solidFill>
                        <a:effectLst/>
                        <a:latin typeface="+mn-lt"/>
                        <a:ea typeface="+mn-ea"/>
                        <a:cs typeface="+mn-cs"/>
                      </a:endParaRPr>
                    </a:p>
                    <a:p>
                      <a:pPr rtl="0"/>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2801628125"/>
                  </a:ext>
                </a:extLst>
              </a:tr>
              <a:tr h="154077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Quora Question Pairs</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3"/>
                        </a:rPr>
                        <a:t>kaggle</a:t>
                      </a:r>
                      <a:r>
                        <a:rPr lang="en-US" sz="1200" b="1" kern="1200" spc="100" baseline="0" dirty="0">
                          <a:solidFill>
                            <a:schemeClr val="tx2">
                              <a:lumMod val="75000"/>
                            </a:schemeClr>
                          </a:solidFill>
                          <a:effectLst/>
                          <a:latin typeface="+mn-lt"/>
                          <a:ea typeface="+mn-ea"/>
                          <a:cs typeface="+mn-cs"/>
                        </a:rPr>
                        <a:t> )</a:t>
                      </a: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algn="ctr" rtl="0" fontAlgn="base"/>
                      <a:r>
                        <a:rPr lang="en-US" sz="1100" b="0" i="0" u="none" strike="noStrike" kern="1200" dirty="0">
                          <a:solidFill>
                            <a:schemeClr val="tx1"/>
                          </a:solidFill>
                          <a:effectLst/>
                          <a:latin typeface="+mn-lt"/>
                          <a:ea typeface="+mn-ea"/>
                          <a:cs typeface="+mn-cs"/>
                          <a:hlinkClick r:id="rId3"/>
                        </a:rPr>
                        <a:t>https://www.kaggle.com/c/quora-question-pairs/data</a:t>
                      </a:r>
                      <a:endParaRPr lang="en-US" sz="1100" b="0" i="0" u="none" strike="noStrike" kern="1200" dirty="0">
                        <a:solidFill>
                          <a:schemeClr val="tx1"/>
                        </a:solidFill>
                        <a:effectLst/>
                        <a:latin typeface="+mn-lt"/>
                        <a:ea typeface="+mn-ea"/>
                        <a:cs typeface="+mn-cs"/>
                      </a:endParaRPr>
                    </a:p>
                  </a:txBody>
                  <a:tcPr anchor="ctr"/>
                </a:tc>
                <a:extLst>
                  <a:ext uri="{0D108BD9-81ED-4DB2-BD59-A6C34878D82A}">
                    <a16:rowId xmlns:a16="http://schemas.microsoft.com/office/drawing/2014/main" val="955191974"/>
                  </a:ext>
                </a:extLst>
              </a:tr>
              <a:tr h="560281">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1" kern="1200" spc="100" baseline="0" dirty="0">
                          <a:solidFill>
                            <a:schemeClr val="tx2">
                              <a:lumMod val="75000"/>
                            </a:schemeClr>
                          </a:solidFill>
                          <a:effectLst/>
                          <a:latin typeface="+mn-lt"/>
                          <a:ea typeface="+mn-ea"/>
                          <a:cs typeface="+mn-cs"/>
                        </a:rPr>
                        <a:t>Medical Question/Answer dataset</a:t>
                      </a:r>
                    </a:p>
                    <a:p>
                      <a:pPr marL="0" marR="0" lvl="0" indent="0" algn="ctr" defTabSz="914400" rtl="0" eaLnBrk="1" fontAlgn="base" latinLnBrk="0" hangingPunct="1">
                        <a:lnSpc>
                          <a:spcPct val="100000"/>
                        </a:lnSpc>
                        <a:spcBef>
                          <a:spcPts val="0"/>
                        </a:spcBef>
                        <a:spcAft>
                          <a:spcPts val="0"/>
                        </a:spcAft>
                        <a:buClrTx/>
                        <a:buSzTx/>
                        <a:buFontTx/>
                        <a:buNone/>
                        <a:tabLst/>
                        <a:defRPr/>
                      </a:pPr>
                      <a:endParaRPr lang="en-US" sz="1200" b="1" i="0" kern="1200" spc="100" baseline="0" dirty="0">
                        <a:solidFill>
                          <a:schemeClr val="tx2">
                            <a:lumMod val="75000"/>
                          </a:schemeClr>
                        </a:solidFill>
                        <a:effectLst/>
                        <a:latin typeface="+mn-lt"/>
                        <a:ea typeface="+mn-ea"/>
                        <a:cs typeface="+mn-cs"/>
                      </a:endParaRPr>
                    </a:p>
                    <a:p>
                      <a:pPr algn="ctr" rtl="0" fontAlgn="base"/>
                      <a:r>
                        <a:rPr lang="en-US" sz="1200" b="0" spc="100" baseline="0" dirty="0">
                          <a:solidFill>
                            <a:schemeClr val="accent5">
                              <a:lumMod val="50000"/>
                            </a:schemeClr>
                          </a:solidFill>
                          <a:effectLst/>
                          <a:latin typeface="Seaford" panose="020B0502030303020204" pitchFamily="34" charset="0"/>
                        </a:rPr>
                        <a:t>​</a:t>
                      </a:r>
                      <a:endParaRPr lang="en-US" sz="1200" b="0" i="0" spc="100" baseline="0" dirty="0">
                        <a:solidFill>
                          <a:schemeClr val="accent5">
                            <a:lumMod val="50000"/>
                          </a:schemeClr>
                        </a:solidFill>
                        <a:effectLst/>
                        <a:latin typeface="Seaford" panose="020B0502030303020204" pitchFamily="34" charset="0"/>
                      </a:endParaRPr>
                    </a:p>
                  </a:txBody>
                  <a:tcPr anchor="ctr"/>
                </a:tc>
                <a:tc>
                  <a:txBody>
                    <a:bodyPr/>
                    <a:lstStyle/>
                    <a:p>
                      <a:pPr algn="ctr" rtl="0" fontAlgn="base"/>
                      <a:r>
                        <a:rPr lang="en-US" sz="1200" b="0" i="0" spc="100" baseline="0" dirty="0">
                          <a:solidFill>
                            <a:schemeClr val="accent5">
                              <a:lumMod val="50000"/>
                            </a:schemeClr>
                          </a:solidFill>
                          <a:effectLst/>
                          <a:latin typeface="Seaford" panose="020B0502030303020204" pitchFamily="34" charset="0"/>
                          <a:hlinkClick r:id="rId4"/>
                        </a:rPr>
                        <a:t>https://github.com/LasseRegin/medical-question-answer-data</a:t>
                      </a:r>
                      <a:endParaRPr lang="en-US" sz="1200" b="0" i="0" spc="100" baseline="0" dirty="0">
                        <a:solidFill>
                          <a:schemeClr val="accent5">
                            <a:lumMod val="50000"/>
                          </a:schemeClr>
                        </a:solidFill>
                        <a:effectLst/>
                        <a:latin typeface="Seaford" panose="020B0502030303020204" pitchFamily="34" charset="0"/>
                      </a:endParaRPr>
                    </a:p>
                    <a:p>
                      <a:pPr algn="ctr" rtl="0" fontAlgn="base"/>
                      <a:endParaRPr lang="en-US" sz="1200" b="0" i="0" spc="100" baseline="0" dirty="0">
                        <a:solidFill>
                          <a:schemeClr val="accent5">
                            <a:lumMod val="50000"/>
                          </a:schemeClr>
                        </a:solidFill>
                        <a:effectLst/>
                        <a:latin typeface="Seaford" panose="020B0502030303020204" pitchFamily="34" charset="0"/>
                      </a:endParaRPr>
                    </a:p>
                  </a:txBody>
                  <a:tcPr anchor="ctr"/>
                </a:tc>
                <a:extLst>
                  <a:ext uri="{0D108BD9-81ED-4DB2-BD59-A6C34878D82A}">
                    <a16:rowId xmlns:a16="http://schemas.microsoft.com/office/drawing/2014/main" val="3635382780"/>
                  </a:ext>
                </a:extLst>
              </a:tr>
            </a:tbl>
          </a:graphicData>
        </a:graphic>
      </p:graphicFrame>
      <p:pic>
        <p:nvPicPr>
          <p:cNvPr id="7" name="Picture 6">
            <a:extLst>
              <a:ext uri="{FF2B5EF4-FFF2-40B4-BE49-F238E27FC236}">
                <a16:creationId xmlns:a16="http://schemas.microsoft.com/office/drawing/2014/main" id="{4FBED60D-7374-4D97-B744-7253C55F234B}"/>
              </a:ext>
            </a:extLst>
          </p:cNvPr>
          <p:cNvPicPr>
            <a:picLocks noChangeAspect="1"/>
          </p:cNvPicPr>
          <p:nvPr/>
        </p:nvPicPr>
        <p:blipFill>
          <a:blip r:embed="rId5"/>
          <a:stretch>
            <a:fillRect/>
          </a:stretch>
        </p:blipFill>
        <p:spPr>
          <a:xfrm>
            <a:off x="7293935" y="2367005"/>
            <a:ext cx="4812782" cy="1517078"/>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2DF3BAC9-8C52-44FD-BE61-11B15F40A792}"/>
              </a:ext>
            </a:extLst>
          </p:cNvPr>
          <p:cNvPicPr>
            <a:picLocks noChangeAspect="1"/>
          </p:cNvPicPr>
          <p:nvPr/>
        </p:nvPicPr>
        <p:blipFill>
          <a:blip r:embed="rId6"/>
          <a:stretch>
            <a:fillRect/>
          </a:stretch>
        </p:blipFill>
        <p:spPr>
          <a:xfrm>
            <a:off x="4981576" y="3644519"/>
            <a:ext cx="2269828" cy="1459937"/>
          </a:xfrm>
          <a:prstGeom prst="rect">
            <a:avLst/>
          </a:prstGeom>
        </p:spPr>
      </p:pic>
      <p:pic>
        <p:nvPicPr>
          <p:cNvPr id="8" name="Picture 7" descr="Chart&#10;&#10;Description automatically generated">
            <a:extLst>
              <a:ext uri="{FF2B5EF4-FFF2-40B4-BE49-F238E27FC236}">
                <a16:creationId xmlns:a16="http://schemas.microsoft.com/office/drawing/2014/main" id="{F40CF27B-9086-4DE1-A3D3-2C9A24C1475A}"/>
              </a:ext>
            </a:extLst>
          </p:cNvPr>
          <p:cNvPicPr>
            <a:picLocks noChangeAspect="1"/>
          </p:cNvPicPr>
          <p:nvPr/>
        </p:nvPicPr>
        <p:blipFill>
          <a:blip r:embed="rId7"/>
          <a:stretch>
            <a:fillRect/>
          </a:stretch>
        </p:blipFill>
        <p:spPr>
          <a:xfrm>
            <a:off x="4942590" y="2242726"/>
            <a:ext cx="2269828" cy="1517079"/>
          </a:xfrm>
          <a:prstGeom prst="rect">
            <a:avLst/>
          </a:prstGeom>
        </p:spPr>
      </p:pic>
      <p:sp>
        <p:nvSpPr>
          <p:cNvPr id="11" name="Title 84">
            <a:extLst>
              <a:ext uri="{FF2B5EF4-FFF2-40B4-BE49-F238E27FC236}">
                <a16:creationId xmlns:a16="http://schemas.microsoft.com/office/drawing/2014/main" id="{E7DEC5DC-21DB-4BFD-B513-73F566E63713}"/>
              </a:ext>
            </a:extLst>
          </p:cNvPr>
          <p:cNvSpPr txBox="1">
            <a:spLocks/>
          </p:cNvSpPr>
          <p:nvPr/>
        </p:nvSpPr>
        <p:spPr>
          <a:xfrm>
            <a:off x="24804" y="46113"/>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A</a:t>
            </a:r>
          </a:p>
        </p:txBody>
      </p:sp>
      <p:pic>
        <p:nvPicPr>
          <p:cNvPr id="6" name="Picture 5" descr="Text&#10;&#10;Description automatically generated">
            <a:extLst>
              <a:ext uri="{FF2B5EF4-FFF2-40B4-BE49-F238E27FC236}">
                <a16:creationId xmlns:a16="http://schemas.microsoft.com/office/drawing/2014/main" id="{1F9479EC-4EBC-4D57-BD06-BEFB77478A98}"/>
              </a:ext>
            </a:extLst>
          </p:cNvPr>
          <p:cNvPicPr>
            <a:picLocks noChangeAspect="1"/>
          </p:cNvPicPr>
          <p:nvPr/>
        </p:nvPicPr>
        <p:blipFill rotWithShape="1">
          <a:blip r:embed="rId8"/>
          <a:srcRect l="3651" r="12077"/>
          <a:stretch/>
        </p:blipFill>
        <p:spPr>
          <a:xfrm>
            <a:off x="5146149" y="5019226"/>
            <a:ext cx="6751684" cy="1613493"/>
          </a:xfrm>
          <a:prstGeom prst="rect">
            <a:avLst/>
          </a:prstGeom>
        </p:spPr>
      </p:pic>
    </p:spTree>
    <p:extLst>
      <p:ext uri="{BB962C8B-B14F-4D97-AF65-F5344CB8AC3E}">
        <p14:creationId xmlns:p14="http://schemas.microsoft.com/office/powerpoint/2010/main" val="353541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pPr rtl="0" fontAlgn="base">
              <a:spcBef>
                <a:spcPts val="0"/>
              </a:spcBef>
              <a:spcAft>
                <a:spcPts val="0"/>
              </a:spcAft>
            </a:pPr>
            <a:r>
              <a:rPr lang="en-US" sz="1800" b="0" i="0" u="none" strike="noStrike" dirty="0">
                <a:solidFill>
                  <a:srgbClr val="000000"/>
                </a:solidFill>
                <a:effectLst/>
                <a:latin typeface="Arial" panose="020B0604020202020204" pitchFamily="34" charset="0"/>
              </a:rPr>
              <a:t>Introduction</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92727" y="2363136"/>
            <a:ext cx="5172075" cy="2256207"/>
          </a:xfrm>
        </p:spPr>
        <p:txBody>
          <a:bodyPr/>
          <a:lstStyle/>
          <a:p>
            <a:r>
              <a:rPr lang="en-US" sz="1400" dirty="0"/>
              <a:t>Difficulty in seeing a doctor, long queuing time, and inconvenience of making appointments have long been hurdles facing patients when they try to access primary care services.</a:t>
            </a:r>
          </a:p>
          <a:p>
            <a:r>
              <a:rPr lang="en-US" sz="1400" dirty="0"/>
              <a:t>Adding also that the whole world is suffering until now from the global health cries Covid-19.</a:t>
            </a:r>
          </a:p>
          <a:p>
            <a:endParaRPr lang="en-US" sz="1400" dirty="0"/>
          </a:p>
          <a:p>
            <a:endParaRPr lang="en-US" sz="1400" dirty="0"/>
          </a:p>
        </p:txBody>
      </p:sp>
      <p:sp>
        <p:nvSpPr>
          <p:cNvPr id="2" name="Date Placeholder 1">
            <a:extLst>
              <a:ext uri="{FF2B5EF4-FFF2-40B4-BE49-F238E27FC236}">
                <a16:creationId xmlns:a16="http://schemas.microsoft.com/office/drawing/2014/main" id="{25757BAE-6FA5-4586-884C-EE994B1527B1}"/>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BFC05956-052B-4302-8116-91423E8E74F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21" name="Picture Placeholder 20">
            <a:extLst>
              <a:ext uri="{FF2B5EF4-FFF2-40B4-BE49-F238E27FC236}">
                <a16:creationId xmlns:a16="http://schemas.microsoft.com/office/drawing/2014/main" id="{42D9A1AB-CE58-405A-85AC-EFEC4B1079AA}"/>
              </a:ext>
            </a:extLst>
          </p:cNvPr>
          <p:cNvPicPr>
            <a:picLocks noGrp="1" noChangeAspect="1"/>
          </p:cNvPicPr>
          <p:nvPr>
            <p:ph type="pic" sz="quarter" idx="13"/>
          </p:nvPr>
        </p:nvPicPr>
        <p:blipFill rotWithShape="1">
          <a:blip r:embed="rId2"/>
          <a:srcRect l="35188" t="335" r="5342" b="-335"/>
          <a:stretch/>
        </p:blipFill>
        <p:spPr>
          <a:xfrm>
            <a:off x="1" y="466726"/>
            <a:ext cx="6848474" cy="6391274"/>
          </a:xfrm>
        </p:spPr>
      </p:pic>
      <p:sp>
        <p:nvSpPr>
          <p:cNvPr id="8" name="Title 84">
            <a:extLst>
              <a:ext uri="{FF2B5EF4-FFF2-40B4-BE49-F238E27FC236}">
                <a16:creationId xmlns:a16="http://schemas.microsoft.com/office/drawing/2014/main" id="{4B41716F-0248-4B61-96B2-6D39E9C85FDC}"/>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Tree>
    <p:extLst>
      <p:ext uri="{BB962C8B-B14F-4D97-AF65-F5344CB8AC3E}">
        <p14:creationId xmlns:p14="http://schemas.microsoft.com/office/powerpoint/2010/main" val="153575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322844" y="407625"/>
            <a:ext cx="3546311"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Experiments</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522075" y="1444365"/>
            <a:ext cx="11147850" cy="1252721"/>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Experiments:</a:t>
            </a:r>
          </a:p>
          <a:p>
            <a:r>
              <a:rPr lang="en-US" sz="1800" dirty="0">
                <a:latin typeface="Calibri" panose="020F0502020204030204" pitchFamily="34" charset="0"/>
                <a:cs typeface="Arial" panose="020B0604020202020204" pitchFamily="34" charset="0"/>
              </a:rPr>
              <a:t>	</a:t>
            </a:r>
            <a:r>
              <a:rPr lang="en-US" sz="1200" dirty="0"/>
              <a:t>(partial experiments report/total experiment count: approx. 100/Best experiment result with snapshot) </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20</a:t>
            </a:fld>
            <a:endParaRPr lang="en-US" dirty="0"/>
          </a:p>
        </p:txBody>
      </p:sp>
      <p:pic>
        <p:nvPicPr>
          <p:cNvPr id="3" name="Picture 2">
            <a:extLst>
              <a:ext uri="{FF2B5EF4-FFF2-40B4-BE49-F238E27FC236}">
                <a16:creationId xmlns:a16="http://schemas.microsoft.com/office/drawing/2014/main" id="{BD25FD37-71C8-4836-9027-2EE8945E0C7F}"/>
              </a:ext>
            </a:extLst>
          </p:cNvPr>
          <p:cNvPicPr>
            <a:picLocks noChangeAspect="1"/>
          </p:cNvPicPr>
          <p:nvPr/>
        </p:nvPicPr>
        <p:blipFill>
          <a:blip r:embed="rId2"/>
          <a:stretch>
            <a:fillRect/>
          </a:stretch>
        </p:blipFill>
        <p:spPr>
          <a:xfrm>
            <a:off x="1684121" y="3683892"/>
            <a:ext cx="8823757" cy="2377063"/>
          </a:xfrm>
          <a:prstGeom prst="rect">
            <a:avLst/>
          </a:prstGeom>
        </p:spPr>
      </p:pic>
      <p:sp>
        <p:nvSpPr>
          <p:cNvPr id="10" name="Text Placeholder 73">
            <a:extLst>
              <a:ext uri="{FF2B5EF4-FFF2-40B4-BE49-F238E27FC236}">
                <a16:creationId xmlns:a16="http://schemas.microsoft.com/office/drawing/2014/main" id="{8866B2A5-10B9-40A9-9A68-639E33BDBA37}"/>
              </a:ext>
            </a:extLst>
          </p:cNvPr>
          <p:cNvSpPr txBox="1">
            <a:spLocks/>
          </p:cNvSpPr>
          <p:nvPr/>
        </p:nvSpPr>
        <p:spPr>
          <a:xfrm>
            <a:off x="4771897" y="2904309"/>
            <a:ext cx="2563140"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Full Dataset = 240000</a:t>
            </a:r>
            <a:r>
              <a:rPr lang="en-US" sz="1200" dirty="0">
                <a:highlight>
                  <a:srgbClr val="04B2C2"/>
                </a:highlight>
              </a:rPr>
              <a:t> </a:t>
            </a:r>
          </a:p>
        </p:txBody>
      </p:sp>
      <p:sp>
        <p:nvSpPr>
          <p:cNvPr id="8" name="Title 84">
            <a:extLst>
              <a:ext uri="{FF2B5EF4-FFF2-40B4-BE49-F238E27FC236}">
                <a16:creationId xmlns:a16="http://schemas.microsoft.com/office/drawing/2014/main" id="{8DF29010-F494-43EC-9D92-755AE2572B1C}"/>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Tree>
    <p:extLst>
      <p:ext uri="{BB962C8B-B14F-4D97-AF65-F5344CB8AC3E}">
        <p14:creationId xmlns:p14="http://schemas.microsoft.com/office/powerpoint/2010/main" val="336119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322844" y="109911"/>
            <a:ext cx="3546311"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Experiments</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21</a:t>
            </a:fld>
            <a:endParaRPr lang="en-US" dirty="0"/>
          </a:p>
        </p:txBody>
      </p:sp>
      <p:sp>
        <p:nvSpPr>
          <p:cNvPr id="10" name="Text Placeholder 73">
            <a:extLst>
              <a:ext uri="{FF2B5EF4-FFF2-40B4-BE49-F238E27FC236}">
                <a16:creationId xmlns:a16="http://schemas.microsoft.com/office/drawing/2014/main" id="{8866B2A5-10B9-40A9-9A68-639E33BDBA37}"/>
              </a:ext>
            </a:extLst>
          </p:cNvPr>
          <p:cNvSpPr txBox="1">
            <a:spLocks/>
          </p:cNvSpPr>
          <p:nvPr/>
        </p:nvSpPr>
        <p:spPr>
          <a:xfrm>
            <a:off x="4123301" y="1702823"/>
            <a:ext cx="3723517"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Filtered balanced Dataset =10000</a:t>
            </a:r>
            <a:endParaRPr lang="en-US" sz="1200" dirty="0">
              <a:highlight>
                <a:srgbClr val="04B2C2"/>
              </a:highlight>
            </a:endParaRPr>
          </a:p>
        </p:txBody>
      </p:sp>
      <p:pic>
        <p:nvPicPr>
          <p:cNvPr id="5" name="Picture 4">
            <a:extLst>
              <a:ext uri="{FF2B5EF4-FFF2-40B4-BE49-F238E27FC236}">
                <a16:creationId xmlns:a16="http://schemas.microsoft.com/office/drawing/2014/main" id="{55DCAC77-78E1-48B9-87BF-BE01A50C9B0A}"/>
              </a:ext>
            </a:extLst>
          </p:cNvPr>
          <p:cNvPicPr>
            <a:picLocks noChangeAspect="1"/>
          </p:cNvPicPr>
          <p:nvPr/>
        </p:nvPicPr>
        <p:blipFill>
          <a:blip r:embed="rId2"/>
          <a:stretch>
            <a:fillRect/>
          </a:stretch>
        </p:blipFill>
        <p:spPr>
          <a:xfrm>
            <a:off x="2156414" y="2246894"/>
            <a:ext cx="7508591" cy="2912359"/>
          </a:xfrm>
          <a:prstGeom prst="rect">
            <a:avLst/>
          </a:prstGeom>
        </p:spPr>
      </p:pic>
      <p:sp>
        <p:nvSpPr>
          <p:cNvPr id="7" name="Title 84">
            <a:extLst>
              <a:ext uri="{FF2B5EF4-FFF2-40B4-BE49-F238E27FC236}">
                <a16:creationId xmlns:a16="http://schemas.microsoft.com/office/drawing/2014/main" id="{41B4FBB6-4D14-4579-9155-85699225B35F}"/>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
        <p:nvSpPr>
          <p:cNvPr id="8" name="Text Placeholder 73">
            <a:extLst>
              <a:ext uri="{FF2B5EF4-FFF2-40B4-BE49-F238E27FC236}">
                <a16:creationId xmlns:a16="http://schemas.microsoft.com/office/drawing/2014/main" id="{57003F6A-C19E-47BA-9874-C137CE7D9E04}"/>
              </a:ext>
            </a:extLst>
          </p:cNvPr>
          <p:cNvSpPr txBox="1">
            <a:spLocks/>
          </p:cNvSpPr>
          <p:nvPr/>
        </p:nvSpPr>
        <p:spPr>
          <a:xfrm>
            <a:off x="4208364" y="5310817"/>
            <a:ext cx="3415185"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Best result in our experiment</a:t>
            </a:r>
          </a:p>
        </p:txBody>
      </p:sp>
      <p:pic>
        <p:nvPicPr>
          <p:cNvPr id="6" name="Picture 5">
            <a:extLst>
              <a:ext uri="{FF2B5EF4-FFF2-40B4-BE49-F238E27FC236}">
                <a16:creationId xmlns:a16="http://schemas.microsoft.com/office/drawing/2014/main" id="{B61F6A74-75FF-463B-8732-BDA7872C80CF}"/>
              </a:ext>
            </a:extLst>
          </p:cNvPr>
          <p:cNvPicPr>
            <a:picLocks noChangeAspect="1"/>
          </p:cNvPicPr>
          <p:nvPr/>
        </p:nvPicPr>
        <p:blipFill>
          <a:blip r:embed="rId3"/>
          <a:stretch>
            <a:fillRect/>
          </a:stretch>
        </p:blipFill>
        <p:spPr>
          <a:xfrm>
            <a:off x="2719387" y="5888221"/>
            <a:ext cx="6753225" cy="419100"/>
          </a:xfrm>
          <a:prstGeom prst="rect">
            <a:avLst/>
          </a:prstGeom>
        </p:spPr>
      </p:pic>
      <p:sp>
        <p:nvSpPr>
          <p:cNvPr id="11" name="Text Placeholder 73">
            <a:extLst>
              <a:ext uri="{FF2B5EF4-FFF2-40B4-BE49-F238E27FC236}">
                <a16:creationId xmlns:a16="http://schemas.microsoft.com/office/drawing/2014/main" id="{9C58EFB8-5370-43C4-AFE5-64380D69CA75}"/>
              </a:ext>
            </a:extLst>
          </p:cNvPr>
          <p:cNvSpPr txBox="1">
            <a:spLocks/>
          </p:cNvSpPr>
          <p:nvPr/>
        </p:nvSpPr>
        <p:spPr>
          <a:xfrm>
            <a:off x="4924289" y="667924"/>
            <a:ext cx="1841563" cy="43377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highlight>
                  <a:srgbClr val="04B2C2"/>
                </a:highlight>
                <a:latin typeface="Calibri" panose="020F0502020204030204" pitchFamily="34" charset="0"/>
                <a:ea typeface="Calibri" panose="020F0502020204030204" pitchFamily="34" charset="0"/>
                <a:cs typeface="Arial" panose="020B0604020202020204" pitchFamily="34" charset="0"/>
              </a:rPr>
              <a:t>Baseline result</a:t>
            </a:r>
          </a:p>
        </p:txBody>
      </p:sp>
      <p:pic>
        <p:nvPicPr>
          <p:cNvPr id="12" name="Picture 11">
            <a:extLst>
              <a:ext uri="{FF2B5EF4-FFF2-40B4-BE49-F238E27FC236}">
                <a16:creationId xmlns:a16="http://schemas.microsoft.com/office/drawing/2014/main" id="{FA719DE8-A924-433C-A888-42B05D33B2DF}"/>
              </a:ext>
            </a:extLst>
          </p:cNvPr>
          <p:cNvPicPr>
            <a:picLocks noChangeAspect="1"/>
          </p:cNvPicPr>
          <p:nvPr/>
        </p:nvPicPr>
        <p:blipFill>
          <a:blip r:embed="rId4"/>
          <a:stretch>
            <a:fillRect/>
          </a:stretch>
        </p:blipFill>
        <p:spPr>
          <a:xfrm>
            <a:off x="2676856" y="1124825"/>
            <a:ext cx="6753225" cy="419100"/>
          </a:xfrm>
          <a:prstGeom prst="rect">
            <a:avLst/>
          </a:prstGeom>
        </p:spPr>
      </p:pic>
    </p:spTree>
    <p:extLst>
      <p:ext uri="{BB962C8B-B14F-4D97-AF65-F5344CB8AC3E}">
        <p14:creationId xmlns:p14="http://schemas.microsoft.com/office/powerpoint/2010/main" val="41414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90185" y="1560251"/>
            <a:ext cx="2595757" cy="409392"/>
          </a:xfrm>
        </p:spPr>
        <p:txBody>
          <a:bodyPr/>
          <a:lstStyle/>
          <a:p>
            <a:r>
              <a:rPr lang="en-US" dirty="0"/>
              <a:t>hyper parameter</a:t>
            </a:r>
          </a:p>
        </p:txBody>
      </p:sp>
      <p:sp>
        <p:nvSpPr>
          <p:cNvPr id="71" name="Text Placeholder 70">
            <a:extLst>
              <a:ext uri="{FF2B5EF4-FFF2-40B4-BE49-F238E27FC236}">
                <a16:creationId xmlns:a16="http://schemas.microsoft.com/office/drawing/2014/main" id="{79406243-F21B-4811-AE74-DA58E3665F07}"/>
              </a:ext>
            </a:extLst>
          </p:cNvPr>
          <p:cNvSpPr>
            <a:spLocks noGrp="1"/>
          </p:cNvSpPr>
          <p:nvPr>
            <p:ph type="body" sz="quarter" idx="19"/>
          </p:nvPr>
        </p:nvSpPr>
        <p:spPr>
          <a:xfrm>
            <a:off x="637594" y="3256357"/>
            <a:ext cx="2595758" cy="320815"/>
          </a:xfrm>
        </p:spPr>
        <p:txBody>
          <a:bodyPr/>
          <a:lstStyle/>
          <a:p>
            <a:r>
              <a:rPr lang="en-US" dirty="0"/>
              <a:t>Dropout</a:t>
            </a: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22</a:t>
            </a:fld>
            <a:endParaRPr lang="en-US" dirty="0"/>
          </a:p>
        </p:txBody>
      </p:sp>
      <p:sp>
        <p:nvSpPr>
          <p:cNvPr id="17" name="Title 84">
            <a:extLst>
              <a:ext uri="{FF2B5EF4-FFF2-40B4-BE49-F238E27FC236}">
                <a16:creationId xmlns:a16="http://schemas.microsoft.com/office/drawing/2014/main" id="{0058FDE9-20F0-4143-AB15-38CABF514035}"/>
              </a:ext>
            </a:extLst>
          </p:cNvPr>
          <p:cNvSpPr txBox="1">
            <a:spLocks/>
          </p:cNvSpPr>
          <p:nvPr/>
        </p:nvSpPr>
        <p:spPr>
          <a:xfrm>
            <a:off x="438827" y="283086"/>
            <a:ext cx="6277494"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best experiment result</a:t>
            </a:r>
          </a:p>
        </p:txBody>
      </p:sp>
      <p:sp>
        <p:nvSpPr>
          <p:cNvPr id="20" name="Text Placeholder 67">
            <a:extLst>
              <a:ext uri="{FF2B5EF4-FFF2-40B4-BE49-F238E27FC236}">
                <a16:creationId xmlns:a16="http://schemas.microsoft.com/office/drawing/2014/main" id="{B352CEF8-A8BE-4854-8A01-453EE8AFF2FF}"/>
              </a:ext>
            </a:extLst>
          </p:cNvPr>
          <p:cNvSpPr txBox="1">
            <a:spLocks/>
          </p:cNvSpPr>
          <p:nvPr/>
        </p:nvSpPr>
        <p:spPr>
          <a:xfrm>
            <a:off x="976501" y="1178904"/>
            <a:ext cx="7370057" cy="58153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our best experiment result we got in the below snapshot</a:t>
            </a:r>
          </a:p>
          <a:p>
            <a:endParaRPr lang="en-US" dirty="0"/>
          </a:p>
        </p:txBody>
      </p:sp>
      <p:pic>
        <p:nvPicPr>
          <p:cNvPr id="10" name="Picture 9" descr="Text&#10;&#10;Description automatically generated with low confidence">
            <a:extLst>
              <a:ext uri="{FF2B5EF4-FFF2-40B4-BE49-F238E27FC236}">
                <a16:creationId xmlns:a16="http://schemas.microsoft.com/office/drawing/2014/main" id="{7BF66B77-8855-4E38-8932-0BCF44FFD98A}"/>
              </a:ext>
            </a:extLst>
          </p:cNvPr>
          <p:cNvPicPr>
            <a:picLocks noChangeAspect="1"/>
          </p:cNvPicPr>
          <p:nvPr/>
        </p:nvPicPr>
        <p:blipFill>
          <a:blip r:embed="rId2"/>
          <a:stretch>
            <a:fillRect/>
          </a:stretch>
        </p:blipFill>
        <p:spPr>
          <a:xfrm>
            <a:off x="636178" y="2135785"/>
            <a:ext cx="2595758" cy="1068992"/>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4D1184B0-F7E7-4B87-B1A1-A3F5B98A325B}"/>
              </a:ext>
            </a:extLst>
          </p:cNvPr>
          <p:cNvPicPr>
            <a:picLocks noChangeAspect="1"/>
          </p:cNvPicPr>
          <p:nvPr/>
        </p:nvPicPr>
        <p:blipFill>
          <a:blip r:embed="rId3"/>
          <a:stretch>
            <a:fillRect/>
          </a:stretch>
        </p:blipFill>
        <p:spPr>
          <a:xfrm>
            <a:off x="621139" y="3577172"/>
            <a:ext cx="4829175" cy="638175"/>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D17D6D79-4EE5-49F0-A0FE-0BC9BEEB5565}"/>
              </a:ext>
            </a:extLst>
          </p:cNvPr>
          <p:cNvPicPr>
            <a:picLocks noChangeAspect="1"/>
          </p:cNvPicPr>
          <p:nvPr/>
        </p:nvPicPr>
        <p:blipFill>
          <a:blip r:embed="rId4"/>
          <a:stretch>
            <a:fillRect/>
          </a:stretch>
        </p:blipFill>
        <p:spPr>
          <a:xfrm>
            <a:off x="600186" y="4505978"/>
            <a:ext cx="5324475" cy="1371600"/>
          </a:xfrm>
          <a:prstGeom prst="rect">
            <a:avLst/>
          </a:prstGeom>
        </p:spPr>
      </p:pic>
      <p:sp>
        <p:nvSpPr>
          <p:cNvPr id="37" name="Text Placeholder 70">
            <a:extLst>
              <a:ext uri="{FF2B5EF4-FFF2-40B4-BE49-F238E27FC236}">
                <a16:creationId xmlns:a16="http://schemas.microsoft.com/office/drawing/2014/main" id="{5913BCAE-AAF5-4B7F-BCC1-0B72DC643357}"/>
              </a:ext>
            </a:extLst>
          </p:cNvPr>
          <p:cNvSpPr txBox="1">
            <a:spLocks/>
          </p:cNvSpPr>
          <p:nvPr/>
        </p:nvSpPr>
        <p:spPr>
          <a:xfrm>
            <a:off x="683680" y="4163671"/>
            <a:ext cx="2151752" cy="32081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max_seq</a:t>
            </a:r>
          </a:p>
        </p:txBody>
      </p:sp>
      <p:sp>
        <p:nvSpPr>
          <p:cNvPr id="38" name="Text Placeholder 67">
            <a:extLst>
              <a:ext uri="{FF2B5EF4-FFF2-40B4-BE49-F238E27FC236}">
                <a16:creationId xmlns:a16="http://schemas.microsoft.com/office/drawing/2014/main" id="{C121D987-5803-433A-9939-F659BC23B74C}"/>
              </a:ext>
            </a:extLst>
          </p:cNvPr>
          <p:cNvSpPr txBox="1">
            <a:spLocks/>
          </p:cNvSpPr>
          <p:nvPr/>
        </p:nvSpPr>
        <p:spPr>
          <a:xfrm>
            <a:off x="6541460" y="1976292"/>
            <a:ext cx="5324475" cy="3702804"/>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Comparing to the research paper their Final result  : </a:t>
            </a:r>
          </a:p>
          <a:p>
            <a:r>
              <a:rPr lang="en-US" sz="1600" dirty="0"/>
              <a:t>max_seq_length = 10</a:t>
            </a:r>
          </a:p>
          <a:p>
            <a:r>
              <a:rPr lang="en-US" sz="1600" dirty="0"/>
              <a:t>batch_size = 1024</a:t>
            </a:r>
          </a:p>
          <a:p>
            <a:r>
              <a:rPr lang="en-US" sz="1600" dirty="0"/>
              <a:t>n_epoch = 9</a:t>
            </a:r>
          </a:p>
          <a:p>
            <a:r>
              <a:rPr lang="en-US" sz="1600" dirty="0"/>
              <a:t>n_hidden = 50</a:t>
            </a:r>
          </a:p>
          <a:p>
            <a:r>
              <a:rPr lang="en-US" sz="1600" dirty="0"/>
              <a:t>Dropout = 0.1</a:t>
            </a:r>
          </a:p>
          <a:p>
            <a:r>
              <a:rPr lang="en-US" sz="1600" dirty="0"/>
              <a:t>Average eval_accuracy by 30 times experiments: 0.8043</a:t>
            </a:r>
          </a:p>
          <a:p>
            <a:endParaRPr lang="en-US" dirty="0"/>
          </a:p>
        </p:txBody>
      </p:sp>
      <p:sp>
        <p:nvSpPr>
          <p:cNvPr id="15" name="Title 84">
            <a:extLst>
              <a:ext uri="{FF2B5EF4-FFF2-40B4-BE49-F238E27FC236}">
                <a16:creationId xmlns:a16="http://schemas.microsoft.com/office/drawing/2014/main" id="{290193DA-521E-4BCA-9394-DAA03BABD0CE}"/>
              </a:ext>
            </a:extLst>
          </p:cNvPr>
          <p:cNvSpPr txBox="1">
            <a:spLocks/>
          </p:cNvSpPr>
          <p:nvPr/>
        </p:nvSpPr>
        <p:spPr>
          <a:xfrm>
            <a:off x="14171" y="3581"/>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Tree>
    <p:extLst>
      <p:ext uri="{BB962C8B-B14F-4D97-AF65-F5344CB8AC3E}">
        <p14:creationId xmlns:p14="http://schemas.microsoft.com/office/powerpoint/2010/main" val="214892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23</a:t>
            </a:fld>
            <a:endParaRPr lang="en-US" dirty="0"/>
          </a:p>
        </p:txBody>
      </p:sp>
      <p:sp>
        <p:nvSpPr>
          <p:cNvPr id="17" name="Title 84">
            <a:extLst>
              <a:ext uri="{FF2B5EF4-FFF2-40B4-BE49-F238E27FC236}">
                <a16:creationId xmlns:a16="http://schemas.microsoft.com/office/drawing/2014/main" id="{0058FDE9-20F0-4143-AB15-38CABF514035}"/>
              </a:ext>
            </a:extLst>
          </p:cNvPr>
          <p:cNvSpPr txBox="1">
            <a:spLocks/>
          </p:cNvSpPr>
          <p:nvPr/>
        </p:nvSpPr>
        <p:spPr>
          <a:xfrm>
            <a:off x="438827" y="283086"/>
            <a:ext cx="6277494" cy="8188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best experiment result</a:t>
            </a:r>
          </a:p>
        </p:txBody>
      </p:sp>
      <p:sp>
        <p:nvSpPr>
          <p:cNvPr id="20" name="Text Placeholder 67">
            <a:extLst>
              <a:ext uri="{FF2B5EF4-FFF2-40B4-BE49-F238E27FC236}">
                <a16:creationId xmlns:a16="http://schemas.microsoft.com/office/drawing/2014/main" id="{B352CEF8-A8BE-4854-8A01-453EE8AFF2FF}"/>
              </a:ext>
            </a:extLst>
          </p:cNvPr>
          <p:cNvSpPr txBox="1">
            <a:spLocks/>
          </p:cNvSpPr>
          <p:nvPr/>
        </p:nvSpPr>
        <p:spPr>
          <a:xfrm>
            <a:off x="522099" y="1764753"/>
            <a:ext cx="7370057" cy="58153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our best experiment result we got in the below snapshot</a:t>
            </a:r>
          </a:p>
          <a:p>
            <a:endParaRPr lang="en-US" dirty="0"/>
          </a:p>
        </p:txBody>
      </p:sp>
      <p:pic>
        <p:nvPicPr>
          <p:cNvPr id="8" name="Picture 7" descr="Table&#10;&#10;Description automatically generated">
            <a:extLst>
              <a:ext uri="{FF2B5EF4-FFF2-40B4-BE49-F238E27FC236}">
                <a16:creationId xmlns:a16="http://schemas.microsoft.com/office/drawing/2014/main" id="{0E10A324-A013-453F-95B0-04BC5550C525}"/>
              </a:ext>
            </a:extLst>
          </p:cNvPr>
          <p:cNvPicPr>
            <a:picLocks noChangeAspect="1"/>
          </p:cNvPicPr>
          <p:nvPr/>
        </p:nvPicPr>
        <p:blipFill rotWithShape="1">
          <a:blip r:embed="rId2"/>
          <a:srcRect r="12924"/>
          <a:stretch/>
        </p:blipFill>
        <p:spPr>
          <a:xfrm>
            <a:off x="10077" y="3009112"/>
            <a:ext cx="8910639" cy="3285361"/>
          </a:xfrm>
          <a:prstGeom prst="rect">
            <a:avLst/>
          </a:prstGeom>
        </p:spPr>
      </p:pic>
      <p:pic>
        <p:nvPicPr>
          <p:cNvPr id="11" name="Picture 10" descr="Chart, line chart&#10;&#10;Description automatically generated">
            <a:extLst>
              <a:ext uri="{FF2B5EF4-FFF2-40B4-BE49-F238E27FC236}">
                <a16:creationId xmlns:a16="http://schemas.microsoft.com/office/drawing/2014/main" id="{7F57CE1F-7B9E-453A-ACC7-C1C235422F46}"/>
              </a:ext>
            </a:extLst>
          </p:cNvPr>
          <p:cNvPicPr>
            <a:picLocks noChangeAspect="1"/>
          </p:cNvPicPr>
          <p:nvPr/>
        </p:nvPicPr>
        <p:blipFill rotWithShape="1">
          <a:blip r:embed="rId3"/>
          <a:srcRect r="23025"/>
          <a:stretch/>
        </p:blipFill>
        <p:spPr>
          <a:xfrm>
            <a:off x="8817195" y="1638927"/>
            <a:ext cx="3303929" cy="4841463"/>
          </a:xfrm>
          <a:prstGeom prst="rect">
            <a:avLst/>
          </a:prstGeom>
        </p:spPr>
      </p:pic>
      <p:sp>
        <p:nvSpPr>
          <p:cNvPr id="9" name="Title 84">
            <a:extLst>
              <a:ext uri="{FF2B5EF4-FFF2-40B4-BE49-F238E27FC236}">
                <a16:creationId xmlns:a16="http://schemas.microsoft.com/office/drawing/2014/main" id="{C2F6321A-34A9-4993-A71C-D34FF3B68906}"/>
              </a:ext>
            </a:extLst>
          </p:cNvPr>
          <p:cNvSpPr txBox="1">
            <a:spLocks/>
          </p:cNvSpPr>
          <p:nvPr/>
        </p:nvSpPr>
        <p:spPr>
          <a:xfrm>
            <a:off x="3538" y="-704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
        <p:nvSpPr>
          <p:cNvPr id="5" name="Rectangle 4">
            <a:extLst>
              <a:ext uri="{FF2B5EF4-FFF2-40B4-BE49-F238E27FC236}">
                <a16:creationId xmlns:a16="http://schemas.microsoft.com/office/drawing/2014/main" id="{62DDBD1B-1A11-4A30-9465-F6947D609BCA}"/>
              </a:ext>
            </a:extLst>
          </p:cNvPr>
          <p:cNvSpPr/>
          <p:nvPr/>
        </p:nvSpPr>
        <p:spPr>
          <a:xfrm>
            <a:off x="8381254" y="5539563"/>
            <a:ext cx="539462" cy="26039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highlight>
                <a:srgbClr val="FFFF00"/>
              </a:highlight>
            </a:endParaRPr>
          </a:p>
        </p:txBody>
      </p:sp>
    </p:spTree>
    <p:extLst>
      <p:ext uri="{BB962C8B-B14F-4D97-AF65-F5344CB8AC3E}">
        <p14:creationId xmlns:p14="http://schemas.microsoft.com/office/powerpoint/2010/main" val="410729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413049" y="237503"/>
            <a:ext cx="4954772" cy="818837"/>
          </a:xfrm>
        </p:spPr>
        <p:txBody>
          <a:bodyPr/>
          <a:lstStyle/>
          <a:p>
            <a:pPr fontAlgn="base">
              <a:spcBef>
                <a:spcPts val="0"/>
              </a:spcBef>
            </a:pPr>
            <a:r>
              <a:rPr lang="en-US" sz="3200" b="0" i="0" dirty="0">
                <a:solidFill>
                  <a:srgbClr val="333333"/>
                </a:solidFill>
                <a:effectLst/>
                <a:latin typeface="Open Sans" panose="020B0606030504020204" pitchFamily="34" charset="0"/>
              </a:rPr>
              <a:t>Qualitative Results</a:t>
            </a:r>
            <a:endParaRPr lang="en-US" sz="3200" dirty="0">
              <a:solidFill>
                <a:srgbClr val="000000"/>
              </a:solidFill>
              <a:latin typeface="Arial" panose="020B0604020202020204" pitchFamily="34" charset="0"/>
            </a:endParaRPr>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24</a:t>
            </a:fld>
            <a:endParaRPr lang="en-US" dirty="0"/>
          </a:p>
        </p:txBody>
      </p:sp>
      <p:graphicFrame>
        <p:nvGraphicFramePr>
          <p:cNvPr id="3" name="Table 2">
            <a:extLst>
              <a:ext uri="{FF2B5EF4-FFF2-40B4-BE49-F238E27FC236}">
                <a16:creationId xmlns:a16="http://schemas.microsoft.com/office/drawing/2014/main" id="{F596DBF8-9005-4ECA-AB3E-38E1C49D6E9E}"/>
              </a:ext>
            </a:extLst>
          </p:cNvPr>
          <p:cNvGraphicFramePr>
            <a:graphicFrameLocks noGrp="1"/>
          </p:cNvGraphicFramePr>
          <p:nvPr>
            <p:extLst>
              <p:ext uri="{D42A27DB-BD31-4B8C-83A1-F6EECF244321}">
                <p14:modId xmlns:p14="http://schemas.microsoft.com/office/powerpoint/2010/main" val="1809956776"/>
              </p:ext>
            </p:extLst>
          </p:nvPr>
        </p:nvGraphicFramePr>
        <p:xfrm>
          <a:off x="838200" y="1056339"/>
          <a:ext cx="10411046" cy="5460864"/>
        </p:xfrm>
        <a:graphic>
          <a:graphicData uri="http://schemas.openxmlformats.org/drawingml/2006/table">
            <a:tbl>
              <a:tblPr/>
              <a:tblGrid>
                <a:gridCol w="2745855">
                  <a:extLst>
                    <a:ext uri="{9D8B030D-6E8A-4147-A177-3AD203B41FA5}">
                      <a16:colId xmlns:a16="http://schemas.microsoft.com/office/drawing/2014/main" val="2743836470"/>
                    </a:ext>
                  </a:extLst>
                </a:gridCol>
                <a:gridCol w="2547329">
                  <a:extLst>
                    <a:ext uri="{9D8B030D-6E8A-4147-A177-3AD203B41FA5}">
                      <a16:colId xmlns:a16="http://schemas.microsoft.com/office/drawing/2014/main" val="454070852"/>
                    </a:ext>
                  </a:extLst>
                </a:gridCol>
                <a:gridCol w="670349">
                  <a:extLst>
                    <a:ext uri="{9D8B030D-6E8A-4147-A177-3AD203B41FA5}">
                      <a16:colId xmlns:a16="http://schemas.microsoft.com/office/drawing/2014/main" val="2252818661"/>
                    </a:ext>
                  </a:extLst>
                </a:gridCol>
                <a:gridCol w="1186004">
                  <a:extLst>
                    <a:ext uri="{9D8B030D-6E8A-4147-A177-3AD203B41FA5}">
                      <a16:colId xmlns:a16="http://schemas.microsoft.com/office/drawing/2014/main" val="3927060844"/>
                    </a:ext>
                  </a:extLst>
                </a:gridCol>
                <a:gridCol w="2745855">
                  <a:extLst>
                    <a:ext uri="{9D8B030D-6E8A-4147-A177-3AD203B41FA5}">
                      <a16:colId xmlns:a16="http://schemas.microsoft.com/office/drawing/2014/main" val="3002603168"/>
                    </a:ext>
                  </a:extLst>
                </a:gridCol>
                <a:gridCol w="515654">
                  <a:extLst>
                    <a:ext uri="{9D8B030D-6E8A-4147-A177-3AD203B41FA5}">
                      <a16:colId xmlns:a16="http://schemas.microsoft.com/office/drawing/2014/main" val="2761383006"/>
                    </a:ext>
                  </a:extLst>
                </a:gridCol>
              </a:tblGrid>
              <a:tr h="606763">
                <a:tc>
                  <a:txBody>
                    <a:bodyPr/>
                    <a:lstStyle/>
                    <a:p>
                      <a:pPr algn="ctr" fontAlgn="ctr"/>
                      <a:r>
                        <a:rPr lang="en-US" sz="900" b="0" i="0" u="sng" strike="noStrike">
                          <a:solidFill>
                            <a:srgbClr val="FFFFFF"/>
                          </a:solidFill>
                          <a:effectLst/>
                          <a:latin typeface="Calibri" panose="020F0502020204030204" pitchFamily="34" charset="0"/>
                        </a:rPr>
                        <a:t>InputQ</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RealatedQ_prediaction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RealatedQ_tags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RealatedQ_answer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0" i="0" u="sng" strike="noStrike">
                          <a:solidFill>
                            <a:srgbClr val="FFFFFF"/>
                          </a:solidFill>
                          <a:effectLst/>
                          <a:latin typeface="Calibri" panose="020F0502020204030204" pitchFamily="34" charset="0"/>
                        </a:rPr>
                        <a:t>RealatedQ_index</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921605667"/>
                  </a:ext>
                </a:extLst>
              </a:tr>
              <a:tr h="809017">
                <a:tc>
                  <a:txBody>
                    <a:bodyPr/>
                    <a:lstStyle/>
                    <a:p>
                      <a:pPr algn="ctr" fontAlgn="ctr"/>
                      <a:r>
                        <a:rPr lang="en-US" sz="900" b="0" i="0" u="none" strike="noStrike" dirty="0" err="1">
                          <a:solidFill>
                            <a:srgbClr val="000000"/>
                          </a:solidFill>
                          <a:effectLst/>
                          <a:latin typeface="Calibri" panose="020F0502020204030204" pitchFamily="34" charset="0"/>
                        </a:rPr>
                        <a:t>iâ</a:t>
                      </a:r>
                      <a:r>
                        <a:rPr lang="en-US" sz="900" b="0" i="0" u="none" strike="noStrike" dirty="0">
                          <a:solidFill>
                            <a:srgbClr val="000000"/>
                          </a:solidFill>
                          <a:effectLst/>
                          <a:latin typeface="Calibri" panose="020F0502020204030204" pitchFamily="34" charset="0"/>
                        </a:rPr>
                        <a:t>€™m </a:t>
                      </a:r>
                      <a:r>
                        <a:rPr lang="en-US" sz="900" b="1" i="0" u="none" strike="noStrike" dirty="0">
                          <a:solidFill>
                            <a:srgbClr val="7030A0"/>
                          </a:solidFill>
                          <a:effectLst/>
                          <a:latin typeface="Calibri" panose="020F0502020204030204" pitchFamily="34" charset="0"/>
                        </a:rPr>
                        <a:t>swollen</a:t>
                      </a:r>
                      <a:r>
                        <a:rPr lang="en-US" sz="900" b="0" i="0" u="none" strike="noStrike" dirty="0">
                          <a:solidFill>
                            <a:srgbClr val="000000"/>
                          </a:solidFill>
                          <a:effectLst/>
                          <a:latin typeface="Calibri" panose="020F0502020204030204" pitchFamily="34" charset="0"/>
                        </a:rPr>
                        <a:t> through the stomach </a:t>
                      </a:r>
                      <a:r>
                        <a:rPr lang="en-US" sz="900" b="1" i="0" u="none" strike="noStrike" dirty="0">
                          <a:solidFill>
                            <a:srgbClr val="00B050"/>
                          </a:solidFill>
                          <a:effectLst/>
                          <a:latin typeface="Calibri" panose="020F0502020204030204" pitchFamily="34" charset="0"/>
                        </a:rPr>
                        <a:t>neck</a:t>
                      </a:r>
                      <a:r>
                        <a:rPr lang="en-US" sz="900" b="0" i="0" u="none" strike="noStrike" dirty="0">
                          <a:solidFill>
                            <a:srgbClr val="000000"/>
                          </a:solidFill>
                          <a:effectLst/>
                          <a:latin typeface="Calibri" panose="020F0502020204030204" pitchFamily="34" charset="0"/>
                        </a:rPr>
                        <a:t> and face. </a:t>
                      </a:r>
                      <a:r>
                        <a:rPr lang="en-US" sz="900" b="1" i="0" u="none" strike="noStrike" dirty="0" err="1">
                          <a:solidFill>
                            <a:srgbClr val="833C0C"/>
                          </a:solidFill>
                          <a:effectLst/>
                          <a:latin typeface="Calibri" panose="020F0502020204030204" pitchFamily="34" charset="0"/>
                        </a:rPr>
                        <a:t>i</a:t>
                      </a:r>
                      <a:r>
                        <a:rPr lang="en-US" sz="900" b="1" i="0" u="none" strike="noStrike" dirty="0">
                          <a:solidFill>
                            <a:srgbClr val="833C0C"/>
                          </a:solidFill>
                          <a:effectLst/>
                          <a:latin typeface="Calibri" panose="020F0502020204030204" pitchFamily="34" charset="0"/>
                        </a:rPr>
                        <a:t> have no energy like </a:t>
                      </a:r>
                      <a:r>
                        <a:rPr lang="en-US" sz="900" b="1" i="0" u="none" strike="noStrike" dirty="0" err="1">
                          <a:solidFill>
                            <a:srgbClr val="833C0C"/>
                          </a:solidFill>
                          <a:effectLst/>
                          <a:latin typeface="Calibri" panose="020F0502020204030204" pitchFamily="34" charset="0"/>
                        </a:rPr>
                        <a:t>i</a:t>
                      </a:r>
                      <a:r>
                        <a:rPr lang="en-US" sz="900" b="1" i="0" u="none" strike="noStrike" dirty="0">
                          <a:solidFill>
                            <a:srgbClr val="833C0C"/>
                          </a:solidFill>
                          <a:effectLst/>
                          <a:latin typeface="Calibri" panose="020F0502020204030204" pitchFamily="34" charset="0"/>
                        </a:rPr>
                        <a:t> used to</a:t>
                      </a:r>
                      <a:r>
                        <a:rPr lang="en-US" sz="900" b="0" i="0" u="none" strike="noStrike" dirty="0">
                          <a:solidFill>
                            <a:srgbClr val="000000"/>
                          </a:solidFill>
                          <a:effectLst/>
                          <a:latin typeface="Calibri" panose="020F0502020204030204" pitchFamily="34" charset="0"/>
                        </a:rPr>
                        <a:t>?</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B050"/>
                          </a:solidFill>
                          <a:effectLst/>
                          <a:latin typeface="Calibri" panose="020F0502020204030204" pitchFamily="34" charset="0"/>
                        </a:rPr>
                        <a:t>neck</a:t>
                      </a:r>
                      <a:r>
                        <a:rPr lang="en-US" sz="900" b="0" i="0" u="none" strike="noStrike" dirty="0">
                          <a:solidFill>
                            <a:srgbClr val="000000"/>
                          </a:solidFill>
                          <a:effectLst/>
                          <a:latin typeface="Calibri" panose="020F0502020204030204" pitchFamily="34" charset="0"/>
                        </a:rPr>
                        <a:t> </a:t>
                      </a:r>
                      <a:r>
                        <a:rPr lang="en-US" sz="900" b="1" i="0" u="none" strike="noStrike" dirty="0">
                          <a:solidFill>
                            <a:srgbClr val="7030A0"/>
                          </a:solidFill>
                          <a:effectLst/>
                          <a:latin typeface="Calibri" panose="020F0502020204030204" pitchFamily="34" charset="0"/>
                        </a:rPr>
                        <a:t>inflammation</a:t>
                      </a:r>
                      <a:r>
                        <a:rPr lang="en-US" sz="900" b="0" i="0" u="none" strike="noStrike" dirty="0">
                          <a:solidFill>
                            <a:srgbClr val="000000"/>
                          </a:solidFill>
                          <a:effectLst/>
                          <a:latin typeface="Calibri" panose="020F0502020204030204" pitchFamily="34" charset="0"/>
                        </a:rPr>
                        <a:t> and head </a:t>
                      </a:r>
                      <a:r>
                        <a:rPr lang="en-US" sz="900" b="0" i="0" u="none" strike="noStrike" dirty="0" err="1">
                          <a:solidFill>
                            <a:srgbClr val="000000"/>
                          </a:solidFill>
                          <a:effectLst/>
                          <a:latin typeface="Calibri" panose="020F0502020204030204" pitchFamily="34" charset="0"/>
                        </a:rPr>
                        <a:t>tensionâ</a:t>
                      </a:r>
                      <a:r>
                        <a:rPr lang="en-US" sz="900" b="0" i="0" u="none" strike="noStrike" dirty="0">
                          <a:solidFill>
                            <a:srgbClr val="000000"/>
                          </a:solidFill>
                          <a:effectLst/>
                          <a:latin typeface="Calibri" panose="020F0502020204030204" pitchFamily="34" charset="0"/>
                        </a:rPr>
                        <a:t>€¦</a:t>
                      </a:r>
                      <a:r>
                        <a:rPr lang="en-US" sz="900" b="1" i="0" u="none" strike="noStrike" dirty="0">
                          <a:solidFill>
                            <a:srgbClr val="833C0C"/>
                          </a:solidFill>
                          <a:effectLst/>
                          <a:latin typeface="Calibri" panose="020F0502020204030204" pitchFamily="34" charset="0"/>
                        </a:rPr>
                        <a:t>affecting my life</a:t>
                      </a:r>
                      <a:endParaRPr lang="en-US" sz="900" b="0" i="0" u="none" strike="noStrike" dirty="0">
                        <a:solidFill>
                          <a:srgbClr val="000000"/>
                        </a:solidFill>
                        <a:effectLst/>
                        <a:latin typeface="Calibri" panose="020F0502020204030204" pitchFamily="34" charset="0"/>
                      </a:endParaRP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0.98146</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['neck inflammation']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err="1">
                          <a:solidFill>
                            <a:srgbClr val="000000"/>
                          </a:solidFill>
                          <a:effectLst/>
                          <a:latin typeface="Calibri" panose="020F0502020204030204" pitchFamily="34" charset="0"/>
                        </a:rPr>
                        <a:t>i</a:t>
                      </a:r>
                      <a:r>
                        <a:rPr lang="en-US" sz="900" b="0" i="0" u="none" strike="noStrike" dirty="0">
                          <a:solidFill>
                            <a:srgbClr val="000000"/>
                          </a:solidFill>
                          <a:effectLst/>
                          <a:latin typeface="Calibri" panose="020F0502020204030204" pitchFamily="34" charset="0"/>
                        </a:rPr>
                        <a:t> suggest you do neck exercises to </a:t>
                      </a:r>
                      <a:r>
                        <a:rPr lang="en-US" sz="900" b="0" i="0" u="none" strike="noStrike" dirty="0" err="1">
                          <a:solidFill>
                            <a:srgbClr val="000000"/>
                          </a:solidFill>
                          <a:effectLst/>
                          <a:latin typeface="Calibri" panose="020F0502020204030204" pitchFamily="34" charset="0"/>
                        </a:rPr>
                        <a:t>strenghthen</a:t>
                      </a:r>
                      <a:r>
                        <a:rPr lang="en-US" sz="900" b="0" i="0" u="none" strike="noStrike" dirty="0">
                          <a:solidFill>
                            <a:srgbClr val="000000"/>
                          </a:solidFill>
                          <a:effectLst/>
                          <a:latin typeface="Calibri" panose="020F0502020204030204" pitchFamily="34" charset="0"/>
                        </a:rPr>
                        <a:t> the neck muscles apply local gel hot fomentation apply cervical collar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5542</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47374"/>
                  </a:ext>
                </a:extLst>
              </a:tr>
              <a:tr h="1011271">
                <a:tc>
                  <a:txBody>
                    <a:bodyPr/>
                    <a:lstStyle/>
                    <a:p>
                      <a:pPr algn="ctr" fontAlgn="ctr"/>
                      <a:r>
                        <a:rPr lang="en-US" sz="900" b="0" i="0" u="none" strike="noStrike">
                          <a:solidFill>
                            <a:srgbClr val="000000"/>
                          </a:solidFill>
                          <a:effectLst/>
                          <a:latin typeface="Calibri" panose="020F0502020204030204" pitchFamily="34" charset="0"/>
                        </a:rPr>
                        <a:t>i have had a loud</a:t>
                      </a:r>
                      <a:r>
                        <a:rPr lang="en-US" sz="900" b="1" i="0" u="none" strike="noStrike">
                          <a:solidFill>
                            <a:srgbClr val="7030A0"/>
                          </a:solidFill>
                          <a:effectLst/>
                          <a:latin typeface="Calibri" panose="020F0502020204030204" pitchFamily="34" charset="0"/>
                        </a:rPr>
                        <a:t> high-pitched ringing</a:t>
                      </a:r>
                      <a:r>
                        <a:rPr lang="en-US" sz="900" b="0" i="0" u="none" strike="noStrike">
                          <a:solidFill>
                            <a:srgbClr val="000000"/>
                          </a:solidFill>
                          <a:effectLst/>
                          <a:latin typeface="Calibri" panose="020F0502020204030204" pitchFamily="34" charset="0"/>
                        </a:rPr>
                        <a:t> in both of my </a:t>
                      </a:r>
                      <a:r>
                        <a:rPr lang="en-US" sz="900" b="1" i="0" u="none" strike="noStrike">
                          <a:solidFill>
                            <a:srgbClr val="00B050"/>
                          </a:solidFill>
                          <a:effectLst/>
                          <a:latin typeface="Calibri" panose="020F0502020204030204" pitchFamily="34" charset="0"/>
                        </a:rPr>
                        <a:t>ears</a:t>
                      </a:r>
                      <a:r>
                        <a:rPr lang="en-US" sz="900" b="0" i="0" u="none" strike="noStrike">
                          <a:solidFill>
                            <a:srgbClr val="000000"/>
                          </a:solidFill>
                          <a:effectLst/>
                          <a:latin typeface="Calibri" panose="020F0502020204030204" pitchFamily="34" charset="0"/>
                        </a:rPr>
                        <a:t> for the past year now?</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pain</a:t>
                      </a:r>
                      <a:r>
                        <a:rPr lang="en-US" sz="900" b="0" i="0" u="none" strike="noStrike">
                          <a:solidFill>
                            <a:srgbClr val="000000"/>
                          </a:solidFill>
                          <a:effectLst/>
                          <a:latin typeface="Calibri" panose="020F0502020204030204" pitchFamily="34" charset="0"/>
                        </a:rPr>
                        <a:t> in my right 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0.89577</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['ear pain']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if the doctor says its not infection then it may be neuritis a inflammation of the nerves inside the ear. consult a ent specialist and get a otoscopy done to see whats wrong.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5451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839001"/>
                  </a:ext>
                </a:extLst>
              </a:tr>
              <a:tr h="809017">
                <a:tc>
                  <a:txBody>
                    <a:bodyPr/>
                    <a:lstStyle/>
                    <a:p>
                      <a:pPr algn="ctr" fontAlgn="ctr"/>
                      <a:r>
                        <a:rPr lang="en-US" sz="900" b="1" i="0" u="none" strike="noStrike">
                          <a:solidFill>
                            <a:srgbClr val="00B050"/>
                          </a:solidFill>
                          <a:effectLst/>
                          <a:latin typeface="Calibri" panose="020F0502020204030204" pitchFamily="34" charset="0"/>
                        </a:rPr>
                        <a:t>2 year </a:t>
                      </a:r>
                      <a:r>
                        <a:rPr lang="en-US" sz="900" b="1" i="0" u="none" strike="noStrike">
                          <a:solidFill>
                            <a:srgbClr val="7030A0"/>
                          </a:solidFill>
                          <a:effectLst/>
                          <a:latin typeface="Calibri" panose="020F0502020204030204" pitchFamily="34" charset="0"/>
                        </a:rPr>
                        <a:t>old</a:t>
                      </a:r>
                      <a:r>
                        <a:rPr lang="en-US" sz="900" b="0" i="0" u="none" strike="noStrike">
                          <a:solidFill>
                            <a:srgbClr val="000000"/>
                          </a:solidFill>
                          <a:effectLst/>
                          <a:latin typeface="Calibri" panose="020F0502020204030204" pitchFamily="34" charset="0"/>
                        </a:rPr>
                        <a:t> girl cannot walk doctors baffled?</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B050"/>
                          </a:solidFill>
                          <a:effectLst/>
                          <a:latin typeface="Calibri" panose="020F0502020204030204" pitchFamily="34" charset="0"/>
                        </a:rPr>
                        <a:t>two years</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ago</a:t>
                      </a:r>
                      <a:r>
                        <a:rPr lang="en-US" sz="900" b="0" i="0" u="none" strike="noStrike">
                          <a:solidFill>
                            <a:srgbClr val="000000"/>
                          </a:solidFill>
                          <a:effectLst/>
                          <a:latin typeface="Calibri" panose="020F0502020204030204" pitchFamily="34" charset="0"/>
                        </a:rPr>
                        <a:t> i was diagnosed with colon cancer?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0.89131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['diagnosed with colon cancer']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it is common after surgeries as digestion is not as it used to be before so you should try eating small portions and avoid excess diary products and increase fiber intake.</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850</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8869391"/>
                  </a:ext>
                </a:extLst>
              </a:tr>
              <a:tr h="1011271">
                <a:tc>
                  <a:txBody>
                    <a:bodyPr/>
                    <a:lstStyle/>
                    <a:p>
                      <a:pPr algn="ctr" fontAlgn="ctr"/>
                      <a:r>
                        <a:rPr lang="en-US" sz="900" b="0" i="0" u="none" strike="noStrike">
                          <a:solidFill>
                            <a:srgbClr val="000000"/>
                          </a:solidFill>
                          <a:effectLst/>
                          <a:latin typeface="Calibri" panose="020F0502020204030204" pitchFamily="34" charset="0"/>
                        </a:rPr>
                        <a:t>i had a spider crawl in my </a:t>
                      </a: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got out but i was left with an ear </a:t>
                      </a:r>
                      <a:r>
                        <a:rPr lang="en-US" sz="900" b="1" i="0" u="none" strike="noStrike">
                          <a:solidFill>
                            <a:srgbClr val="7030A0"/>
                          </a:solidFill>
                          <a:effectLst/>
                          <a:latin typeface="Calibri" panose="020F0502020204030204" pitchFamily="34" charset="0"/>
                        </a:rPr>
                        <a:t>infection</a:t>
                      </a:r>
                      <a:r>
                        <a:rPr lang="en-US" sz="900" b="0" i="0" u="none" strike="noStrike">
                          <a:solidFill>
                            <a:srgbClr val="000000"/>
                          </a:solidFill>
                          <a:effectLst/>
                          <a:latin typeface="Calibri" panose="020F0502020204030204" pitchFamily="34" charset="0"/>
                        </a:rPr>
                        <a:t>?</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B050"/>
                          </a:solidFill>
                          <a:effectLst/>
                          <a:latin typeface="Calibri" panose="020F0502020204030204" pitchFamily="34" charset="0"/>
                        </a:rPr>
                        <a:t>ear</a:t>
                      </a:r>
                      <a:r>
                        <a:rPr lang="en-US" sz="900" b="0" i="0" u="none" strike="noStrike">
                          <a:solidFill>
                            <a:srgbClr val="000000"/>
                          </a:solidFill>
                          <a:effectLst/>
                          <a:latin typeface="Calibri" panose="020F0502020204030204" pitchFamily="34" charset="0"/>
                        </a:rPr>
                        <a:t> </a:t>
                      </a:r>
                      <a:r>
                        <a:rPr lang="en-US" sz="900" b="1" i="0" u="none" strike="noStrike">
                          <a:solidFill>
                            <a:srgbClr val="7030A0"/>
                          </a:solidFill>
                          <a:effectLst/>
                          <a:latin typeface="Calibri" panose="020F0502020204030204" pitchFamily="34" charset="0"/>
                        </a:rPr>
                        <a:t>pain</a:t>
                      </a:r>
                      <a:r>
                        <a:rPr lang="en-US" sz="900" b="0" i="0" u="none" strike="noStrike">
                          <a:solidFill>
                            <a:srgbClr val="000000"/>
                          </a:solidFill>
                          <a:effectLst/>
                          <a:latin typeface="Calibri" panose="020F0502020204030204" pitchFamily="34" charset="0"/>
                        </a:rPr>
                        <a:t> in my right 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0.2723</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['ear pain']</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if the doctor says its not infection then it may be neuritis a inflammation of the nerves inside the ear. consult a ent specialist and get a otoscopy done to see whats wrong. thanks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5451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03607"/>
                  </a:ext>
                </a:extLst>
              </a:tr>
              <a:tr h="1213525">
                <a:tc>
                  <a:txBody>
                    <a:bodyPr/>
                    <a:lstStyle/>
                    <a:p>
                      <a:pPr algn="ctr" fontAlgn="ctr"/>
                      <a:r>
                        <a:rPr lang="en-US" sz="900" b="0" i="0" u="none" strike="noStrike">
                          <a:solidFill>
                            <a:srgbClr val="000000"/>
                          </a:solidFill>
                          <a:effectLst/>
                          <a:latin typeface="Calibri" panose="020F0502020204030204" pitchFamily="34" charset="0"/>
                        </a:rPr>
                        <a:t>iâ€™m a 32 year old male. i had a </a:t>
                      </a:r>
                      <a:r>
                        <a:rPr lang="en-US" sz="900" b="1" i="0" u="none" strike="noStrike">
                          <a:solidFill>
                            <a:srgbClr val="00B050"/>
                          </a:solidFill>
                          <a:effectLst/>
                          <a:latin typeface="Calibri" panose="020F0502020204030204" pitchFamily="34" charset="0"/>
                        </a:rPr>
                        <a:t>uti</a:t>
                      </a:r>
                      <a:r>
                        <a:rPr lang="en-US" sz="900" b="0" i="0" u="none" strike="noStrike">
                          <a:solidFill>
                            <a:srgbClr val="000000"/>
                          </a:solidFill>
                          <a:effectLst/>
                          <a:latin typeface="Calibri" panose="020F0502020204030204" pitchFamily="34" charset="0"/>
                        </a:rPr>
                        <a:t> just over a year?</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my mom has</a:t>
                      </a:r>
                      <a:r>
                        <a:rPr lang="en-US" sz="900" b="1" i="0" u="none" strike="noStrike">
                          <a:solidFill>
                            <a:srgbClr val="00B050"/>
                          </a:solidFill>
                          <a:effectLst/>
                          <a:latin typeface="Calibri" panose="020F0502020204030204" pitchFamily="34" charset="0"/>
                        </a:rPr>
                        <a:t> kidney failure</a:t>
                      </a:r>
                      <a:r>
                        <a:rPr lang="en-US" sz="900" b="0" i="0" u="none" strike="noStrike">
                          <a:solidFill>
                            <a:srgbClr val="000000"/>
                          </a:solidFill>
                          <a:effectLst/>
                          <a:latin typeface="Calibri" panose="020F0502020204030204" pitchFamily="34" charset="0"/>
                        </a:rPr>
                        <a:t> diabetes sarcoidosis heart failure she now has these big knots why?</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0.06531</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['sarcoidosis']</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hi this is probably swollen lymph nodes from sacroidosis also if she is on corticosteroids then she can have pumps like this all over if i am here doctor i would not focus on this instead i would focus on the bigger issues good luck</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55</a:t>
                      </a:r>
                    </a:p>
                  </a:txBody>
                  <a:tcPr marL="6446" marR="6446" marT="64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824384"/>
                  </a:ext>
                </a:extLst>
              </a:tr>
            </a:tbl>
          </a:graphicData>
        </a:graphic>
      </p:graphicFrame>
      <p:sp>
        <p:nvSpPr>
          <p:cNvPr id="7" name="Title 84">
            <a:extLst>
              <a:ext uri="{FF2B5EF4-FFF2-40B4-BE49-F238E27FC236}">
                <a16:creationId xmlns:a16="http://schemas.microsoft.com/office/drawing/2014/main" id="{BA896F24-3952-47F5-BB41-52CEE7E14892}"/>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z</a:t>
            </a:r>
          </a:p>
        </p:txBody>
      </p:sp>
    </p:spTree>
    <p:extLst>
      <p:ext uri="{BB962C8B-B14F-4D97-AF65-F5344CB8AC3E}">
        <p14:creationId xmlns:p14="http://schemas.microsoft.com/office/powerpoint/2010/main" val="416778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p:txBody>
          <a:bodyPr/>
          <a:lstStyle/>
          <a:p>
            <a:r>
              <a:rPr lang="en-US" dirty="0"/>
              <a:t>Meet the team</a:t>
            </a:r>
          </a:p>
        </p:txBody>
      </p:sp>
      <p:sp>
        <p:nvSpPr>
          <p:cNvPr id="35" name="Text Placeholder 34">
            <a:extLst>
              <a:ext uri="{FF2B5EF4-FFF2-40B4-BE49-F238E27FC236}">
                <a16:creationId xmlns:a16="http://schemas.microsoft.com/office/drawing/2014/main" id="{71B01658-25FD-4B62-9F7D-D3D9C8EDFEE2}"/>
              </a:ext>
            </a:extLst>
          </p:cNvPr>
          <p:cNvSpPr>
            <a:spLocks noGrp="1"/>
          </p:cNvSpPr>
          <p:nvPr>
            <p:ph type="body" sz="quarter" idx="32"/>
          </p:nvPr>
        </p:nvSpPr>
        <p:spPr>
          <a:xfrm>
            <a:off x="5794627" y="5334192"/>
            <a:ext cx="2487705" cy="411277"/>
          </a:xfrm>
        </p:spPr>
        <p:txBody>
          <a:bodyPr>
            <a:normAutofit/>
          </a:bodyPr>
          <a:lstStyle/>
          <a:p>
            <a:r>
              <a:rPr lang="en-US" dirty="0"/>
              <a:t>Ayman Abdeen</a:t>
            </a:r>
          </a:p>
        </p:txBody>
      </p:sp>
      <p:sp>
        <p:nvSpPr>
          <p:cNvPr id="32" name="Text Placeholder 31">
            <a:extLst>
              <a:ext uri="{FF2B5EF4-FFF2-40B4-BE49-F238E27FC236}">
                <a16:creationId xmlns:a16="http://schemas.microsoft.com/office/drawing/2014/main" id="{DFE05130-C3F9-489F-BA8F-82D8AF5FAABC}"/>
              </a:ext>
            </a:extLst>
          </p:cNvPr>
          <p:cNvSpPr>
            <a:spLocks noGrp="1"/>
          </p:cNvSpPr>
          <p:nvPr>
            <p:ph type="body" sz="quarter" idx="29"/>
          </p:nvPr>
        </p:nvSpPr>
        <p:spPr>
          <a:xfrm>
            <a:off x="7227166" y="2426197"/>
            <a:ext cx="2487705" cy="411277"/>
          </a:xfrm>
        </p:spPr>
        <p:txBody>
          <a:bodyPr>
            <a:normAutofit fontScale="92500"/>
          </a:bodyPr>
          <a:lstStyle/>
          <a:p>
            <a:r>
              <a:rPr lang="en-US" dirty="0"/>
              <a:t>Zeinab Abdelmawla</a:t>
            </a:r>
          </a:p>
        </p:txBody>
      </p:sp>
      <p:sp>
        <p:nvSpPr>
          <p:cNvPr id="38" name="Text Placeholder 37">
            <a:extLst>
              <a:ext uri="{FF2B5EF4-FFF2-40B4-BE49-F238E27FC236}">
                <a16:creationId xmlns:a16="http://schemas.microsoft.com/office/drawing/2014/main" id="{73602E49-BDA6-4D83-ACA1-219CB1BD569A}"/>
              </a:ext>
            </a:extLst>
          </p:cNvPr>
          <p:cNvSpPr>
            <a:spLocks noGrp="1"/>
          </p:cNvSpPr>
          <p:nvPr>
            <p:ph type="body" sz="quarter" idx="35"/>
          </p:nvPr>
        </p:nvSpPr>
        <p:spPr>
          <a:xfrm>
            <a:off x="8800779" y="5248569"/>
            <a:ext cx="2487705" cy="411277"/>
          </a:xfrm>
        </p:spPr>
        <p:txBody>
          <a:bodyPr>
            <a:normAutofit/>
          </a:bodyPr>
          <a:lstStyle/>
          <a:p>
            <a:r>
              <a:rPr lang="en-US" dirty="0"/>
              <a:t>Michael waheeb</a:t>
            </a:r>
          </a:p>
        </p:txBody>
      </p:sp>
      <p:sp>
        <p:nvSpPr>
          <p:cNvPr id="2" name="Date Placeholder 1">
            <a:extLst>
              <a:ext uri="{FF2B5EF4-FFF2-40B4-BE49-F238E27FC236}">
                <a16:creationId xmlns:a16="http://schemas.microsoft.com/office/drawing/2014/main" id="{5628E622-6E76-4C60-82FA-E4FFF304C0A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25</a:t>
            </a:fld>
            <a:endParaRPr lang="en-US" dirty="0"/>
          </a:p>
        </p:txBody>
      </p:sp>
      <p:pic>
        <p:nvPicPr>
          <p:cNvPr id="40" name="Picture Placeholder 19">
            <a:extLst>
              <a:ext uri="{FF2B5EF4-FFF2-40B4-BE49-F238E27FC236}">
                <a16:creationId xmlns:a16="http://schemas.microsoft.com/office/drawing/2014/main" id="{8D23BD57-1151-44AA-8CA1-7C8110B48839}"/>
              </a:ext>
            </a:extLst>
          </p:cNvPr>
          <p:cNvPicPr>
            <a:picLocks noChangeAspect="1"/>
          </p:cNvPicPr>
          <p:nvPr/>
        </p:nvPicPr>
        <p:blipFill rotWithShape="1">
          <a:blip r:embed="rId2"/>
          <a:srcRect l="4703" r="15776"/>
          <a:stretch/>
        </p:blipFill>
        <p:spPr>
          <a:xfrm>
            <a:off x="7563292" y="729853"/>
            <a:ext cx="1711841" cy="1698625"/>
          </a:xfrm>
          <a:prstGeom prst="rect">
            <a:avLst/>
          </a:prstGeom>
        </p:spPr>
      </p:pic>
      <p:pic>
        <p:nvPicPr>
          <p:cNvPr id="26" name="Picture Placeholder 25">
            <a:extLst>
              <a:ext uri="{FF2B5EF4-FFF2-40B4-BE49-F238E27FC236}">
                <a16:creationId xmlns:a16="http://schemas.microsoft.com/office/drawing/2014/main" id="{3981A12B-B1B0-4741-A966-0C4CE591E5A9}"/>
              </a:ext>
            </a:extLst>
          </p:cNvPr>
          <p:cNvPicPr>
            <a:picLocks noGrp="1" noChangeAspect="1"/>
          </p:cNvPicPr>
          <p:nvPr>
            <p:ph type="pic" sz="quarter" idx="23"/>
          </p:nvPr>
        </p:nvPicPr>
        <p:blipFill rotWithShape="1">
          <a:blip r:embed="rId3"/>
          <a:srcRect l="4134" t="10658" r="5543" b="3814"/>
          <a:stretch/>
        </p:blipFill>
        <p:spPr>
          <a:xfrm>
            <a:off x="9058939" y="3501397"/>
            <a:ext cx="1818167" cy="1697037"/>
          </a:xfrm>
        </p:spPr>
      </p:pic>
      <p:pic>
        <p:nvPicPr>
          <p:cNvPr id="48" name="Picture Placeholder 47">
            <a:extLst>
              <a:ext uri="{FF2B5EF4-FFF2-40B4-BE49-F238E27FC236}">
                <a16:creationId xmlns:a16="http://schemas.microsoft.com/office/drawing/2014/main" id="{E7AD1461-C335-4A7E-A400-153357DAA853}"/>
              </a:ext>
            </a:extLst>
          </p:cNvPr>
          <p:cNvPicPr>
            <a:picLocks noGrp="1" noChangeAspect="1"/>
          </p:cNvPicPr>
          <p:nvPr>
            <p:ph type="pic" sz="quarter" idx="31"/>
          </p:nvPr>
        </p:nvPicPr>
        <p:blipFill rotWithShape="1">
          <a:blip r:embed="rId4"/>
          <a:srcRect t="11318" b="21812"/>
          <a:stretch/>
        </p:blipFill>
        <p:spPr>
          <a:xfrm>
            <a:off x="6031913" y="3494316"/>
            <a:ext cx="2013133" cy="1697455"/>
          </a:xfrm>
        </p:spPr>
      </p:pic>
    </p:spTree>
    <p:extLst>
      <p:ext uri="{BB962C8B-B14F-4D97-AF65-F5344CB8AC3E}">
        <p14:creationId xmlns:p14="http://schemas.microsoft.com/office/powerpoint/2010/main" val="289635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sz="6000" dirty="0"/>
              <a:t>Thank you</a:t>
            </a:r>
          </a:p>
        </p:txBody>
      </p:sp>
    </p:spTree>
    <p:extLst>
      <p:ext uri="{BB962C8B-B14F-4D97-AF65-F5344CB8AC3E}">
        <p14:creationId xmlns:p14="http://schemas.microsoft.com/office/powerpoint/2010/main" val="333780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problem statement</a:t>
            </a:r>
            <a:endParaRPr lang="en-US" dirty="0"/>
          </a:p>
        </p:txBody>
      </p:sp>
      <p:sp>
        <p:nvSpPr>
          <p:cNvPr id="8" name="Text Placeholder 7">
            <a:extLst>
              <a:ext uri="{FF2B5EF4-FFF2-40B4-BE49-F238E27FC236}">
                <a16:creationId xmlns:a16="http://schemas.microsoft.com/office/drawing/2014/main" id="{9CC98BF1-21A5-417A-B192-6B11AA3C9A2B}"/>
              </a:ext>
            </a:extLst>
          </p:cNvPr>
          <p:cNvSpPr>
            <a:spLocks noGrp="1"/>
          </p:cNvSpPr>
          <p:nvPr>
            <p:ph type="body" sz="quarter" idx="13"/>
          </p:nvPr>
        </p:nvSpPr>
        <p:spPr>
          <a:xfrm>
            <a:off x="598985" y="1856006"/>
            <a:ext cx="6292341" cy="3798558"/>
          </a:xfrm>
        </p:spPr>
        <p:txBody>
          <a:bodyPr/>
          <a:lstStyle/>
          <a:p>
            <a:r>
              <a:rPr lang="en-US" sz="1800" dirty="0"/>
              <a:t>All of this increases the need of doctors to cover the growth of healthcare needs.</a:t>
            </a:r>
          </a:p>
          <a:p>
            <a:r>
              <a:rPr lang="en-US" sz="1800" dirty="0"/>
              <a:t>so, governments and health care providers around the world are investing in new methods that facilitate more effective use of resources to meet demands.</a:t>
            </a:r>
          </a:p>
          <a:p>
            <a:r>
              <a:rPr lang="en-US" sz="1800" dirty="0"/>
              <a:t>in the hope to better harness the power of digital medical data and information technology to deliver enhanced services.</a:t>
            </a:r>
          </a:p>
        </p:txBody>
      </p:sp>
      <p:pic>
        <p:nvPicPr>
          <p:cNvPr id="42" name="Picture Placeholder 41" descr="A close-up of a medical surgeon">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7333860" y="466725"/>
            <a:ext cx="4858139" cy="5924550"/>
          </a:xfrm>
        </p:spPr>
      </p:pic>
      <p:sp>
        <p:nvSpPr>
          <p:cNvPr id="5" name="Date Placeholder 4">
            <a:extLst>
              <a:ext uri="{FF2B5EF4-FFF2-40B4-BE49-F238E27FC236}">
                <a16:creationId xmlns:a16="http://schemas.microsoft.com/office/drawing/2014/main" id="{93A192AF-B844-47F4-B7BD-C0F0CB32E71E}"/>
              </a:ext>
            </a:extLst>
          </p:cNvPr>
          <p:cNvSpPr>
            <a:spLocks noGrp="1"/>
          </p:cNvSpPr>
          <p:nvPr>
            <p:ph type="dt" sz="half" idx="10"/>
          </p:nvPr>
        </p:nvSpPr>
        <p:spPr>
          <a:xfrm>
            <a:off x="838200" y="6515753"/>
            <a:ext cx="2743200" cy="205722"/>
          </a:xfrm>
        </p:spPr>
        <p:txBody>
          <a:bodyPr/>
          <a:lstStyle/>
          <a:p>
            <a:r>
              <a:rPr lang="en-US" dirty="0"/>
              <a:t>8/03/20XX</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
        <p:nvSpPr>
          <p:cNvPr id="9" name="Title 84">
            <a:extLst>
              <a:ext uri="{FF2B5EF4-FFF2-40B4-BE49-F238E27FC236}">
                <a16:creationId xmlns:a16="http://schemas.microsoft.com/office/drawing/2014/main" id="{13914E2A-0E56-4518-B2CD-5DE0D23C3E51}"/>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Tree>
    <p:extLst>
      <p:ext uri="{BB962C8B-B14F-4D97-AF65-F5344CB8AC3E}">
        <p14:creationId xmlns:p14="http://schemas.microsoft.com/office/powerpoint/2010/main" val="2818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53842" y="3017737"/>
            <a:ext cx="4796742" cy="1805416"/>
          </a:xfrm>
        </p:spPr>
        <p:txBody>
          <a:bodyPr/>
          <a:lstStyle/>
          <a:p>
            <a:r>
              <a:rPr lang="en-US" sz="2800" b="0" i="0" dirty="0">
                <a:solidFill>
                  <a:srgbClr val="333333"/>
                </a:solidFill>
                <a:effectLst/>
                <a:latin typeface="Open Sans" panose="020B0606030504020204" pitchFamily="34" charset="0"/>
              </a:rPr>
              <a:t>proposed solution</a:t>
            </a:r>
            <a:endParaRPr lang="en-US" sz="2800" dirty="0"/>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3723523" y="1400466"/>
            <a:ext cx="599148" cy="600075"/>
          </a:xfrm>
        </p:spPr>
      </p:pic>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3820102" y="2283153"/>
            <a:ext cx="7854443" cy="3477677"/>
          </a:xfrm>
        </p:spPr>
        <p:txBody>
          <a:bodyPr>
            <a:normAutofit/>
          </a:bodyPr>
          <a:lstStyle/>
          <a:p>
            <a:r>
              <a:rPr lang="en-US" dirty="0"/>
              <a:t>Artificial intelligence plays a crucial role in the advancement of information technology to improve healthcare service quality and efficiency. In particular, chatbots amount to one of the most popular AI technologies for this purpose. A chatbot is a software system that consists of an interactive interface with patients or medical practitioners to provide a range of knowledge extraction tasks and real-time, personalized feedback. Chatbot technologies have been rapidly developed, especially in the medical field. Many medical chatbot systems have been proposed over the years. Typical applications of chatbot include medical assistants that help patients to identify their symptoms, medical service front desks that direct the patient to suitable healthcare service departments, i.e., doctors, and so on.</a:t>
            </a:r>
          </a:p>
        </p:txBody>
      </p:sp>
      <p:sp>
        <p:nvSpPr>
          <p:cNvPr id="2" name="Date Placeholder 1">
            <a:extLst>
              <a:ext uri="{FF2B5EF4-FFF2-40B4-BE49-F238E27FC236}">
                <a16:creationId xmlns:a16="http://schemas.microsoft.com/office/drawing/2014/main" id="{2998B4C9-559E-4482-B57E-1FC2E444FB95}"/>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
        <p:nvSpPr>
          <p:cNvPr id="7" name="Title 84">
            <a:extLst>
              <a:ext uri="{FF2B5EF4-FFF2-40B4-BE49-F238E27FC236}">
                <a16:creationId xmlns:a16="http://schemas.microsoft.com/office/drawing/2014/main" id="{E3D32A65-883B-46E2-8F2C-7E6D6DBB33AB}"/>
              </a:ext>
            </a:extLst>
          </p:cNvPr>
          <p:cNvSpPr txBox="1">
            <a:spLocks/>
          </p:cNvSpPr>
          <p:nvPr/>
        </p:nvSpPr>
        <p:spPr>
          <a:xfrm>
            <a:off x="99235" y="237502"/>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m</a:t>
            </a:r>
          </a:p>
        </p:txBody>
      </p:sp>
    </p:spTree>
    <p:extLst>
      <p:ext uri="{BB962C8B-B14F-4D97-AF65-F5344CB8AC3E}">
        <p14:creationId xmlns:p14="http://schemas.microsoft.com/office/powerpoint/2010/main" val="48177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A close up of a pipette dropping a drop of liquid into a tiny jar">
            <a:extLst>
              <a:ext uri="{FF2B5EF4-FFF2-40B4-BE49-F238E27FC236}">
                <a16:creationId xmlns:a16="http://schemas.microsoft.com/office/drawing/2014/main" id="{891E6FF4-A9FA-410B-9EF7-893DEF4A923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2" b="52"/>
          <a:stretch/>
        </p:blipFill>
        <p:spPr>
          <a:xfrm>
            <a:off x="3000375" y="466724"/>
            <a:ext cx="9191625" cy="6391275"/>
          </a:xfrm>
        </p:spPr>
      </p:pic>
      <p:sp>
        <p:nvSpPr>
          <p:cNvPr id="2" name="Date Placeholder 1">
            <a:extLst>
              <a:ext uri="{FF2B5EF4-FFF2-40B4-BE49-F238E27FC236}">
                <a16:creationId xmlns:a16="http://schemas.microsoft.com/office/drawing/2014/main" id="{DA8A598A-06FD-432A-889F-8AB629A5BEE8}"/>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1052622" y="3370529"/>
            <a:ext cx="6018033" cy="1852539"/>
          </a:xfrm>
        </p:spPr>
        <p:txBody>
          <a:bodyPr/>
          <a:lstStyle/>
          <a:p>
            <a:r>
              <a:rPr lang="en-US" sz="5400" b="0" i="0" dirty="0">
                <a:solidFill>
                  <a:srgbClr val="333333"/>
                </a:solidFill>
                <a:effectLst/>
                <a:latin typeface="Open Sans" panose="020B0606030504020204" pitchFamily="34" charset="0"/>
              </a:rPr>
              <a:t>proposed solution </a:t>
            </a:r>
            <a:r>
              <a:rPr lang="en-US" sz="5400" dirty="0">
                <a:solidFill>
                  <a:srgbClr val="000000"/>
                </a:solidFill>
                <a:latin typeface="Arial" panose="020B0604020202020204" pitchFamily="34" charset="0"/>
              </a:rPr>
              <a:t>framework</a:t>
            </a:r>
            <a:endParaRPr lang="en-US" sz="5400" dirty="0"/>
          </a:p>
        </p:txBody>
      </p:sp>
    </p:spTree>
    <p:extLst>
      <p:ext uri="{BB962C8B-B14F-4D97-AF65-F5344CB8AC3E}">
        <p14:creationId xmlns:p14="http://schemas.microsoft.com/office/powerpoint/2010/main" val="98836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Model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3200" dirty="0">
                <a:solidFill>
                  <a:srgbClr val="000000"/>
                </a:solidFill>
                <a:latin typeface="Arial" panose="020B0604020202020204" pitchFamily="34" charset="0"/>
              </a:rPr>
              <a:t>Structure</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3974654"/>
          </a:xfrm>
        </p:spPr>
        <p:txBody>
          <a:bodyPr/>
          <a:lstStyle/>
          <a:p>
            <a:r>
              <a:rPr lang="en-US" sz="1000" dirty="0"/>
              <a:t>The diagram of the new hierarchical </a:t>
            </a:r>
            <a:r>
              <a:rPr lang="en-US" sz="1000" dirty="0" err="1"/>
              <a:t>BiLSTM</a:t>
            </a:r>
            <a:r>
              <a:rPr lang="en-US" sz="1000" dirty="0"/>
              <a:t> Attention model we proposed is shown below in Figure 5.</a:t>
            </a:r>
          </a:p>
          <a:p>
            <a:r>
              <a:rPr lang="en-US" sz="1000" dirty="0"/>
              <a:t> It is designed for semantic similarity comparison. The whole structure based on a Siamese LSTM framework . We apply one </a:t>
            </a:r>
            <a:r>
              <a:rPr lang="en-US" sz="1000" dirty="0" err="1"/>
              <a:t>BiLSTM</a:t>
            </a:r>
            <a:r>
              <a:rPr lang="en-US" sz="1000" dirty="0"/>
              <a:t> layer and one word attention layer into the Siamese framework. The bottom left, and the right sentences represent user input query and the question from the QA dataset.</a:t>
            </a:r>
          </a:p>
          <a:p>
            <a:r>
              <a:rPr lang="en-US" sz="1000" dirty="0"/>
              <a:t>The two questions will be represented by using word embedding firstly and then using </a:t>
            </a:r>
            <a:r>
              <a:rPr lang="en-US" sz="1000" dirty="0" err="1"/>
              <a:t>BiLSTM</a:t>
            </a:r>
            <a:r>
              <a:rPr lang="en-US" sz="1000" dirty="0"/>
              <a:t> to form the whole sentence embedding based on the context. After that, each </a:t>
            </a:r>
            <a:r>
              <a:rPr lang="en-US" sz="1000" dirty="0" err="1"/>
              <a:t>BiLSTM</a:t>
            </a:r>
            <a:r>
              <a:rPr lang="en-US" sz="1000" dirty="0"/>
              <a:t> encoder will be multiplied by a word attention value, which can be assumed as a weight to highlight the key-point in a sentence. Context vector will be combined with attention to understanding the sentence representation </a:t>
            </a:r>
            <a:r>
              <a:rPr lang="en-US" sz="1000" dirty="0" err="1"/>
              <a:t>uw</a:t>
            </a:r>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sp>
        <p:nvSpPr>
          <p:cNvPr id="8" name="Title 84">
            <a:extLst>
              <a:ext uri="{FF2B5EF4-FFF2-40B4-BE49-F238E27FC236}">
                <a16:creationId xmlns:a16="http://schemas.microsoft.com/office/drawing/2014/main" id="{0F66C8D5-7547-4037-9F2B-1D1FA918C397}"/>
              </a:ext>
            </a:extLst>
          </p:cNvPr>
          <p:cNvSpPr txBox="1">
            <a:spLocks/>
          </p:cNvSpPr>
          <p:nvPr/>
        </p:nvSpPr>
        <p:spPr>
          <a:xfrm>
            <a:off x="3538" y="14214"/>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Z</a:t>
            </a:r>
          </a:p>
        </p:txBody>
      </p:sp>
    </p:spTree>
    <p:extLst>
      <p:ext uri="{BB962C8B-B14F-4D97-AF65-F5344CB8AC3E}">
        <p14:creationId xmlns:p14="http://schemas.microsoft.com/office/powerpoint/2010/main" val="10688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embedding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341329" y="1245931"/>
            <a:ext cx="11232911" cy="1029880"/>
          </a:xfrm>
        </p:spPr>
        <p:txBody>
          <a:bodyPr/>
          <a:lstStyle/>
          <a:p>
            <a:r>
              <a:rPr lang="en-US" sz="2000" dirty="0"/>
              <a:t>each word of the sentence will be embedded by using an embedding matrix W</a:t>
            </a:r>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13" name="Picture 12">
            <a:extLst>
              <a:ext uri="{FF2B5EF4-FFF2-40B4-BE49-F238E27FC236}">
                <a16:creationId xmlns:a16="http://schemas.microsoft.com/office/drawing/2014/main" id="{144AC8CD-4DA6-49AB-8868-19F4CE2978A6}"/>
              </a:ext>
            </a:extLst>
          </p:cNvPr>
          <p:cNvPicPr>
            <a:picLocks noChangeAspect="1"/>
          </p:cNvPicPr>
          <p:nvPr/>
        </p:nvPicPr>
        <p:blipFill>
          <a:blip r:embed="rId2"/>
          <a:stretch>
            <a:fillRect/>
          </a:stretch>
        </p:blipFill>
        <p:spPr>
          <a:xfrm>
            <a:off x="793899" y="1802220"/>
            <a:ext cx="3526973" cy="717698"/>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DCA378D5-A105-414F-A71F-FB717769988F}"/>
              </a:ext>
            </a:extLst>
          </p:cNvPr>
          <p:cNvPicPr>
            <a:picLocks noChangeAspect="1"/>
          </p:cNvPicPr>
          <p:nvPr/>
        </p:nvPicPr>
        <p:blipFill>
          <a:blip r:embed="rId3"/>
          <a:stretch>
            <a:fillRect/>
          </a:stretch>
        </p:blipFill>
        <p:spPr>
          <a:xfrm>
            <a:off x="5246634" y="1745053"/>
            <a:ext cx="6619306" cy="4942823"/>
          </a:xfrm>
          <a:prstGeom prst="rect">
            <a:avLst/>
          </a:prstGeom>
        </p:spPr>
      </p:pic>
      <p:sp>
        <p:nvSpPr>
          <p:cNvPr id="9" name="Text Placeholder 73">
            <a:extLst>
              <a:ext uri="{FF2B5EF4-FFF2-40B4-BE49-F238E27FC236}">
                <a16:creationId xmlns:a16="http://schemas.microsoft.com/office/drawing/2014/main" id="{AA168846-90E0-4142-88E7-8F313F9E9917}"/>
              </a:ext>
            </a:extLst>
          </p:cNvPr>
          <p:cNvSpPr txBox="1">
            <a:spLocks/>
          </p:cNvSpPr>
          <p:nvPr/>
        </p:nvSpPr>
        <p:spPr>
          <a:xfrm>
            <a:off x="793899" y="3701524"/>
            <a:ext cx="3827695" cy="102988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highlight>
                  <a:srgbClr val="C0C0C0"/>
                </a:highlight>
              </a:rPr>
              <a:t>King - man + woman = queen</a:t>
            </a:r>
          </a:p>
        </p:txBody>
      </p:sp>
      <p:sp>
        <p:nvSpPr>
          <p:cNvPr id="10" name="Title 84">
            <a:extLst>
              <a:ext uri="{FF2B5EF4-FFF2-40B4-BE49-F238E27FC236}">
                <a16:creationId xmlns:a16="http://schemas.microsoft.com/office/drawing/2014/main" id="{CDF8AE4D-C097-4625-BD51-E59C19F9B6ED}"/>
              </a:ext>
            </a:extLst>
          </p:cNvPr>
          <p:cNvSpPr txBox="1">
            <a:spLocks/>
          </p:cNvSpPr>
          <p:nvPr/>
        </p:nvSpPr>
        <p:spPr>
          <a:xfrm>
            <a:off x="3538" y="3581"/>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z</a:t>
            </a:r>
          </a:p>
        </p:txBody>
      </p:sp>
    </p:spTree>
    <p:extLst>
      <p:ext uri="{BB962C8B-B14F-4D97-AF65-F5344CB8AC3E}">
        <p14:creationId xmlns:p14="http://schemas.microsoft.com/office/powerpoint/2010/main" val="175345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297712"/>
            <a:ext cx="6074545" cy="818837"/>
          </a:xfrm>
        </p:spPr>
        <p:txBody>
          <a:bodyPr/>
          <a:lstStyle/>
          <a:p>
            <a:pPr rtl="0" fontAlgn="base">
              <a:spcBef>
                <a:spcPts val="0"/>
              </a:spcBef>
              <a:spcAft>
                <a:spcPts val="0"/>
              </a:spcAft>
            </a:pPr>
            <a:r>
              <a:rPr lang="en-US" sz="3200" dirty="0">
                <a:solidFill>
                  <a:srgbClr val="000000"/>
                </a:solidFill>
                <a:latin typeface="Arial" panose="020B0604020202020204" pitchFamily="34" charset="0"/>
              </a:rPr>
              <a:t>bilstm Structure 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1" y="1713767"/>
            <a:ext cx="3429998" cy="1848140"/>
          </a:xfrm>
        </p:spPr>
        <p:txBody>
          <a:bodyPr/>
          <a:lstStyle/>
          <a:p>
            <a:r>
              <a:rPr lang="en-US" sz="1400" dirty="0"/>
              <a:t>We use Bidirectional LSTM to capture both forward and reverse direction information of each word. The bidirectional LSTM contains forward LSTM forward and reverse LSTM backward.</a:t>
            </a:r>
          </a:p>
          <a:p>
            <a:endParaRPr lang="en-US" dirty="0"/>
          </a:p>
          <a:p>
            <a:endParaRPr lang="en-ZA" sz="1000"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24" name="Picture Placeholder 23">
            <a:extLst>
              <a:ext uri="{FF2B5EF4-FFF2-40B4-BE49-F238E27FC236}">
                <a16:creationId xmlns:a16="http://schemas.microsoft.com/office/drawing/2014/main" id="{9F579A8D-0C03-4731-86CC-B2CCD820EDAD}"/>
              </a:ext>
            </a:extLst>
          </p:cNvPr>
          <p:cNvPicPr>
            <a:picLocks noGrp="1" noChangeAspect="1"/>
          </p:cNvPicPr>
          <p:nvPr>
            <p:ph type="pic" sz="quarter" idx="16"/>
          </p:nvPr>
        </p:nvPicPr>
        <p:blipFill rotWithShape="1">
          <a:blip r:embed="rId2"/>
          <a:srcRect l="-363" r="-120" b="-1106"/>
          <a:stretch/>
        </p:blipFill>
        <p:spPr>
          <a:xfrm>
            <a:off x="4059866" y="1381127"/>
            <a:ext cx="7986822" cy="4860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159CC1-019B-40FF-8D3E-43A9652C8CEE}"/>
              </a:ext>
            </a:extLst>
          </p:cNvPr>
          <p:cNvPicPr>
            <a:picLocks noChangeAspect="1"/>
          </p:cNvPicPr>
          <p:nvPr/>
        </p:nvPicPr>
        <p:blipFill>
          <a:blip r:embed="rId3"/>
          <a:stretch>
            <a:fillRect/>
          </a:stretch>
        </p:blipFill>
        <p:spPr>
          <a:xfrm>
            <a:off x="4019110" y="1348456"/>
            <a:ext cx="8066560" cy="4892858"/>
          </a:xfrm>
          <a:prstGeom prst="rect">
            <a:avLst/>
          </a:prstGeom>
        </p:spPr>
      </p:pic>
      <p:pic>
        <p:nvPicPr>
          <p:cNvPr id="5" name="Picture 4">
            <a:extLst>
              <a:ext uri="{FF2B5EF4-FFF2-40B4-BE49-F238E27FC236}">
                <a16:creationId xmlns:a16="http://schemas.microsoft.com/office/drawing/2014/main" id="{DEC5753A-8895-4EE0-9D31-838D8303C544}"/>
              </a:ext>
            </a:extLst>
          </p:cNvPr>
          <p:cNvPicPr>
            <a:picLocks noChangeAspect="1"/>
          </p:cNvPicPr>
          <p:nvPr/>
        </p:nvPicPr>
        <p:blipFill>
          <a:blip r:embed="rId4"/>
          <a:stretch>
            <a:fillRect/>
          </a:stretch>
        </p:blipFill>
        <p:spPr>
          <a:xfrm>
            <a:off x="4114359" y="1390988"/>
            <a:ext cx="7876061" cy="4850326"/>
          </a:xfrm>
          <a:prstGeom prst="rect">
            <a:avLst/>
          </a:prstGeom>
        </p:spPr>
      </p:pic>
      <p:pic>
        <p:nvPicPr>
          <p:cNvPr id="6" name="Picture 5">
            <a:extLst>
              <a:ext uri="{FF2B5EF4-FFF2-40B4-BE49-F238E27FC236}">
                <a16:creationId xmlns:a16="http://schemas.microsoft.com/office/drawing/2014/main" id="{BDF774BE-C4F1-4834-8ABC-9655D988DC08}"/>
              </a:ext>
            </a:extLst>
          </p:cNvPr>
          <p:cNvPicPr>
            <a:picLocks noChangeAspect="1"/>
          </p:cNvPicPr>
          <p:nvPr/>
        </p:nvPicPr>
        <p:blipFill>
          <a:blip r:embed="rId5"/>
          <a:stretch>
            <a:fillRect/>
          </a:stretch>
        </p:blipFill>
        <p:spPr>
          <a:xfrm>
            <a:off x="4029351" y="1328073"/>
            <a:ext cx="8150629" cy="4945840"/>
          </a:xfrm>
          <a:prstGeom prst="rect">
            <a:avLst/>
          </a:prstGeom>
        </p:spPr>
      </p:pic>
      <p:pic>
        <p:nvPicPr>
          <p:cNvPr id="10" name="Picture 9" descr="Text, letter&#10;&#10;Description automatically generated">
            <a:extLst>
              <a:ext uri="{FF2B5EF4-FFF2-40B4-BE49-F238E27FC236}">
                <a16:creationId xmlns:a16="http://schemas.microsoft.com/office/drawing/2014/main" id="{070D0345-CFDB-4D42-B8E8-A1F0AC71BD5E}"/>
              </a:ext>
            </a:extLst>
          </p:cNvPr>
          <p:cNvPicPr>
            <a:picLocks noChangeAspect="1"/>
          </p:cNvPicPr>
          <p:nvPr/>
        </p:nvPicPr>
        <p:blipFill>
          <a:blip r:embed="rId6"/>
          <a:stretch>
            <a:fillRect/>
          </a:stretch>
        </p:blipFill>
        <p:spPr>
          <a:xfrm>
            <a:off x="1050754" y="3849562"/>
            <a:ext cx="2124075" cy="619125"/>
          </a:xfrm>
          <a:prstGeom prst="rect">
            <a:avLst/>
          </a:prstGeom>
        </p:spPr>
      </p:pic>
      <p:sp>
        <p:nvSpPr>
          <p:cNvPr id="11" name="Title 84">
            <a:extLst>
              <a:ext uri="{FF2B5EF4-FFF2-40B4-BE49-F238E27FC236}">
                <a16:creationId xmlns:a16="http://schemas.microsoft.com/office/drawing/2014/main" id="{2AE6FDBB-3CDA-4BDF-BCF1-532E36FC2945}"/>
              </a:ext>
            </a:extLst>
          </p:cNvPr>
          <p:cNvSpPr txBox="1">
            <a:spLocks/>
          </p:cNvSpPr>
          <p:nvPr/>
        </p:nvSpPr>
        <p:spPr>
          <a:xfrm>
            <a:off x="-7093" y="3581"/>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Z</a:t>
            </a:r>
          </a:p>
        </p:txBody>
      </p:sp>
      <p:sp>
        <p:nvSpPr>
          <p:cNvPr id="12" name="Text Placeholder 73">
            <a:extLst>
              <a:ext uri="{FF2B5EF4-FFF2-40B4-BE49-F238E27FC236}">
                <a16:creationId xmlns:a16="http://schemas.microsoft.com/office/drawing/2014/main" id="{98064329-2510-40F2-9D02-3563C4184C4F}"/>
              </a:ext>
            </a:extLst>
          </p:cNvPr>
          <p:cNvSpPr txBox="1">
            <a:spLocks/>
          </p:cNvSpPr>
          <p:nvPr/>
        </p:nvSpPr>
        <p:spPr>
          <a:xfrm>
            <a:off x="308344" y="4770474"/>
            <a:ext cx="3616455" cy="184814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-&gt; </a:t>
            </a:r>
            <a:r>
              <a:rPr lang="en-US" dirty="0">
                <a:highlight>
                  <a:srgbClr val="00FFFF"/>
                </a:highlight>
              </a:rPr>
              <a:t>project manager </a:t>
            </a:r>
            <a:r>
              <a:rPr lang="en-US" dirty="0">
                <a:highlight>
                  <a:srgbClr val="FFFF00"/>
                </a:highlight>
              </a:rPr>
              <a:t>Ahmed</a:t>
            </a:r>
            <a:r>
              <a:rPr lang="en-US" dirty="0"/>
              <a:t> said " We have to be brave "</a:t>
            </a:r>
          </a:p>
          <a:p>
            <a:r>
              <a:rPr lang="en-US" dirty="0"/>
              <a:t>-&gt; </a:t>
            </a:r>
            <a:r>
              <a:rPr lang="en-US" dirty="0">
                <a:highlight>
                  <a:srgbClr val="FFFF00"/>
                </a:highlight>
              </a:rPr>
              <a:t>Ahmed</a:t>
            </a:r>
            <a:r>
              <a:rPr lang="en-US" dirty="0"/>
              <a:t> said " We have to be brave " - </a:t>
            </a:r>
            <a:r>
              <a:rPr lang="en-US" dirty="0">
                <a:highlight>
                  <a:srgbClr val="00FFFF"/>
                </a:highlight>
              </a:rPr>
              <a:t>project manager </a:t>
            </a:r>
            <a:r>
              <a:rPr lang="en-US" dirty="0"/>
              <a:t>- </a:t>
            </a:r>
          </a:p>
          <a:p>
            <a:endParaRPr lang="en-ZA" sz="1000" dirty="0"/>
          </a:p>
        </p:txBody>
      </p:sp>
    </p:spTree>
    <p:extLst>
      <p:ext uri="{BB962C8B-B14F-4D97-AF65-F5344CB8AC3E}">
        <p14:creationId xmlns:p14="http://schemas.microsoft.com/office/powerpoint/2010/main" val="315427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397722" y="477357"/>
            <a:ext cx="6074545" cy="639192"/>
          </a:xfrm>
        </p:spPr>
        <p:txBody>
          <a:bodyPr/>
          <a:lstStyle/>
          <a:p>
            <a:pPr rtl="0" fontAlgn="base">
              <a:spcBef>
                <a:spcPts val="0"/>
              </a:spcBef>
              <a:spcAft>
                <a:spcPts val="0"/>
              </a:spcAft>
            </a:pPr>
            <a:r>
              <a:rPr lang="en-US" sz="3200" dirty="0">
                <a:solidFill>
                  <a:srgbClr val="000000"/>
                </a:solidFill>
                <a:latin typeface="Arial" panose="020B0604020202020204" pitchFamily="34" charset="0"/>
              </a:rPr>
              <a:t>Attention</a:t>
            </a:r>
            <a:r>
              <a:rPr lang="en-US" sz="3200" dirty="0"/>
              <a:t> </a:t>
            </a:r>
            <a:r>
              <a:rPr lang="en-US" sz="3200" dirty="0">
                <a:solidFill>
                  <a:srgbClr val="000000"/>
                </a:solidFill>
                <a:latin typeface="Arial" panose="020B0604020202020204" pitchFamily="34" charset="0"/>
              </a:rPr>
              <a:t>equation</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494800" y="1203403"/>
            <a:ext cx="9013626" cy="1360259"/>
          </a:xfrm>
        </p:spPr>
        <p:txBody>
          <a:bodyPr/>
          <a:lstStyle/>
          <a:p>
            <a:r>
              <a:rPr lang="en-US" dirty="0"/>
              <a:t> We try to use Attention. Firstly, we feed the hit into the tanh function to get </a:t>
            </a:r>
            <a:r>
              <a:rPr lang="en-US" dirty="0" err="1"/>
              <a:t>uit</a:t>
            </a:r>
            <a:r>
              <a:rPr lang="en-US" dirty="0"/>
              <a:t> as a hidden representation of hit . Secondly, we calculate the importance of each word </a:t>
            </a:r>
            <a:r>
              <a:rPr lang="en-US" dirty="0" err="1"/>
              <a:t>uit</a:t>
            </a:r>
            <a:r>
              <a:rPr lang="en-US" dirty="0"/>
              <a:t> and get a normalized importance weight αit by using a SoftMax function. Then, we calculate the sentence vector </a:t>
            </a:r>
            <a:r>
              <a:rPr lang="en-US" dirty="0" err="1"/>
              <a:t>sı</a:t>
            </a:r>
            <a:r>
              <a:rPr lang="en-US" dirty="0"/>
              <a:t> as a weight sum of each word with its weight</a:t>
            </a:r>
            <a:endParaRPr lang="en-ZA" dirty="0"/>
          </a:p>
        </p:txBody>
      </p:sp>
      <p:sp>
        <p:nvSpPr>
          <p:cNvPr id="2" name="Date Placeholder 1">
            <a:extLst>
              <a:ext uri="{FF2B5EF4-FFF2-40B4-BE49-F238E27FC236}">
                <a16:creationId xmlns:a16="http://schemas.microsoft.com/office/drawing/2014/main" id="{1057F3FD-3004-40DE-B48F-5B3CB1567FFA}"/>
              </a:ext>
            </a:extLst>
          </p:cNvPr>
          <p:cNvSpPr>
            <a:spLocks noGrp="1"/>
          </p:cNvSpPr>
          <p:nvPr>
            <p:ph type="dt" sz="half" idx="10"/>
          </p:nvPr>
        </p:nvSpPr>
        <p:spPr>
          <a:xfrm>
            <a:off x="838200" y="6515753"/>
            <a:ext cx="2743200" cy="205722"/>
          </a:xfrm>
        </p:spPr>
        <p:txBody>
          <a:bodyPr/>
          <a:lstStyle/>
          <a:p>
            <a:r>
              <a:rPr lang="en-US" dirty="0"/>
              <a:t>8/03/20XX</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
        <p:nvSpPr>
          <p:cNvPr id="11" name="Title 84">
            <a:extLst>
              <a:ext uri="{FF2B5EF4-FFF2-40B4-BE49-F238E27FC236}">
                <a16:creationId xmlns:a16="http://schemas.microsoft.com/office/drawing/2014/main" id="{DEA96524-2402-4A51-A5FF-0FDB401ADD6A}"/>
              </a:ext>
            </a:extLst>
          </p:cNvPr>
          <p:cNvSpPr txBox="1">
            <a:spLocks/>
          </p:cNvSpPr>
          <p:nvPr/>
        </p:nvSpPr>
        <p:spPr>
          <a:xfrm>
            <a:off x="379998" y="3192208"/>
            <a:ext cx="5545878" cy="63919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Similarity function </a:t>
            </a:r>
          </a:p>
        </p:txBody>
      </p:sp>
      <p:pic>
        <p:nvPicPr>
          <p:cNvPr id="8" name="Picture 7" descr="Text, letter&#10;&#10;Description automatically generated">
            <a:extLst>
              <a:ext uri="{FF2B5EF4-FFF2-40B4-BE49-F238E27FC236}">
                <a16:creationId xmlns:a16="http://schemas.microsoft.com/office/drawing/2014/main" id="{25063F34-17FC-44BE-91AD-A44AFFF65617}"/>
              </a:ext>
            </a:extLst>
          </p:cNvPr>
          <p:cNvPicPr>
            <a:picLocks noChangeAspect="1"/>
          </p:cNvPicPr>
          <p:nvPr/>
        </p:nvPicPr>
        <p:blipFill>
          <a:blip r:embed="rId2"/>
          <a:stretch>
            <a:fillRect/>
          </a:stretch>
        </p:blipFill>
        <p:spPr>
          <a:xfrm>
            <a:off x="9508426" y="1183198"/>
            <a:ext cx="1885950" cy="1219200"/>
          </a:xfrm>
          <a:prstGeom prst="rect">
            <a:avLst/>
          </a:prstGeom>
        </p:spPr>
      </p:pic>
      <p:sp>
        <p:nvSpPr>
          <p:cNvPr id="16" name="Text Placeholder 73">
            <a:extLst>
              <a:ext uri="{FF2B5EF4-FFF2-40B4-BE49-F238E27FC236}">
                <a16:creationId xmlns:a16="http://schemas.microsoft.com/office/drawing/2014/main" id="{A27838CE-27C1-49CE-81E2-72E24C42F7A8}"/>
              </a:ext>
            </a:extLst>
          </p:cNvPr>
          <p:cNvSpPr txBox="1">
            <a:spLocks/>
          </p:cNvSpPr>
          <p:nvPr/>
        </p:nvSpPr>
        <p:spPr>
          <a:xfrm>
            <a:off x="508971" y="3992664"/>
            <a:ext cx="9013626" cy="795517"/>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formula is based on Manhattan distance. From this formula, the representation from two sentences can</a:t>
            </a:r>
            <a:r>
              <a:rPr lang="en-US" dirty="0"/>
              <a:t> represented</a:t>
            </a:r>
            <a:endParaRPr lang="en-ZA" sz="1100" dirty="0"/>
          </a:p>
        </p:txBody>
      </p:sp>
      <p:pic>
        <p:nvPicPr>
          <p:cNvPr id="13" name="Picture 12">
            <a:extLst>
              <a:ext uri="{FF2B5EF4-FFF2-40B4-BE49-F238E27FC236}">
                <a16:creationId xmlns:a16="http://schemas.microsoft.com/office/drawing/2014/main" id="{09FC5725-D284-4FF3-9D75-6827D6D0A0E7}"/>
              </a:ext>
            </a:extLst>
          </p:cNvPr>
          <p:cNvPicPr>
            <a:picLocks noChangeAspect="1"/>
          </p:cNvPicPr>
          <p:nvPr/>
        </p:nvPicPr>
        <p:blipFill>
          <a:blip r:embed="rId3"/>
          <a:stretch>
            <a:fillRect/>
          </a:stretch>
        </p:blipFill>
        <p:spPr>
          <a:xfrm>
            <a:off x="6748244" y="4791098"/>
            <a:ext cx="4543425" cy="704850"/>
          </a:xfrm>
          <a:prstGeom prst="rect">
            <a:avLst/>
          </a:prstGeom>
        </p:spPr>
      </p:pic>
      <p:sp>
        <p:nvSpPr>
          <p:cNvPr id="10" name="Title 84">
            <a:extLst>
              <a:ext uri="{FF2B5EF4-FFF2-40B4-BE49-F238E27FC236}">
                <a16:creationId xmlns:a16="http://schemas.microsoft.com/office/drawing/2014/main" id="{48FD1356-DE60-4153-A5E3-1BE6697ACAA8}"/>
              </a:ext>
            </a:extLst>
          </p:cNvPr>
          <p:cNvSpPr txBox="1">
            <a:spLocks/>
          </p:cNvSpPr>
          <p:nvPr/>
        </p:nvSpPr>
        <p:spPr>
          <a:xfrm>
            <a:off x="3538" y="3579"/>
            <a:ext cx="432389" cy="6237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fontAlgn="base">
              <a:spcBef>
                <a:spcPts val="0"/>
              </a:spcBef>
            </a:pPr>
            <a:r>
              <a:rPr lang="en-US" sz="3200" dirty="0">
                <a:solidFill>
                  <a:srgbClr val="000000"/>
                </a:solidFill>
                <a:latin typeface="Arial" panose="020B0604020202020204" pitchFamily="34" charset="0"/>
              </a:rPr>
              <a:t>Z</a:t>
            </a:r>
          </a:p>
        </p:txBody>
      </p:sp>
    </p:spTree>
    <p:extLst>
      <p:ext uri="{BB962C8B-B14F-4D97-AF65-F5344CB8AC3E}">
        <p14:creationId xmlns:p14="http://schemas.microsoft.com/office/powerpoint/2010/main" val="312623968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F4F0A7-9599-4FE3-A548-853A09CF0244}">
  <ds:schemaRefs>
    <ds:schemaRef ds:uri="16c05727-aa75-4e4a-9b5f-8a80a1165891"/>
    <ds:schemaRef ds:uri="http://schemas.microsoft.com/sharepoint/v3"/>
    <ds:schemaRef ds:uri="http://purl.org/dc/terms/"/>
    <ds:schemaRef ds:uri="230e9df3-be65-4c73-a93b-d1236ebd677e"/>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64F8B-46A2-4F22-9203-449568FB589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1265</TotalTime>
  <Words>1377</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Open Sans</vt:lpstr>
      <vt:lpstr>Quire Sans</vt:lpstr>
      <vt:lpstr>Seaford</vt:lpstr>
      <vt:lpstr>Seaford Bold</vt:lpstr>
      <vt:lpstr>Office Theme</vt:lpstr>
      <vt:lpstr>q&amp;a with specific topics</vt:lpstr>
      <vt:lpstr>Introduction</vt:lpstr>
      <vt:lpstr>problem statement</vt:lpstr>
      <vt:lpstr>proposed solution</vt:lpstr>
      <vt:lpstr>proposed solution framework</vt:lpstr>
      <vt:lpstr>Model Structure</vt:lpstr>
      <vt:lpstr>embedding equation</vt:lpstr>
      <vt:lpstr>bilstm Structure equation</vt:lpstr>
      <vt:lpstr>Attention equation</vt:lpstr>
      <vt:lpstr>Code Implementation steps</vt:lpstr>
      <vt:lpstr>Step 1 : </vt:lpstr>
      <vt:lpstr>PowerPoint Presentation</vt:lpstr>
      <vt:lpstr>PowerPoint Presentation</vt:lpstr>
      <vt:lpstr>PowerPoint Presentation</vt:lpstr>
      <vt:lpstr>PowerPoint Presentation</vt:lpstr>
      <vt:lpstr>Novility </vt:lpstr>
      <vt:lpstr>Novility</vt:lpstr>
      <vt:lpstr>Experiments</vt:lpstr>
      <vt:lpstr>Dataset </vt:lpstr>
      <vt:lpstr>Experiments</vt:lpstr>
      <vt:lpstr>Experiments</vt:lpstr>
      <vt:lpstr>PowerPoint Presentation</vt:lpstr>
      <vt:lpstr>PowerPoint Presentation</vt:lpstr>
      <vt:lpstr>Qualitative Results</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with specific topics</dc:title>
  <dc:creator>Ayman Ismail Mohamed Abdeen</dc:creator>
  <cp:lastModifiedBy>WAHEB Micheal</cp:lastModifiedBy>
  <cp:revision>100</cp:revision>
  <dcterms:created xsi:type="dcterms:W3CDTF">2021-12-17T13:52:28Z</dcterms:created>
  <dcterms:modified xsi:type="dcterms:W3CDTF">2022-02-10T06:20:50Z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