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  <p:sldId id="264" r:id="rId5"/>
    <p:sldId id="265" r:id="rId6"/>
    <p:sldId id="266" r:id="rId7"/>
    <p:sldId id="267" r:id="rId8"/>
    <p:sldId id="274" r:id="rId9"/>
    <p:sldId id="275" r:id="rId10"/>
    <p:sldId id="269" r:id="rId11"/>
    <p:sldId id="270" r:id="rId12"/>
    <p:sldId id="271" r:id="rId13"/>
    <p:sldId id="277" r:id="rId14"/>
    <p:sldId id="278" r:id="rId15"/>
    <p:sldId id="279" r:id="rId16"/>
    <p:sldId id="280" r:id="rId17"/>
    <p:sldId id="281" r:id="rId18"/>
    <p:sldId id="28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0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7" d="100"/>
          <a:sy n="87" d="100"/>
        </p:scale>
        <p:origin x="61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D0DFB-160C-48DD-BE94-0DBE39FF0341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C0467-096A-4F4E-BE5E-9A2AE7A11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689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D0DFB-160C-48DD-BE94-0DBE39FF0341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C0467-096A-4F4E-BE5E-9A2AE7A11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445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D0DFB-160C-48DD-BE94-0DBE39FF0341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C0467-096A-4F4E-BE5E-9A2AE7A11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271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D0DFB-160C-48DD-BE94-0DBE39FF0341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C0467-096A-4F4E-BE5E-9A2AE7A11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341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D0DFB-160C-48DD-BE94-0DBE39FF0341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C0467-096A-4F4E-BE5E-9A2AE7A11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75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D0DFB-160C-48DD-BE94-0DBE39FF0341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C0467-096A-4F4E-BE5E-9A2AE7A11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435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D0DFB-160C-48DD-BE94-0DBE39FF0341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C0467-096A-4F4E-BE5E-9A2AE7A11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485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D0DFB-160C-48DD-BE94-0DBE39FF0341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C0467-096A-4F4E-BE5E-9A2AE7A11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927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D0DFB-160C-48DD-BE94-0DBE39FF0341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C0467-096A-4F4E-BE5E-9A2AE7A11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376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D0DFB-160C-48DD-BE94-0DBE39FF0341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C0467-096A-4F4E-BE5E-9A2AE7A11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932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D0DFB-160C-48DD-BE94-0DBE39FF0341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C0467-096A-4F4E-BE5E-9A2AE7A11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069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D0DFB-160C-48DD-BE94-0DBE39FF0341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C0467-096A-4F4E-BE5E-9A2AE7A11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780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juvenal-chokogoue.developpez.com/tutoriels/hadoop-fonctionnement/images/jobMapReduce.pn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juvenal-chokogoue.developpez.com/tutoriels/hadoop-fonctionnement/images/Approche%20conceptuelle%20Hadoop.PN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nttcom.tv/wordpress/wp-content/uploads/2012/02/Hadoo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84082"/>
            <a:ext cx="12192000" cy="6942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0207" y="294290"/>
            <a:ext cx="10457793" cy="1030013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rgbClr val="FFFF00"/>
                </a:solidFill>
              </a:rPr>
              <a:t>Le </a:t>
            </a:r>
            <a:r>
              <a:rPr lang="en-US" b="1" dirty="0" err="1" smtClean="0">
                <a:solidFill>
                  <a:srgbClr val="FFFF00"/>
                </a:solidFill>
              </a:rPr>
              <a:t>logiciel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>
                <a:solidFill>
                  <a:srgbClr val="FFFF00"/>
                </a:solidFill>
              </a:rPr>
              <a:t>open source Hadoop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373" y="4677102"/>
            <a:ext cx="11719034" cy="2070539"/>
          </a:xfrm>
        </p:spPr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algn="r"/>
            <a:r>
              <a:rPr lang="en-US" sz="5600" b="1" dirty="0" err="1" smtClean="0">
                <a:solidFill>
                  <a:srgbClr val="FFFF00"/>
                </a:solidFill>
              </a:rPr>
              <a:t>Présenté</a:t>
            </a:r>
            <a:r>
              <a:rPr lang="en-US" sz="5600" b="1" dirty="0" smtClean="0">
                <a:solidFill>
                  <a:srgbClr val="FFFF00"/>
                </a:solidFill>
              </a:rPr>
              <a:t> par Zeinab </a:t>
            </a:r>
            <a:r>
              <a:rPr lang="en-US" sz="5600" b="1" dirty="0" err="1" smtClean="0">
                <a:solidFill>
                  <a:srgbClr val="FFFF00"/>
                </a:solidFill>
              </a:rPr>
              <a:t>Rachidi</a:t>
            </a:r>
            <a:endParaRPr lang="en-US" sz="56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5469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29" y="-297"/>
            <a:ext cx="12193057" cy="68585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924" y="126124"/>
            <a:ext cx="10968858" cy="74623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5300" b="1" dirty="0" smtClean="0">
                <a:latin typeface="+mn-lt"/>
              </a:rPr>
              <a:t>La </a:t>
            </a:r>
            <a:r>
              <a:rPr lang="en-US" sz="5300" b="1" dirty="0">
                <a:latin typeface="+mn-lt"/>
              </a:rPr>
              <a:t>structure </a:t>
            </a:r>
            <a:r>
              <a:rPr lang="en-US" sz="5300" b="1" dirty="0" err="1">
                <a:latin typeface="+mn-lt"/>
              </a:rPr>
              <a:t>d’Hadoop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93076"/>
            <a:ext cx="12192000" cy="5764923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 smtClean="0"/>
              <a:t>HDFS</a:t>
            </a:r>
            <a:r>
              <a:rPr lang="en-US" sz="3200" b="1" dirty="0"/>
              <a:t>: Lecture d'un </a:t>
            </a:r>
            <a:r>
              <a:rPr lang="en-US" sz="3200" b="1" dirty="0" err="1" smtClean="0"/>
              <a:t>fichier</a:t>
            </a:r>
            <a:endParaRPr lang="en-US" sz="3200" b="1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Image result for lecture HDFS image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288" y="1660633"/>
            <a:ext cx="11887200" cy="51973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15339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29" y="-297"/>
            <a:ext cx="12193057" cy="68585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372" y="144780"/>
            <a:ext cx="10975428" cy="1095442"/>
          </a:xfrm>
        </p:spPr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La structure </a:t>
            </a:r>
            <a:r>
              <a:rPr lang="en-US" b="1" dirty="0" err="1" smtClean="0">
                <a:latin typeface="+mn-lt"/>
              </a:rPr>
              <a:t>d’Hadoop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593" y="1460938"/>
            <a:ext cx="12097407" cy="5397062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/>
              <a:t>HDFS: </a:t>
            </a:r>
            <a:r>
              <a:rPr lang="en-US" sz="3200" b="1" dirty="0" err="1"/>
              <a:t>Écriture</a:t>
            </a:r>
            <a:r>
              <a:rPr lang="en-US" sz="3200" b="1" dirty="0"/>
              <a:t> d'un </a:t>
            </a:r>
            <a:r>
              <a:rPr lang="en-US" sz="3200" b="1" dirty="0" err="1" smtClean="0"/>
              <a:t>fichier</a:t>
            </a:r>
            <a:endParaRPr lang="en-US" sz="3200" b="1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 descr="Image result for ecriture HDFS image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96966"/>
            <a:ext cx="11025352" cy="48610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09109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3057" cy="68585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007" y="1"/>
            <a:ext cx="11093985" cy="1013552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+mn-lt"/>
              </a:rPr>
              <a:t>La structure </a:t>
            </a:r>
            <a:r>
              <a:rPr lang="en-US" sz="4800" b="1" dirty="0" err="1" smtClean="0">
                <a:latin typeface="+mn-lt"/>
              </a:rPr>
              <a:t>d’Hadoop</a:t>
            </a:r>
            <a:endParaRPr lang="en-US" sz="48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614" y="1244906"/>
            <a:ext cx="11908220" cy="56130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 err="1" smtClean="0"/>
              <a:t>MapReduce</a:t>
            </a:r>
            <a:r>
              <a:rPr lang="en-US" sz="4000" b="1" dirty="0" smtClean="0"/>
              <a:t> Engine</a:t>
            </a:r>
          </a:p>
          <a:p>
            <a:pPr marL="0" indent="0">
              <a:buNone/>
            </a:pPr>
            <a:endParaRPr lang="en-US" sz="2400" dirty="0" smtClean="0"/>
          </a:p>
          <a:p>
            <a:pPr marL="738188" lvl="3" indent="-276225">
              <a:buFontTx/>
              <a:buChar char="-"/>
            </a:pPr>
            <a:r>
              <a:rPr lang="en-US" sz="3600" b="1" dirty="0" err="1"/>
              <a:t>Exécution</a:t>
            </a:r>
            <a:r>
              <a:rPr lang="en-US" sz="3600" b="1" dirty="0"/>
              <a:t> du </a:t>
            </a:r>
            <a:r>
              <a:rPr lang="en-US" sz="3600" b="1" dirty="0" smtClean="0"/>
              <a:t>job</a:t>
            </a:r>
          </a:p>
          <a:p>
            <a:pPr lvl="2">
              <a:buFontTx/>
              <a:buChar char="-"/>
            </a:pPr>
            <a:r>
              <a:rPr lang="en-US" sz="3600" dirty="0"/>
              <a:t>Map</a:t>
            </a:r>
          </a:p>
          <a:p>
            <a:pPr lvl="2">
              <a:buFontTx/>
              <a:buChar char="-"/>
            </a:pPr>
            <a:r>
              <a:rPr lang="en-US" sz="3600" dirty="0" smtClean="0"/>
              <a:t>reduce </a:t>
            </a:r>
          </a:p>
          <a:p>
            <a:pPr lvl="2">
              <a:buFontTx/>
              <a:buChar char="-"/>
            </a:pPr>
            <a:endParaRPr lang="en-US" sz="3600" dirty="0"/>
          </a:p>
          <a:p>
            <a:pPr marL="738188" lvl="3" indent="-276225">
              <a:buFontTx/>
              <a:buChar char="-"/>
            </a:pPr>
            <a:r>
              <a:rPr lang="en-US" sz="3600" b="1" dirty="0" err="1" smtClean="0"/>
              <a:t>Contrôle</a:t>
            </a:r>
            <a:r>
              <a:rPr lang="en-US" sz="3600" b="1" dirty="0" smtClean="0"/>
              <a:t> du job</a:t>
            </a:r>
          </a:p>
          <a:p>
            <a:pPr marL="1195388" lvl="4" indent="-276225">
              <a:buFontTx/>
              <a:buChar char="-"/>
            </a:pPr>
            <a:r>
              <a:rPr lang="en-US" sz="3200" dirty="0" err="1" smtClean="0"/>
              <a:t>JobTracker</a:t>
            </a:r>
            <a:endParaRPr lang="en-US" sz="3200" dirty="0" smtClean="0"/>
          </a:p>
          <a:p>
            <a:pPr marL="1195388" lvl="4" indent="-276225">
              <a:buFontTx/>
              <a:buChar char="-"/>
            </a:pPr>
            <a:r>
              <a:rPr lang="en-US" sz="3200" dirty="0" err="1" smtClean="0"/>
              <a:t>TaskTracker</a:t>
            </a:r>
            <a:endParaRPr lang="en-US" sz="3200" dirty="0"/>
          </a:p>
          <a:p>
            <a:pPr marL="919163" lvl="4" indent="0">
              <a:buNone/>
            </a:pPr>
            <a:endParaRPr lang="en-US" sz="3200" b="1" dirty="0"/>
          </a:p>
          <a:p>
            <a:pPr marL="1195388" lvl="4" indent="-276225">
              <a:buFontTx/>
              <a:buChar char="-"/>
            </a:pPr>
            <a:endParaRPr lang="en-US" sz="3200" b="1" dirty="0"/>
          </a:p>
          <a:p>
            <a:pPr marL="1371600" lvl="3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005956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57" y="-594"/>
            <a:ext cx="12193057" cy="68585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199408"/>
          </a:xfrm>
        </p:spPr>
        <p:txBody>
          <a:bodyPr>
            <a:normAutofit/>
          </a:bodyPr>
          <a:lstStyle/>
          <a:p>
            <a:r>
              <a:rPr lang="en-US" b="1" dirty="0" err="1">
                <a:latin typeface="+mn-lt"/>
              </a:rPr>
              <a:t>Fonctionnement</a:t>
            </a:r>
            <a:r>
              <a:rPr lang="en-US" b="1" dirty="0">
                <a:latin typeface="+mn-lt"/>
              </a:rPr>
              <a:t> </a:t>
            </a:r>
            <a:r>
              <a:rPr lang="en-US" b="1" dirty="0" err="1">
                <a:latin typeface="+mn-lt"/>
              </a:rPr>
              <a:t>d'Hadoop</a:t>
            </a:r>
            <a:endParaRPr lang="en-US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0644" y="1900052"/>
            <a:ext cx="10628416" cy="4957948"/>
          </a:xfrm>
        </p:spPr>
        <p:txBody>
          <a:bodyPr/>
          <a:lstStyle/>
          <a:p>
            <a:pPr lvl="0" algn="just"/>
            <a:r>
              <a:rPr lang="en-US" sz="4000" b="1" dirty="0" err="1" smtClean="0"/>
              <a:t>Exécution</a:t>
            </a:r>
            <a:r>
              <a:rPr lang="en-US" sz="4000" b="1" dirty="0" smtClean="0"/>
              <a:t> d’un </a:t>
            </a:r>
            <a:r>
              <a:rPr lang="en-US" sz="4000" b="1" dirty="0" err="1"/>
              <a:t>programme</a:t>
            </a:r>
            <a:r>
              <a:rPr lang="en-US" sz="4000" b="1" dirty="0"/>
              <a:t> map/reduce</a:t>
            </a:r>
            <a:endParaRPr lang="en-US" sz="4000" b="1" dirty="0" smtClean="0"/>
          </a:p>
          <a:p>
            <a:pPr marL="342900" lvl="0" indent="-342900" algn="just">
              <a:buFontTx/>
              <a:buChar char="-"/>
            </a:pPr>
            <a:endParaRPr lang="en-US" sz="3200" dirty="0" smtClean="0"/>
          </a:p>
          <a:p>
            <a:pPr marL="342900" lvl="0" indent="-342900" algn="just">
              <a:buFontTx/>
              <a:buChar char="-"/>
            </a:pPr>
            <a:r>
              <a:rPr lang="en-US" sz="3200" dirty="0" err="1" smtClean="0"/>
              <a:t>Écrire</a:t>
            </a:r>
            <a:r>
              <a:rPr lang="en-US" sz="3200" dirty="0" smtClean="0"/>
              <a:t> </a:t>
            </a:r>
            <a:r>
              <a:rPr lang="en-US" sz="3200" dirty="0"/>
              <a:t>les </a:t>
            </a:r>
            <a:r>
              <a:rPr lang="en-US" sz="3200" dirty="0" err="1"/>
              <a:t>données</a:t>
            </a:r>
            <a:r>
              <a:rPr lang="en-US" sz="3200" dirty="0"/>
              <a:t> </a:t>
            </a:r>
            <a:r>
              <a:rPr lang="en-US" sz="3200" dirty="0" err="1"/>
              <a:t>d'entrée</a:t>
            </a:r>
            <a:r>
              <a:rPr lang="en-US" sz="3200" dirty="0"/>
              <a:t> sur </a:t>
            </a:r>
            <a:r>
              <a:rPr lang="en-US" sz="3200" dirty="0" smtClean="0"/>
              <a:t>HDFS.</a:t>
            </a:r>
          </a:p>
          <a:p>
            <a:pPr lvl="0" algn="just"/>
            <a:endParaRPr lang="en-US" sz="3200" dirty="0" smtClean="0"/>
          </a:p>
          <a:p>
            <a:pPr marL="342900" lvl="0" indent="-342900" algn="just">
              <a:buFontTx/>
              <a:buChar char="-"/>
            </a:pPr>
            <a:r>
              <a:rPr lang="en-US" sz="3200" dirty="0" err="1" smtClean="0"/>
              <a:t>Soumettre</a:t>
            </a:r>
            <a:r>
              <a:rPr lang="en-US" sz="3200" dirty="0" smtClean="0"/>
              <a:t> </a:t>
            </a:r>
            <a:r>
              <a:rPr lang="en-US" sz="3200" dirty="0"/>
              <a:t>le </a:t>
            </a:r>
            <a:r>
              <a:rPr lang="en-US" sz="3200" dirty="0" err="1"/>
              <a:t>programme</a:t>
            </a:r>
            <a:r>
              <a:rPr lang="en-US" sz="3200" dirty="0"/>
              <a:t> au </a:t>
            </a:r>
            <a:r>
              <a:rPr lang="en-US" sz="3200" dirty="0" err="1"/>
              <a:t>JobTracker</a:t>
            </a:r>
            <a:r>
              <a:rPr lang="en-US" sz="3200" dirty="0"/>
              <a:t> du cluster. </a:t>
            </a:r>
            <a:endParaRPr lang="en-US" sz="3200" dirty="0" smtClean="0"/>
          </a:p>
          <a:p>
            <a:pPr lvl="0" algn="just"/>
            <a:endParaRPr lang="en-US" sz="3200" dirty="0" smtClean="0"/>
          </a:p>
          <a:p>
            <a:pPr marL="342900" lvl="0" indent="-342900" algn="just">
              <a:buFontTx/>
              <a:buChar char="-"/>
            </a:pPr>
            <a:r>
              <a:rPr lang="en-US" sz="3200" dirty="0" err="1" smtClean="0"/>
              <a:t>Récupérer</a:t>
            </a:r>
            <a:r>
              <a:rPr lang="en-US" sz="3200" dirty="0" smtClean="0"/>
              <a:t> </a:t>
            </a:r>
            <a:r>
              <a:rPr lang="en-US" sz="3200" dirty="0"/>
              <a:t>les </a:t>
            </a:r>
            <a:r>
              <a:rPr lang="en-US" sz="3200" dirty="0" err="1"/>
              <a:t>données</a:t>
            </a:r>
            <a:r>
              <a:rPr lang="en-US" sz="3200" dirty="0"/>
              <a:t> de sortie </a:t>
            </a:r>
            <a:r>
              <a:rPr lang="en-US" sz="3200" dirty="0" err="1"/>
              <a:t>depuis</a:t>
            </a:r>
            <a:r>
              <a:rPr lang="en-US" sz="3200" dirty="0"/>
              <a:t> HDFS</a:t>
            </a:r>
          </a:p>
        </p:txBody>
      </p:sp>
    </p:spTree>
    <p:extLst>
      <p:ext uri="{BB962C8B-B14F-4D97-AF65-F5344CB8AC3E}">
        <p14:creationId xmlns:p14="http://schemas.microsoft.com/office/powerpoint/2010/main" val="38647373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57" y="-594"/>
            <a:ext cx="12193057" cy="68585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4378" y="1"/>
            <a:ext cx="12037621" cy="546264"/>
          </a:xfrm>
        </p:spPr>
        <p:txBody>
          <a:bodyPr>
            <a:normAutofit/>
          </a:bodyPr>
          <a:lstStyle/>
          <a:p>
            <a:pPr algn="just"/>
            <a:r>
              <a:rPr lang="en-US" sz="2800" b="1" dirty="0" err="1" smtClean="0">
                <a:latin typeface="+mn-lt"/>
              </a:rPr>
              <a:t>Fonctionnement</a:t>
            </a:r>
            <a:r>
              <a:rPr lang="en-US" sz="2800" b="1" dirty="0" smtClean="0">
                <a:latin typeface="+mn-lt"/>
              </a:rPr>
              <a:t> </a:t>
            </a:r>
            <a:r>
              <a:rPr lang="en-US" sz="2800" b="1" dirty="0" err="1" smtClean="0">
                <a:latin typeface="+mn-lt"/>
              </a:rPr>
              <a:t>d'Hadoop</a:t>
            </a:r>
            <a:r>
              <a:rPr lang="en-US" sz="2800" b="1" dirty="0" smtClean="0">
                <a:latin typeface="+mn-lt"/>
              </a:rPr>
              <a:t>: </a:t>
            </a:r>
            <a:r>
              <a:rPr lang="en-US" sz="2800" b="1" dirty="0" err="1" smtClean="0">
                <a:latin typeface="+mn-lt"/>
              </a:rPr>
              <a:t>exécution</a:t>
            </a:r>
            <a:r>
              <a:rPr lang="en-US" sz="2800" b="1" dirty="0" smtClean="0">
                <a:latin typeface="+mn-lt"/>
              </a:rPr>
              <a:t> d’un job </a:t>
            </a:r>
            <a:r>
              <a:rPr lang="en-US" sz="2800" b="1" dirty="0" err="1" smtClean="0">
                <a:latin typeface="+mn-lt"/>
              </a:rPr>
              <a:t>JobTracker</a:t>
            </a:r>
            <a:r>
              <a:rPr lang="en-US" sz="2800" b="1" dirty="0" smtClean="0">
                <a:latin typeface="+mn-lt"/>
              </a:rPr>
              <a:t> </a:t>
            </a:r>
            <a:endParaRPr lang="en-US" sz="2800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4390" y="807524"/>
            <a:ext cx="11657610" cy="6050476"/>
          </a:xfrm>
        </p:spPr>
        <p:txBody>
          <a:bodyPr/>
          <a:lstStyle/>
          <a:p>
            <a:pPr algn="just"/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Picture 4" descr="Image non disponible">
            <a:hlinkClick r:id="rId3"/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79" y="546265"/>
            <a:ext cx="11922825" cy="63117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485232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57" y="-594"/>
            <a:ext cx="12193057" cy="68585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068779"/>
          </a:xfrm>
        </p:spPr>
        <p:txBody>
          <a:bodyPr/>
          <a:lstStyle/>
          <a:p>
            <a:r>
              <a:rPr lang="en-US" b="1"/>
              <a:t>YARN/</a:t>
            </a:r>
            <a:r>
              <a:rPr lang="en-US" b="1" dirty="0" err="1"/>
              <a:t>MapReduce</a:t>
            </a:r>
            <a:r>
              <a:rPr lang="en-US" b="1" dirty="0"/>
              <a:t> 2.0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1355" y="1068779"/>
            <a:ext cx="11960646" cy="5789221"/>
          </a:xfrm>
        </p:spPr>
        <p:txBody>
          <a:bodyPr>
            <a:normAutofit/>
          </a:bodyPr>
          <a:lstStyle/>
          <a:p>
            <a:pPr marL="342900" indent="-342900" algn="just">
              <a:buFontTx/>
              <a:buChar char="-"/>
            </a:pPr>
            <a:r>
              <a:rPr lang="en-US" sz="2800" dirty="0" err="1" smtClean="0"/>
              <a:t>Sépare</a:t>
            </a:r>
            <a:r>
              <a:rPr lang="en-US" sz="2800" dirty="0" smtClean="0"/>
              <a:t> </a:t>
            </a:r>
            <a:r>
              <a:rPr lang="en-US" sz="2800" dirty="0"/>
              <a:t>la </a:t>
            </a:r>
            <a:r>
              <a:rPr lang="en-US" sz="2800" dirty="0" err="1"/>
              <a:t>gestion</a:t>
            </a:r>
            <a:r>
              <a:rPr lang="en-US" sz="2800" dirty="0"/>
              <a:t> des </a:t>
            </a:r>
            <a:r>
              <a:rPr lang="en-US" sz="2800" dirty="0" err="1"/>
              <a:t>ressources</a:t>
            </a:r>
            <a:r>
              <a:rPr lang="en-US" sz="2800" dirty="0"/>
              <a:t> </a:t>
            </a:r>
            <a:r>
              <a:rPr lang="en-US" sz="2800" dirty="0" smtClean="0"/>
              <a:t>et </a:t>
            </a:r>
            <a:r>
              <a:rPr lang="en-US" sz="2800" dirty="0"/>
              <a:t>la </a:t>
            </a:r>
            <a:r>
              <a:rPr lang="en-US" sz="2800" dirty="0" err="1"/>
              <a:t>gestion</a:t>
            </a:r>
            <a:r>
              <a:rPr lang="en-US" sz="2800" dirty="0"/>
              <a:t> des jobs </a:t>
            </a:r>
            <a:r>
              <a:rPr lang="en-US" sz="2800" dirty="0" err="1" smtClean="0"/>
              <a:t>MapReduce</a:t>
            </a:r>
            <a:endParaRPr lang="en-US" sz="2800" dirty="0" smtClean="0"/>
          </a:p>
          <a:p>
            <a:pPr algn="just"/>
            <a:endParaRPr lang="en-US" sz="2800" dirty="0" smtClean="0"/>
          </a:p>
          <a:p>
            <a:pPr marL="342900" indent="-342900" algn="just">
              <a:buFontTx/>
              <a:buChar char="-"/>
            </a:pPr>
            <a:r>
              <a:rPr lang="en-US" sz="2800" dirty="0" smtClean="0"/>
              <a:t>les </a:t>
            </a:r>
            <a:r>
              <a:rPr lang="en-US" sz="2800" dirty="0" err="1"/>
              <a:t>ressources</a:t>
            </a:r>
            <a:r>
              <a:rPr lang="en-US" sz="2800" dirty="0"/>
              <a:t> </a:t>
            </a:r>
            <a:r>
              <a:rPr lang="en-US" sz="2800" dirty="0" err="1" smtClean="0"/>
              <a:t>seront</a:t>
            </a:r>
            <a:r>
              <a:rPr lang="en-US" sz="2800" dirty="0" smtClean="0"/>
              <a:t> </a:t>
            </a:r>
            <a:r>
              <a:rPr lang="en-US" sz="2800" dirty="0" err="1"/>
              <a:t>allouées</a:t>
            </a:r>
            <a:r>
              <a:rPr lang="en-US" sz="2800" dirty="0"/>
              <a:t> aux applications </a:t>
            </a:r>
            <a:r>
              <a:rPr lang="en-US" sz="2800" dirty="0" smtClean="0"/>
              <a:t>sur </a:t>
            </a:r>
            <a:r>
              <a:rPr lang="en-US" sz="2800" dirty="0" err="1" smtClean="0"/>
              <a:t>demande</a:t>
            </a:r>
            <a:endParaRPr lang="en-US" sz="2800" dirty="0" smtClean="0"/>
          </a:p>
          <a:p>
            <a:pPr algn="just"/>
            <a:endParaRPr lang="en-US" sz="2800" dirty="0" smtClean="0"/>
          </a:p>
          <a:p>
            <a:pPr marL="342900" indent="-342900" algn="just">
              <a:buFontTx/>
              <a:buChar char="-"/>
            </a:pPr>
            <a:r>
              <a:rPr lang="en-US" sz="2800" dirty="0" err="1"/>
              <a:t>Exécute</a:t>
            </a:r>
            <a:r>
              <a:rPr lang="en-US" sz="2800" dirty="0"/>
              <a:t> </a:t>
            </a:r>
            <a:r>
              <a:rPr lang="en-US" sz="2800" dirty="0" err="1"/>
              <a:t>n'importe</a:t>
            </a:r>
            <a:r>
              <a:rPr lang="en-US" sz="2800" dirty="0"/>
              <a:t> </a:t>
            </a:r>
            <a:r>
              <a:rPr lang="en-US" sz="2800" dirty="0" err="1"/>
              <a:t>quel</a:t>
            </a:r>
            <a:r>
              <a:rPr lang="en-US" sz="2800" dirty="0"/>
              <a:t> type </a:t>
            </a:r>
            <a:r>
              <a:rPr lang="en-US" sz="2800" dirty="0" err="1"/>
              <a:t>d'application</a:t>
            </a:r>
            <a:endParaRPr lang="en-US" sz="2800" dirty="0"/>
          </a:p>
          <a:p>
            <a:pPr algn="just"/>
            <a:endParaRPr lang="en-US" sz="2800" dirty="0" smtClean="0"/>
          </a:p>
          <a:p>
            <a:pPr marL="342900" indent="-342900" algn="just">
              <a:buFontTx/>
              <a:buChar char="-"/>
            </a:pPr>
            <a:r>
              <a:rPr lang="en-US" sz="2800" dirty="0" smtClean="0"/>
              <a:t>Il </a:t>
            </a:r>
            <a:r>
              <a:rPr lang="en-US" sz="2800" dirty="0" err="1" smtClean="0"/>
              <a:t>possède</a:t>
            </a:r>
            <a:r>
              <a:rPr lang="en-US" sz="2800" dirty="0" smtClean="0"/>
              <a:t> </a:t>
            </a:r>
            <a:r>
              <a:rPr lang="en-US" sz="2800" dirty="0" err="1"/>
              <a:t>trois</a:t>
            </a:r>
            <a:r>
              <a:rPr lang="en-US" sz="2800" dirty="0"/>
              <a:t> </a:t>
            </a:r>
            <a:r>
              <a:rPr lang="en-US" sz="2800" dirty="0" err="1"/>
              <a:t>nouvelles</a:t>
            </a:r>
            <a:r>
              <a:rPr lang="en-US" sz="2800" dirty="0"/>
              <a:t> </a:t>
            </a:r>
            <a:r>
              <a:rPr lang="en-US" sz="2800" dirty="0" err="1" smtClean="0"/>
              <a:t>entités</a:t>
            </a:r>
            <a:r>
              <a:rPr lang="en-US" sz="2800" dirty="0" smtClean="0"/>
              <a:t> </a:t>
            </a:r>
            <a:endParaRPr lang="en-US" sz="2800" dirty="0" smtClean="0"/>
          </a:p>
          <a:p>
            <a:pPr marL="800100" lvl="1" indent="-342900" algn="just">
              <a:buFontTx/>
              <a:buChar char="-"/>
            </a:pPr>
            <a:r>
              <a:rPr lang="en-US" sz="2800" dirty="0"/>
              <a:t>le </a:t>
            </a:r>
            <a:r>
              <a:rPr lang="en-US" sz="2800" dirty="0" err="1"/>
              <a:t>ResourceManager</a:t>
            </a:r>
            <a:endParaRPr lang="en-US" sz="2800" dirty="0"/>
          </a:p>
          <a:p>
            <a:pPr marL="800100" lvl="1" indent="-342900" algn="just">
              <a:buFontTx/>
              <a:buChar char="-"/>
            </a:pPr>
            <a:r>
              <a:rPr lang="en-US" sz="2800" dirty="0"/>
              <a:t>le </a:t>
            </a:r>
            <a:r>
              <a:rPr lang="en-US" sz="2800" dirty="0" err="1"/>
              <a:t>NodeManager</a:t>
            </a:r>
            <a:endParaRPr lang="en-US" sz="2800" dirty="0"/>
          </a:p>
          <a:p>
            <a:pPr marL="800100" lvl="1" indent="-342900" algn="just">
              <a:buFontTx/>
              <a:buChar char="-"/>
            </a:pPr>
            <a:r>
              <a:rPr lang="en-US" sz="2800" dirty="0" err="1"/>
              <a:t>L’ApplicationMaster</a:t>
            </a:r>
            <a:endParaRPr lang="en-US" sz="2800" dirty="0"/>
          </a:p>
          <a:p>
            <a:pPr marL="800100" lvl="1" indent="-342900" algn="just">
              <a:buFontTx/>
              <a:buChar char="-"/>
            </a:pPr>
            <a:r>
              <a:rPr lang="en-US" sz="2800" dirty="0" err="1"/>
              <a:t>distribuée</a:t>
            </a:r>
            <a:endParaRPr lang="en-US" sz="2800" dirty="0"/>
          </a:p>
          <a:p>
            <a:pPr marL="342900" indent="-342900" algn="just">
              <a:buFontTx/>
              <a:buChar char="-"/>
            </a:pPr>
            <a:endParaRPr lang="en-US" sz="2800" dirty="0" smtClean="0"/>
          </a:p>
          <a:p>
            <a:pPr marL="800100" lvl="1" indent="-342900" algn="just">
              <a:buFontTx/>
              <a:buChar char="-"/>
            </a:pPr>
            <a:endParaRPr lang="en-US" sz="2800" dirty="0" smtClean="0"/>
          </a:p>
        </p:txBody>
      </p:sp>
      <p:pic>
        <p:nvPicPr>
          <p:cNvPr id="5" name="Picture 4" descr="Quelques applications pouvant s'exécuter de manière native sur Hadoop (Source : HortonWorks)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6221" y="2733415"/>
            <a:ext cx="5515779" cy="41245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68698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57" y="-594"/>
            <a:ext cx="12193057" cy="68585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471" y="1"/>
            <a:ext cx="9144000" cy="1476260"/>
          </a:xfrm>
        </p:spPr>
        <p:txBody>
          <a:bodyPr>
            <a:normAutofit fontScale="90000"/>
          </a:bodyPr>
          <a:lstStyle/>
          <a:p>
            <a:r>
              <a:rPr lang="fr-FR" sz="4400" b="1" dirty="0" smtClean="0">
                <a:latin typeface="+mn-lt"/>
              </a:rPr>
              <a:t>Avantages et </a:t>
            </a:r>
            <a:r>
              <a:rPr lang="en-US" sz="4400" b="1" dirty="0" err="1">
                <a:latin typeface="+mn-lt"/>
              </a:rPr>
              <a:t>Inconvénients</a:t>
            </a:r>
            <a:r>
              <a:rPr lang="en-US" sz="4400" b="1" dirty="0">
                <a:latin typeface="+mn-lt"/>
              </a:rPr>
              <a:t> de Hadoop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8129" y="1586428"/>
            <a:ext cx="10851615" cy="5271572"/>
          </a:xfrm>
        </p:spPr>
        <p:txBody>
          <a:bodyPr/>
          <a:lstStyle/>
          <a:p>
            <a:pPr marL="342900" indent="-342900" algn="just">
              <a:buFontTx/>
              <a:buChar char="-"/>
            </a:pPr>
            <a:r>
              <a:rPr lang="fr-FR" sz="3200" b="1" dirty="0" smtClean="0"/>
              <a:t>Avantages</a:t>
            </a:r>
          </a:p>
          <a:p>
            <a:pPr marL="800100" lvl="1" indent="-342900" algn="just">
              <a:buFontTx/>
              <a:buChar char="-"/>
            </a:pPr>
            <a:endParaRPr lang="fr-FR" sz="2800" b="1" dirty="0" smtClean="0"/>
          </a:p>
          <a:p>
            <a:pPr marL="800100" lvl="1" indent="-342900" algn="just">
              <a:buFontTx/>
              <a:buChar char="-"/>
            </a:pPr>
            <a:endParaRPr lang="fr-FR" b="1" dirty="0"/>
          </a:p>
          <a:p>
            <a:pPr marL="342900" indent="-342900" algn="just">
              <a:buFontTx/>
              <a:buChar char="-"/>
            </a:pPr>
            <a:endParaRPr lang="fr-FR" b="1" dirty="0" smtClean="0"/>
          </a:p>
          <a:p>
            <a:pPr marL="342900" indent="-342900" algn="just">
              <a:buFontTx/>
              <a:buChar char="-"/>
            </a:pPr>
            <a:endParaRPr lang="fr-FR" b="1" dirty="0"/>
          </a:p>
          <a:p>
            <a:pPr marL="342900" indent="-342900" algn="just">
              <a:buFontTx/>
              <a:buChar char="-"/>
            </a:pPr>
            <a:r>
              <a:rPr lang="en-US" sz="3200" b="1" dirty="0" err="1" smtClean="0"/>
              <a:t>Inconvénients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144208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57" y="-594"/>
            <a:ext cx="12193057" cy="68585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2198" y="0"/>
            <a:ext cx="11082968" cy="1101687"/>
          </a:xfrm>
        </p:spPr>
        <p:txBody>
          <a:bodyPr>
            <a:normAutofit/>
          </a:bodyPr>
          <a:lstStyle/>
          <a:p>
            <a:r>
              <a:rPr lang="fr-FR" sz="4800" b="1" dirty="0">
                <a:latin typeface="+mn-lt"/>
              </a:rPr>
              <a:t>Modes de fonctionnement </a:t>
            </a:r>
            <a:r>
              <a:rPr lang="fr-FR" sz="4800" b="1" dirty="0" err="1">
                <a:latin typeface="+mn-lt"/>
              </a:rPr>
              <a:t>Hadoop</a:t>
            </a:r>
            <a:endParaRPr lang="en-US" sz="4800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861852"/>
            <a:ext cx="9144000" cy="4996148"/>
          </a:xfrm>
        </p:spPr>
        <p:txBody>
          <a:bodyPr/>
          <a:lstStyle/>
          <a:p>
            <a:pPr marL="342900" indent="-342900" algn="just">
              <a:buFontTx/>
              <a:buChar char="-"/>
            </a:pPr>
            <a:r>
              <a:rPr lang="fr-FR" sz="3200" b="1" dirty="0" smtClean="0"/>
              <a:t>Mode </a:t>
            </a:r>
            <a:r>
              <a:rPr lang="fr-FR" sz="3200" b="1" dirty="0"/>
              <a:t>local / </a:t>
            </a:r>
            <a:r>
              <a:rPr lang="fr-FR" sz="3200" b="1" dirty="0" smtClean="0"/>
              <a:t>autonome</a:t>
            </a:r>
          </a:p>
          <a:p>
            <a:pPr algn="just"/>
            <a:endParaRPr lang="fr-FR" sz="3200" b="1" dirty="0" smtClean="0"/>
          </a:p>
          <a:p>
            <a:pPr marL="342900" indent="-342900" algn="just">
              <a:buFontTx/>
              <a:buChar char="-"/>
            </a:pPr>
            <a:endParaRPr lang="fr-FR" sz="3200" b="1" dirty="0"/>
          </a:p>
          <a:p>
            <a:pPr marL="342900" indent="-342900" algn="just">
              <a:buFontTx/>
              <a:buChar char="-"/>
            </a:pPr>
            <a:r>
              <a:rPr lang="fr-FR" sz="3200" b="1" dirty="0"/>
              <a:t>Pseudo </a:t>
            </a:r>
            <a:r>
              <a:rPr lang="fr-FR" sz="3200" b="1" dirty="0" err="1"/>
              <a:t>Distributed</a:t>
            </a:r>
            <a:r>
              <a:rPr lang="fr-FR" sz="3200" b="1" dirty="0"/>
              <a:t> </a:t>
            </a:r>
            <a:r>
              <a:rPr lang="fr-FR" sz="3200" b="1" dirty="0" smtClean="0"/>
              <a:t>Mode</a:t>
            </a:r>
          </a:p>
          <a:p>
            <a:pPr algn="just"/>
            <a:endParaRPr lang="fr-FR" sz="3200" b="1" dirty="0" smtClean="0"/>
          </a:p>
          <a:p>
            <a:pPr marL="342900" indent="-342900" algn="just">
              <a:buFontTx/>
              <a:buChar char="-"/>
            </a:pPr>
            <a:endParaRPr lang="fr-FR" sz="3200" b="1" dirty="0"/>
          </a:p>
          <a:p>
            <a:pPr marL="342900" indent="-342900" algn="just">
              <a:buFontTx/>
              <a:buChar char="-"/>
            </a:pPr>
            <a:r>
              <a:rPr lang="fr-FR" sz="3200" b="1" dirty="0"/>
              <a:t>Mode entièrement distribué</a:t>
            </a:r>
            <a:endParaRPr lang="fr-FR" sz="3200" b="1" dirty="0" smtClean="0"/>
          </a:p>
          <a:p>
            <a:pPr marL="342900" indent="-342900" algn="just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107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nttcom.tv/wordpress/wp-content/uploads/2012/02/Hadoo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84082"/>
            <a:ext cx="12192000" cy="6942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706437"/>
          </a:xfrm>
        </p:spPr>
        <p:txBody>
          <a:bodyPr>
            <a:normAutofit fontScale="90000"/>
          </a:bodyPr>
          <a:lstStyle/>
          <a:p>
            <a:r>
              <a:rPr lang="en-US" sz="7300" b="1" dirty="0">
                <a:solidFill>
                  <a:srgbClr val="FFFF00"/>
                </a:solidFill>
              </a:rPr>
              <a:t>Merci pour </a:t>
            </a:r>
            <a:r>
              <a:rPr lang="en-US" sz="7300" b="1" dirty="0" err="1">
                <a:solidFill>
                  <a:srgbClr val="FFFF00"/>
                </a:solidFill>
              </a:rPr>
              <a:t>votre</a:t>
            </a:r>
            <a:r>
              <a:rPr lang="en-US" sz="7300" b="1" dirty="0">
                <a:solidFill>
                  <a:srgbClr val="FFFF00"/>
                </a:solidFill>
              </a:rPr>
              <a:t> attention</a:t>
            </a:r>
            <a:r>
              <a:rPr lang="en-US" dirty="0"/>
              <a:t/>
            </a:r>
            <a:br>
              <a:rPr lang="en-US" dirty="0"/>
            </a:br>
            <a:endParaRPr lang="en-US" dirty="0">
              <a:solidFill>
                <a:srgbClr val="D60093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640636"/>
            <a:ext cx="9144000" cy="1035586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878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29" y="-297"/>
            <a:ext cx="12193057" cy="68585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38" y="367861"/>
            <a:ext cx="10426262" cy="1566041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+mn-lt"/>
              </a:rPr>
              <a:t/>
            </a:r>
            <a:br>
              <a:rPr lang="en-US" b="1" dirty="0" smtClean="0">
                <a:latin typeface="+mn-lt"/>
              </a:rPr>
            </a:br>
            <a:r>
              <a:rPr lang="en-US" b="1" dirty="0">
                <a:latin typeface="+mn-lt"/>
              </a:rPr>
              <a:t/>
            </a:r>
            <a:br>
              <a:rPr lang="en-US" b="1" dirty="0">
                <a:latin typeface="+mn-lt"/>
              </a:rPr>
            </a:b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Généralités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614" y="1387366"/>
            <a:ext cx="11950262" cy="5391806"/>
          </a:xfrm>
        </p:spPr>
        <p:txBody>
          <a:bodyPr>
            <a:normAutofit fontScale="92500" lnSpcReduction="20000"/>
          </a:bodyPr>
          <a:lstStyle/>
          <a:p>
            <a:pPr algn="just"/>
            <a:endParaRPr lang="en-US" sz="2800" dirty="0" smtClean="0"/>
          </a:p>
          <a:p>
            <a:pPr algn="just"/>
            <a:r>
              <a:rPr lang="en-US" sz="3800" b="1" dirty="0" err="1" smtClean="0"/>
              <a:t>Qu'est</a:t>
            </a:r>
            <a:r>
              <a:rPr lang="en-US" sz="3800" b="1" dirty="0" smtClean="0"/>
              <a:t> </a:t>
            </a:r>
            <a:r>
              <a:rPr lang="en-US" sz="3800" b="1" dirty="0" err="1"/>
              <a:t>ce</a:t>
            </a:r>
            <a:r>
              <a:rPr lang="en-US" sz="3800" b="1" dirty="0"/>
              <a:t> </a:t>
            </a:r>
            <a:r>
              <a:rPr lang="en-US" sz="3800" b="1" dirty="0" err="1"/>
              <a:t>qu'Hadoop</a:t>
            </a:r>
            <a:r>
              <a:rPr lang="en-US" sz="3800" b="1" dirty="0"/>
              <a:t>?</a:t>
            </a:r>
            <a:endParaRPr lang="en-US" sz="3800" dirty="0" smtClean="0"/>
          </a:p>
          <a:p>
            <a:pPr algn="just"/>
            <a:endParaRPr lang="en-US" sz="2800" dirty="0" smtClean="0"/>
          </a:p>
          <a:p>
            <a:pPr marL="342900" indent="-342900" algn="just">
              <a:buFontTx/>
              <a:buChar char="-"/>
            </a:pPr>
            <a:r>
              <a:rPr lang="en-US" sz="2800" dirty="0" err="1" smtClean="0"/>
              <a:t>Une</a:t>
            </a:r>
            <a:r>
              <a:rPr lang="en-US" sz="2800" dirty="0" smtClean="0"/>
              <a:t> </a:t>
            </a:r>
            <a:r>
              <a:rPr lang="en-US" sz="2800" dirty="0" err="1" smtClean="0"/>
              <a:t>plateforme</a:t>
            </a:r>
            <a:r>
              <a:rPr lang="en-US" sz="2800" dirty="0" smtClean="0"/>
              <a:t> open source</a:t>
            </a:r>
          </a:p>
          <a:p>
            <a:pPr algn="just"/>
            <a:endParaRPr lang="en-US" sz="2800" dirty="0" smtClean="0"/>
          </a:p>
          <a:p>
            <a:pPr marL="342900" indent="-342900" algn="just">
              <a:buFontTx/>
              <a:buChar char="-"/>
            </a:pPr>
            <a:r>
              <a:rPr lang="en-US" sz="2800" dirty="0"/>
              <a:t>Hadoop </a:t>
            </a:r>
            <a:r>
              <a:rPr lang="en-US" sz="2800" dirty="0" err="1"/>
              <a:t>est</a:t>
            </a:r>
            <a:r>
              <a:rPr lang="en-US" sz="2800" dirty="0"/>
              <a:t> </a:t>
            </a:r>
            <a:r>
              <a:rPr lang="en-US" sz="2800" dirty="0" err="1"/>
              <a:t>écrit</a:t>
            </a:r>
            <a:r>
              <a:rPr lang="en-US" sz="2800" dirty="0"/>
              <a:t> </a:t>
            </a:r>
            <a:r>
              <a:rPr lang="en-US" sz="2800" dirty="0" err="1"/>
              <a:t>en</a:t>
            </a:r>
            <a:r>
              <a:rPr lang="en-US" sz="2800" dirty="0"/>
              <a:t> </a:t>
            </a:r>
            <a:r>
              <a:rPr lang="en-US" sz="2800" dirty="0" smtClean="0"/>
              <a:t>Java</a:t>
            </a:r>
          </a:p>
          <a:p>
            <a:pPr algn="just"/>
            <a:endParaRPr lang="en-US" sz="2800" dirty="0" smtClean="0"/>
          </a:p>
          <a:p>
            <a:pPr marL="342900" indent="-342900" algn="just">
              <a:buFontTx/>
              <a:buChar char="-"/>
            </a:pPr>
            <a:r>
              <a:rPr lang="en-US" sz="2800" dirty="0"/>
              <a:t>Hadoop se base sur GFS</a:t>
            </a:r>
          </a:p>
          <a:p>
            <a:pPr marL="342900" indent="-342900" algn="just">
              <a:buFontTx/>
              <a:buChar char="-"/>
            </a:pPr>
            <a:endParaRPr lang="en-US" sz="2800" dirty="0"/>
          </a:p>
          <a:p>
            <a:pPr marL="342900" indent="-342900" algn="just">
              <a:buFontTx/>
              <a:buChar char="-"/>
            </a:pPr>
            <a:r>
              <a:rPr lang="en-US" sz="2800" dirty="0" err="1" smtClean="0"/>
              <a:t>Conçu</a:t>
            </a:r>
            <a:r>
              <a:rPr lang="en-US" sz="2800" dirty="0" smtClean="0"/>
              <a:t> </a:t>
            </a:r>
            <a:r>
              <a:rPr lang="en-US" sz="2800" dirty="0"/>
              <a:t>pour </a:t>
            </a:r>
            <a:r>
              <a:rPr lang="en-US" sz="2800" dirty="0" err="1"/>
              <a:t>réaliser</a:t>
            </a:r>
            <a:r>
              <a:rPr lang="en-US" sz="2800" dirty="0"/>
              <a:t> des </a:t>
            </a:r>
            <a:r>
              <a:rPr lang="en-US" sz="2800" dirty="0" err="1"/>
              <a:t>traitements</a:t>
            </a:r>
            <a:r>
              <a:rPr lang="en-US" sz="2800" dirty="0"/>
              <a:t> sur </a:t>
            </a:r>
            <a:r>
              <a:rPr lang="en-US" sz="2800" dirty="0" smtClean="0"/>
              <a:t> des big data</a:t>
            </a:r>
          </a:p>
          <a:p>
            <a:pPr algn="just"/>
            <a:endParaRPr lang="en-US" sz="2800" dirty="0" smtClean="0"/>
          </a:p>
          <a:p>
            <a:pPr marL="342900" indent="-342900" algn="just">
              <a:buFontTx/>
              <a:buChar char="-"/>
            </a:pPr>
            <a:r>
              <a:rPr lang="en-US" sz="2800" dirty="0" err="1"/>
              <a:t>C</a:t>
            </a:r>
            <a:r>
              <a:rPr lang="en-US" sz="2800" dirty="0" err="1" smtClean="0"/>
              <a:t>onçu</a:t>
            </a:r>
            <a:r>
              <a:rPr lang="en-US" sz="2800" dirty="0" smtClean="0"/>
              <a:t> pour la </a:t>
            </a:r>
            <a:r>
              <a:rPr lang="en-US" sz="2800" dirty="0" err="1" smtClean="0"/>
              <a:t>gestion</a:t>
            </a:r>
            <a:r>
              <a:rPr lang="en-US" sz="2800" dirty="0" smtClean="0"/>
              <a:t> </a:t>
            </a:r>
            <a:r>
              <a:rPr lang="en-US" sz="2800" dirty="0"/>
              <a:t>de </a:t>
            </a:r>
            <a:r>
              <a:rPr lang="en-US" sz="2800" dirty="0" err="1"/>
              <a:t>fichiers</a:t>
            </a:r>
            <a:r>
              <a:rPr lang="en-US" sz="2800" dirty="0"/>
              <a:t> </a:t>
            </a:r>
            <a:r>
              <a:rPr lang="en-US" sz="2800" dirty="0" err="1" smtClean="0"/>
              <a:t>distribués</a:t>
            </a:r>
            <a:endParaRPr lang="en-US" sz="2800" dirty="0" smtClean="0"/>
          </a:p>
          <a:p>
            <a:pPr algn="just"/>
            <a:endParaRPr lang="en-US" sz="2800" dirty="0" smtClean="0"/>
          </a:p>
          <a:p>
            <a:pPr algn="just"/>
            <a:endParaRPr lang="en-US" sz="2800" dirty="0" smtClean="0"/>
          </a:p>
          <a:p>
            <a:pPr algn="just"/>
            <a:endParaRPr lang="en-US" sz="2800" dirty="0" smtClean="0"/>
          </a:p>
          <a:p>
            <a:pPr marL="342900" indent="-342900" algn="just">
              <a:buFontTx/>
              <a:buChar char="-"/>
            </a:pPr>
            <a:endParaRPr lang="en-US" dirty="0" smtClean="0"/>
          </a:p>
          <a:p>
            <a:pPr marL="342900" indent="-342900" algn="just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323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57" y="-594"/>
            <a:ext cx="12193057" cy="68585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593" y="94297"/>
            <a:ext cx="10258097" cy="830613"/>
          </a:xfrm>
        </p:spPr>
        <p:txBody>
          <a:bodyPr>
            <a:normAutofit/>
          </a:bodyPr>
          <a:lstStyle/>
          <a:p>
            <a:r>
              <a:rPr lang="en-US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Généralités</a:t>
            </a:r>
            <a:endParaRPr lang="en-US" sz="4000" b="1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593" y="1187669"/>
            <a:ext cx="12097407" cy="5670331"/>
          </a:xfrm>
        </p:spPr>
        <p:txBody>
          <a:bodyPr/>
          <a:lstStyle/>
          <a:p>
            <a:pPr algn="just"/>
            <a:r>
              <a:rPr lang="en-US" sz="3600" b="1" dirty="0" err="1"/>
              <a:t>Historique</a:t>
            </a:r>
            <a:endParaRPr lang="en-US" sz="3600" dirty="0" smtClean="0"/>
          </a:p>
          <a:p>
            <a:pPr marL="342900" indent="-342900" algn="just">
              <a:buFontTx/>
              <a:buChar char="-"/>
            </a:pPr>
            <a:endParaRPr lang="en-US" sz="2800" dirty="0" smtClean="0"/>
          </a:p>
          <a:p>
            <a:pPr marL="342900" indent="-342900" algn="just">
              <a:buFontTx/>
              <a:buChar char="-"/>
            </a:pPr>
            <a:r>
              <a:rPr lang="en-US" sz="2800" dirty="0" err="1" smtClean="0"/>
              <a:t>Créé</a:t>
            </a:r>
            <a:r>
              <a:rPr lang="en-US" sz="2800" dirty="0" smtClean="0"/>
              <a:t> 2004 </a:t>
            </a:r>
            <a:r>
              <a:rPr lang="en-US" sz="2800" dirty="0"/>
              <a:t>par Doug </a:t>
            </a:r>
            <a:r>
              <a:rPr lang="en-US" sz="2800" dirty="0" smtClean="0"/>
              <a:t>Cutting</a:t>
            </a:r>
          </a:p>
          <a:p>
            <a:pPr algn="just"/>
            <a:endParaRPr lang="en-US" sz="2800" dirty="0" smtClean="0"/>
          </a:p>
          <a:p>
            <a:pPr marL="342900" indent="-342900" algn="just">
              <a:buFontTx/>
              <a:buChar char="-"/>
            </a:pPr>
            <a:r>
              <a:rPr lang="en-US" sz="2800" dirty="0" err="1" smtClean="0"/>
              <a:t>En</a:t>
            </a:r>
            <a:r>
              <a:rPr lang="en-US" sz="2800" dirty="0" smtClean="0"/>
              <a:t> 2006: un </a:t>
            </a:r>
            <a:r>
              <a:rPr lang="en-US" sz="2800" dirty="0"/>
              <a:t>sous-</a:t>
            </a:r>
            <a:r>
              <a:rPr lang="en-US" sz="2800" dirty="0" err="1"/>
              <a:t>projet</a:t>
            </a:r>
            <a:r>
              <a:rPr lang="en-US" sz="2800" dirty="0"/>
              <a:t> </a:t>
            </a:r>
            <a:r>
              <a:rPr lang="en-US" sz="2800" dirty="0" err="1"/>
              <a:t>d'Apache</a:t>
            </a:r>
            <a:r>
              <a:rPr lang="en-US" sz="2800" dirty="0"/>
              <a:t> </a:t>
            </a:r>
            <a:r>
              <a:rPr lang="en-US" sz="2800" dirty="0" err="1"/>
              <a:t>Lucene</a:t>
            </a:r>
            <a:r>
              <a:rPr lang="en-US" sz="2800" dirty="0"/>
              <a:t> </a:t>
            </a:r>
            <a:endParaRPr lang="en-US" sz="2800" dirty="0" smtClean="0"/>
          </a:p>
          <a:p>
            <a:pPr algn="just"/>
            <a:endParaRPr lang="en-US" sz="2800" dirty="0"/>
          </a:p>
          <a:p>
            <a:pPr marL="342900" indent="-342900" algn="just">
              <a:buFontTx/>
              <a:buChar char="-"/>
            </a:pPr>
            <a:r>
              <a:rPr lang="en-US" sz="2800" dirty="0" err="1" smtClean="0"/>
              <a:t>En</a:t>
            </a:r>
            <a:r>
              <a:rPr lang="en-US" sz="2800" dirty="0" smtClean="0"/>
              <a:t> 2008: un </a:t>
            </a:r>
            <a:r>
              <a:rPr lang="en-US" sz="2800" dirty="0" err="1"/>
              <a:t>projet</a:t>
            </a:r>
            <a:r>
              <a:rPr lang="en-US" sz="2800" dirty="0"/>
              <a:t> </a:t>
            </a:r>
            <a:r>
              <a:rPr lang="en-US" sz="2800" dirty="0" err="1"/>
              <a:t>indépendant</a:t>
            </a:r>
            <a:r>
              <a:rPr lang="en-US" sz="2800" dirty="0"/>
              <a:t> </a:t>
            </a:r>
            <a:r>
              <a:rPr lang="en-US" sz="2800" dirty="0" err="1" smtClean="0"/>
              <a:t>d’Apache</a:t>
            </a:r>
            <a:r>
              <a:rPr lang="en-US" sz="2800" dirty="0" smtClean="0"/>
              <a:t>.</a:t>
            </a:r>
          </a:p>
          <a:p>
            <a:pPr algn="just"/>
            <a:endParaRPr lang="en-US" sz="2800" dirty="0" smtClean="0"/>
          </a:p>
          <a:p>
            <a:pPr marL="342900" indent="-342900" algn="just">
              <a:buFontTx/>
              <a:buChar char="-"/>
            </a:pPr>
            <a:r>
              <a:rPr lang="en-US" sz="2800" dirty="0" err="1" smtClean="0"/>
              <a:t>En</a:t>
            </a:r>
            <a:r>
              <a:rPr lang="en-US" sz="2800" dirty="0"/>
              <a:t> </a:t>
            </a:r>
            <a:r>
              <a:rPr lang="en-US" sz="2800" dirty="0" smtClean="0"/>
              <a:t>2011</a:t>
            </a:r>
            <a:r>
              <a:rPr lang="en-US" sz="2800" dirty="0"/>
              <a:t>: </a:t>
            </a:r>
            <a:r>
              <a:rPr lang="en-US" sz="2800" dirty="0" err="1" smtClean="0"/>
              <a:t>utilisé</a:t>
            </a:r>
            <a:r>
              <a:rPr lang="en-US" sz="2800" dirty="0" smtClean="0"/>
              <a:t> par </a:t>
            </a:r>
            <a:r>
              <a:rPr lang="en-US" sz="2800" dirty="0" err="1" smtClean="0"/>
              <a:t>autres</a:t>
            </a:r>
            <a:r>
              <a:rPr lang="en-US" sz="2800" dirty="0" smtClean="0"/>
              <a:t> </a:t>
            </a:r>
            <a:r>
              <a:rPr lang="en-US" sz="2800" dirty="0" err="1" smtClean="0"/>
              <a:t>entreprises</a:t>
            </a:r>
            <a:r>
              <a:rPr lang="en-US" sz="2800" dirty="0" smtClean="0"/>
              <a:t> </a:t>
            </a:r>
            <a:r>
              <a:rPr lang="en-US" dirty="0" smtClean="0"/>
              <a:t> </a:t>
            </a:r>
            <a:endParaRPr lang="en-US" b="1" dirty="0" smtClean="0"/>
          </a:p>
          <a:p>
            <a:pPr marL="342900" indent="-342900" algn="just">
              <a:buFontTx/>
              <a:buChar char="-"/>
            </a:pPr>
            <a:endParaRPr lang="en-US" dirty="0" smtClean="0"/>
          </a:p>
          <a:p>
            <a:pPr algn="just"/>
            <a:endParaRPr lang="en-US" dirty="0"/>
          </a:p>
        </p:txBody>
      </p:sp>
      <p:pic>
        <p:nvPicPr>
          <p:cNvPr id="5" name="Picture 4" descr="Image result for linked in hadoop image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969" y="1187669"/>
            <a:ext cx="5681031" cy="50512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27866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29" y="-297"/>
            <a:ext cx="12193057" cy="68585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173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b="1" dirty="0" err="1">
                <a:latin typeface="+mn-lt"/>
              </a:rPr>
              <a:t>Approche</a:t>
            </a:r>
            <a:r>
              <a:rPr lang="en-US" sz="4800" b="1" dirty="0">
                <a:latin typeface="+mn-lt"/>
              </a:rPr>
              <a:t> </a:t>
            </a:r>
            <a:r>
              <a:rPr lang="en-US" sz="4800" b="1" dirty="0" err="1">
                <a:latin typeface="+mn-lt"/>
              </a:rPr>
              <a:t>conceptuelle</a:t>
            </a:r>
            <a:r>
              <a:rPr lang="en-US" sz="4800" b="1" dirty="0">
                <a:latin typeface="+mn-lt"/>
              </a:rPr>
              <a:t> </a:t>
            </a:r>
            <a:r>
              <a:rPr lang="en-US" sz="4800" b="1" dirty="0" err="1" smtClean="0">
                <a:latin typeface="+mn-lt"/>
              </a:rPr>
              <a:t>d'Hadoop</a:t>
            </a:r>
            <a:r>
              <a:rPr lang="en-US" sz="4800" b="1" dirty="0" smtClean="0">
                <a:latin typeface="+mn-lt"/>
              </a:rPr>
              <a:t> et </a:t>
            </a:r>
            <a:r>
              <a:rPr lang="en-US" sz="4800" b="1" dirty="0" err="1" smtClean="0">
                <a:latin typeface="+mn-lt"/>
              </a:rPr>
              <a:t>objectifs</a:t>
            </a:r>
            <a:endParaRPr lang="en-US" sz="48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9311"/>
            <a:ext cx="10515600" cy="4667651"/>
          </a:xfrm>
        </p:spPr>
        <p:txBody>
          <a:bodyPr/>
          <a:lstStyle/>
          <a:p>
            <a:pPr>
              <a:buFontTx/>
              <a:buChar char="-"/>
            </a:pPr>
            <a:r>
              <a:rPr lang="en-US" sz="3600" b="1" dirty="0" err="1" smtClean="0"/>
              <a:t>Approche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conceptuelle</a:t>
            </a:r>
            <a:r>
              <a:rPr lang="en-US" sz="3600" b="1" dirty="0" smtClean="0"/>
              <a:t> avec GFS</a:t>
            </a:r>
          </a:p>
          <a:p>
            <a:pPr marL="0" indent="0">
              <a:buNone/>
            </a:pPr>
            <a:endParaRPr lang="en-US" sz="3600" b="1" dirty="0" smtClean="0"/>
          </a:p>
          <a:p>
            <a:pPr lvl="1">
              <a:buFontTx/>
              <a:buChar char="-"/>
            </a:pPr>
            <a:r>
              <a:rPr lang="en-US" sz="3200" b="1" dirty="0" smtClean="0"/>
              <a:t>Au </a:t>
            </a:r>
            <a:r>
              <a:rPr lang="en-US" sz="3200" b="1" dirty="0" err="1"/>
              <a:t>niveau</a:t>
            </a:r>
            <a:r>
              <a:rPr lang="en-US" sz="3200" b="1" dirty="0"/>
              <a:t> du </a:t>
            </a:r>
            <a:r>
              <a:rPr lang="en-US" sz="3200" b="1" dirty="0" err="1" smtClean="0"/>
              <a:t>traitement</a:t>
            </a:r>
            <a:endParaRPr lang="en-US" sz="3200" b="1" dirty="0" smtClean="0"/>
          </a:p>
          <a:p>
            <a:pPr lvl="1">
              <a:buFontTx/>
              <a:buChar char="-"/>
            </a:pPr>
            <a:r>
              <a:rPr lang="en-US" sz="2800" dirty="0" err="1"/>
              <a:t>Rechercher</a:t>
            </a:r>
            <a:r>
              <a:rPr lang="en-US" sz="2800" dirty="0"/>
              <a:t> </a:t>
            </a:r>
            <a:r>
              <a:rPr lang="en-US" sz="2800" dirty="0" err="1"/>
              <a:t>rapidement</a:t>
            </a:r>
            <a:r>
              <a:rPr lang="en-US" sz="2800" dirty="0"/>
              <a:t> les </a:t>
            </a:r>
            <a:r>
              <a:rPr lang="en-US" sz="2800" dirty="0" err="1" smtClean="0"/>
              <a:t>données</a:t>
            </a:r>
            <a:r>
              <a:rPr lang="en-US" sz="2800" dirty="0" smtClean="0"/>
              <a:t> </a:t>
            </a:r>
            <a:r>
              <a:rPr lang="en-US" sz="2800" dirty="0" err="1" smtClean="0"/>
              <a:t>en</a:t>
            </a:r>
            <a:r>
              <a:rPr lang="en-US" sz="2800" dirty="0" smtClean="0"/>
              <a:t> </a:t>
            </a:r>
            <a:r>
              <a:rPr lang="en-US" sz="2800" dirty="0" err="1" smtClean="0"/>
              <a:t>parallélisant</a:t>
            </a:r>
            <a:r>
              <a:rPr lang="en-US" sz="2800" dirty="0" smtClean="0"/>
              <a:t>  </a:t>
            </a:r>
            <a:r>
              <a:rPr lang="en-US" sz="2800" dirty="0"/>
              <a:t>le </a:t>
            </a:r>
            <a:r>
              <a:rPr lang="en-US" sz="2800" dirty="0" err="1" smtClean="0"/>
              <a:t>traitement</a:t>
            </a:r>
            <a:endParaRPr lang="en-US" sz="2800" dirty="0" smtClean="0"/>
          </a:p>
          <a:p>
            <a:pPr lvl="1">
              <a:buFontTx/>
              <a:buChar char="-"/>
            </a:pPr>
            <a:endParaRPr lang="en-US" b="1" dirty="0" smtClean="0"/>
          </a:p>
          <a:p>
            <a:pPr lvl="1">
              <a:buFontTx/>
              <a:buChar char="-"/>
            </a:pPr>
            <a:r>
              <a:rPr lang="en-US" sz="3200" b="1" dirty="0" smtClean="0"/>
              <a:t>Au </a:t>
            </a:r>
            <a:r>
              <a:rPr lang="en-US" sz="3200" b="1" dirty="0" err="1"/>
              <a:t>niveau</a:t>
            </a:r>
            <a:r>
              <a:rPr lang="en-US" sz="3200" b="1" dirty="0"/>
              <a:t> du </a:t>
            </a:r>
            <a:r>
              <a:rPr lang="en-US" sz="3200" b="1" dirty="0" err="1" smtClean="0"/>
              <a:t>stockage</a:t>
            </a:r>
            <a:endParaRPr lang="en-US" sz="3200" b="1" dirty="0" smtClean="0"/>
          </a:p>
          <a:p>
            <a:pPr lvl="1">
              <a:buFontTx/>
              <a:buChar char="-"/>
            </a:pPr>
            <a:r>
              <a:rPr lang="en-US" sz="2800" dirty="0"/>
              <a:t>Stocker des </a:t>
            </a:r>
            <a:r>
              <a:rPr lang="en-US" sz="2800" dirty="0" smtClean="0"/>
              <a:t>big data </a:t>
            </a:r>
            <a:r>
              <a:rPr lang="en-US" sz="2800" dirty="0" err="1" smtClean="0"/>
              <a:t>en</a:t>
            </a:r>
            <a:r>
              <a:rPr lang="en-US" sz="2800" dirty="0" smtClean="0"/>
              <a:t> </a:t>
            </a:r>
            <a:r>
              <a:rPr lang="en-US" sz="2800" dirty="0" smtClean="0"/>
              <a:t>les </a:t>
            </a:r>
            <a:r>
              <a:rPr lang="en-US" sz="2800" dirty="0" err="1" smtClean="0"/>
              <a:t>distribuant</a:t>
            </a:r>
            <a:r>
              <a:rPr lang="en-US" sz="2800" dirty="0" smtClean="0"/>
              <a:t>  sur </a:t>
            </a:r>
            <a:r>
              <a:rPr lang="en-US" sz="2800" dirty="0" err="1" smtClean="0"/>
              <a:t>plusieurs</a:t>
            </a:r>
            <a:r>
              <a:rPr lang="en-US" sz="2800" dirty="0" smtClean="0"/>
              <a:t> </a:t>
            </a:r>
            <a:r>
              <a:rPr lang="en-US" sz="2800" dirty="0" err="1" smtClean="0"/>
              <a:t>nœuds</a:t>
            </a:r>
            <a:endParaRPr lang="en-US" sz="2800" dirty="0"/>
          </a:p>
          <a:p>
            <a:pPr marL="457200" lvl="1" indent="0">
              <a:buNone/>
            </a:pPr>
            <a:endParaRPr lang="en-US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578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29" y="-297"/>
            <a:ext cx="12193057" cy="68585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779" y="365125"/>
            <a:ext cx="11070021" cy="927647"/>
          </a:xfrm>
        </p:spPr>
        <p:txBody>
          <a:bodyPr/>
          <a:lstStyle/>
          <a:p>
            <a:pPr algn="ctr"/>
            <a:r>
              <a:rPr lang="en-US" b="1" dirty="0" err="1">
                <a:latin typeface="+mn-lt"/>
              </a:rPr>
              <a:t>Approche</a:t>
            </a:r>
            <a:r>
              <a:rPr lang="en-US" b="1" dirty="0">
                <a:latin typeface="+mn-lt"/>
              </a:rPr>
              <a:t> </a:t>
            </a:r>
            <a:r>
              <a:rPr lang="en-US" b="1" dirty="0" err="1">
                <a:latin typeface="+mn-lt"/>
              </a:rPr>
              <a:t>conceptuelle</a:t>
            </a:r>
            <a:r>
              <a:rPr lang="en-US" b="1" dirty="0">
                <a:latin typeface="+mn-lt"/>
              </a:rPr>
              <a:t> </a:t>
            </a:r>
            <a:r>
              <a:rPr lang="en-US" b="1" dirty="0" err="1">
                <a:latin typeface="+mn-lt"/>
              </a:rPr>
              <a:t>d'Hadoop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559" y="1292772"/>
            <a:ext cx="10786241" cy="4884191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3600" b="1" dirty="0"/>
              <a:t>Au </a:t>
            </a:r>
            <a:r>
              <a:rPr lang="en-US" sz="3600" b="1" dirty="0" err="1"/>
              <a:t>niveau</a:t>
            </a:r>
            <a:r>
              <a:rPr lang="en-US" sz="3600" b="1" dirty="0"/>
              <a:t> du </a:t>
            </a:r>
            <a:r>
              <a:rPr lang="en-US" sz="3600" b="1" dirty="0" err="1" smtClean="0"/>
              <a:t>traitement</a:t>
            </a:r>
            <a:endParaRPr lang="en-US" sz="3600" b="1" dirty="0" smtClean="0"/>
          </a:p>
          <a:p>
            <a:pPr marL="0" indent="0">
              <a:buNone/>
            </a:pPr>
            <a:endParaRPr lang="en-US" sz="3600" b="1" dirty="0"/>
          </a:p>
          <a:p>
            <a:pPr>
              <a:buFontTx/>
              <a:buChar char="-"/>
            </a:pPr>
            <a:r>
              <a:rPr lang="en-US" b="1" dirty="0" smtClean="0"/>
              <a:t>Construction </a:t>
            </a:r>
            <a:r>
              <a:rPr lang="en-US" b="1" dirty="0" err="1" smtClean="0"/>
              <a:t>d’une</a:t>
            </a:r>
            <a:r>
              <a:rPr lang="en-US" b="1" dirty="0" smtClean="0"/>
              <a:t> base </a:t>
            </a:r>
            <a:r>
              <a:rPr lang="en-US" b="1" dirty="0" err="1" smtClean="0"/>
              <a:t>d'index</a:t>
            </a:r>
            <a:r>
              <a:rPr lang="en-US" b="1" dirty="0" smtClean="0"/>
              <a:t> </a:t>
            </a:r>
            <a:r>
              <a:rPr lang="en-US" b="1" dirty="0" err="1" smtClean="0"/>
              <a:t>inversés</a:t>
            </a:r>
            <a:r>
              <a:rPr lang="en-US" b="1" dirty="0" smtClean="0"/>
              <a:t> pour </a:t>
            </a:r>
            <a:r>
              <a:rPr lang="en-US" b="1" dirty="0" err="1" smtClean="0"/>
              <a:t>chaque</a:t>
            </a:r>
            <a:r>
              <a:rPr lang="en-US" b="1" dirty="0" smtClean="0"/>
              <a:t> mot</a:t>
            </a:r>
          </a:p>
          <a:p>
            <a:pPr lvl="1">
              <a:buFontTx/>
              <a:buChar char="-"/>
            </a:pPr>
            <a:r>
              <a:rPr lang="en-US" dirty="0" smtClean="0"/>
              <a:t>la phase </a:t>
            </a:r>
            <a:r>
              <a:rPr lang="en-US" b="1" dirty="0" smtClean="0"/>
              <a:t>Map</a:t>
            </a:r>
          </a:p>
          <a:p>
            <a:pPr marL="457200" lvl="1" indent="0">
              <a:buNone/>
            </a:pPr>
            <a:endParaRPr lang="en-US" b="1" dirty="0" smtClean="0"/>
          </a:p>
          <a:p>
            <a:pPr lvl="1">
              <a:buFontTx/>
              <a:buChar char="-"/>
            </a:pPr>
            <a:r>
              <a:rPr lang="en-US" dirty="0" smtClean="0"/>
              <a:t>la phase </a:t>
            </a:r>
            <a:r>
              <a:rPr lang="en-US" b="1" dirty="0" smtClean="0"/>
              <a:t>Shuffle</a:t>
            </a:r>
          </a:p>
          <a:p>
            <a:pPr lvl="1">
              <a:buFontTx/>
              <a:buChar char="-"/>
            </a:pPr>
            <a:endParaRPr lang="en-US" b="1" dirty="0" smtClean="0"/>
          </a:p>
          <a:p>
            <a:pPr lvl="1">
              <a:buFontTx/>
              <a:buChar char="-"/>
            </a:pPr>
            <a:r>
              <a:rPr lang="en-US" dirty="0" smtClean="0"/>
              <a:t>la phase </a:t>
            </a:r>
            <a:r>
              <a:rPr lang="en-US" b="1" dirty="0" smtClean="0"/>
              <a:t>Reduce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2254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29" y="-297"/>
            <a:ext cx="12193057" cy="68585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 err="1">
                <a:latin typeface="+mn-lt"/>
              </a:rPr>
              <a:t>Approche</a:t>
            </a:r>
            <a:r>
              <a:rPr lang="en-US" sz="4800" b="1" dirty="0">
                <a:latin typeface="+mn-lt"/>
              </a:rPr>
              <a:t> </a:t>
            </a:r>
            <a:r>
              <a:rPr lang="en-US" sz="4800" b="1" dirty="0" err="1">
                <a:latin typeface="+mn-lt"/>
              </a:rPr>
              <a:t>conceptuelle</a:t>
            </a:r>
            <a:r>
              <a:rPr lang="en-US" sz="4800" b="1" dirty="0">
                <a:latin typeface="+mn-lt"/>
              </a:rPr>
              <a:t> </a:t>
            </a:r>
            <a:r>
              <a:rPr lang="en-US" sz="4800" b="1" dirty="0" err="1">
                <a:latin typeface="+mn-lt"/>
              </a:rPr>
              <a:t>d'Hadoop</a:t>
            </a:r>
            <a:endParaRPr lang="en-US" sz="48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3600" b="1" dirty="0"/>
              <a:t>Au </a:t>
            </a:r>
            <a:r>
              <a:rPr lang="en-US" sz="3600" b="1" dirty="0" err="1"/>
              <a:t>niveau</a:t>
            </a:r>
            <a:r>
              <a:rPr lang="en-US" sz="3600" b="1" dirty="0"/>
              <a:t> du </a:t>
            </a:r>
            <a:r>
              <a:rPr lang="en-US" sz="3600" b="1" dirty="0" err="1"/>
              <a:t>stockage</a:t>
            </a:r>
            <a:endParaRPr lang="en-US" sz="3600" b="1" dirty="0"/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>
              <a:buFontTx/>
              <a:buChar char="-"/>
            </a:pPr>
            <a:r>
              <a:rPr lang="en-US" dirty="0"/>
              <a:t>installation d’un </a:t>
            </a:r>
            <a:r>
              <a:rPr lang="en-US" dirty="0" err="1"/>
              <a:t>système</a:t>
            </a:r>
            <a:r>
              <a:rPr lang="en-US" dirty="0"/>
              <a:t> de </a:t>
            </a:r>
            <a:r>
              <a:rPr lang="en-US" dirty="0" err="1"/>
              <a:t>fichiers</a:t>
            </a:r>
            <a:r>
              <a:rPr lang="en-US" dirty="0"/>
              <a:t> </a:t>
            </a:r>
            <a:r>
              <a:rPr lang="en-US" dirty="0" err="1"/>
              <a:t>distribués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les </a:t>
            </a:r>
            <a:r>
              <a:rPr lang="en-US" dirty="0" err="1"/>
              <a:t>fichiers</a:t>
            </a:r>
            <a:r>
              <a:rPr lang="en-US" dirty="0"/>
              <a:t> </a:t>
            </a:r>
            <a:r>
              <a:rPr lang="en-US" dirty="0" err="1" smtClean="0"/>
              <a:t>doivent</a:t>
            </a:r>
            <a:r>
              <a:rPr lang="en-US" dirty="0" smtClean="0"/>
              <a:t> </a:t>
            </a:r>
            <a:r>
              <a:rPr lang="en-US" dirty="0" err="1"/>
              <a:t>être</a:t>
            </a:r>
            <a:r>
              <a:rPr lang="en-US" dirty="0"/>
              <a:t> </a:t>
            </a:r>
            <a:r>
              <a:rPr lang="en-US" dirty="0" err="1"/>
              <a:t>divisés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>
              <a:buFontTx/>
              <a:buChar char="-"/>
            </a:pPr>
            <a:r>
              <a:rPr lang="en-US" dirty="0" err="1"/>
              <a:t>chaque</a:t>
            </a:r>
            <a:r>
              <a:rPr lang="en-US" dirty="0"/>
              <a:t> </a:t>
            </a:r>
            <a:r>
              <a:rPr lang="en-US" dirty="0" err="1"/>
              <a:t>morçeau</a:t>
            </a:r>
            <a:r>
              <a:rPr lang="en-US" dirty="0"/>
              <a:t> </a:t>
            </a:r>
            <a:r>
              <a:rPr lang="en-US" dirty="0" err="1" smtClean="0"/>
              <a:t>doit</a:t>
            </a:r>
            <a:r>
              <a:rPr lang="en-US" dirty="0" smtClean="0"/>
              <a:t> </a:t>
            </a:r>
            <a:r>
              <a:rPr lang="en-US" dirty="0" err="1"/>
              <a:t>être</a:t>
            </a:r>
            <a:r>
              <a:rPr lang="en-US" dirty="0"/>
              <a:t> </a:t>
            </a:r>
            <a:r>
              <a:rPr lang="en-US" dirty="0" err="1"/>
              <a:t>stocké</a:t>
            </a:r>
            <a:r>
              <a:rPr lang="en-US" dirty="0"/>
              <a:t> de </a:t>
            </a:r>
            <a:r>
              <a:rPr lang="en-US" dirty="0" err="1"/>
              <a:t>façon</a:t>
            </a:r>
            <a:r>
              <a:rPr lang="en-US" dirty="0"/>
              <a:t> </a:t>
            </a:r>
            <a:r>
              <a:rPr lang="en-US" dirty="0" err="1" smtClean="0"/>
              <a:t>rédondante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43524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57" y="-594"/>
            <a:ext cx="12193057" cy="68585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779" y="1"/>
            <a:ext cx="11051628" cy="987972"/>
          </a:xfrm>
        </p:spPr>
        <p:txBody>
          <a:bodyPr/>
          <a:lstStyle/>
          <a:p>
            <a:r>
              <a:rPr lang="en-US" b="1" dirty="0" err="1"/>
              <a:t>Approche</a:t>
            </a:r>
            <a:r>
              <a:rPr lang="en-US" b="1" dirty="0"/>
              <a:t> </a:t>
            </a:r>
            <a:r>
              <a:rPr lang="en-US" b="1" dirty="0" err="1"/>
              <a:t>conceptuelle</a:t>
            </a:r>
            <a:r>
              <a:rPr lang="en-US" b="1" dirty="0"/>
              <a:t> </a:t>
            </a:r>
            <a:r>
              <a:rPr lang="en-US" b="1" dirty="0" err="1"/>
              <a:t>d'Hadoop</a:t>
            </a:r>
            <a:endParaRPr lang="en-US" dirty="0"/>
          </a:p>
        </p:txBody>
      </p:sp>
      <p:pic>
        <p:nvPicPr>
          <p:cNvPr id="5" name="Content Placeholder 4" descr="Image non disponible">
            <a:hlinkClick r:id="rId3"/>
          </p:cNvPr>
          <p:cNvPicPr>
            <a:picLocks noGrp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585" y="987973"/>
            <a:ext cx="9953297" cy="57806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84990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57" y="-594"/>
            <a:ext cx="12193057" cy="68585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471" y="0"/>
            <a:ext cx="9144000" cy="1250731"/>
          </a:xfrm>
        </p:spPr>
        <p:txBody>
          <a:bodyPr>
            <a:normAutofit/>
          </a:bodyPr>
          <a:lstStyle/>
          <a:p>
            <a:r>
              <a:rPr lang="en-US" sz="5400" b="1" dirty="0">
                <a:latin typeface="+mn-lt"/>
              </a:rPr>
              <a:t>La structure </a:t>
            </a:r>
            <a:r>
              <a:rPr lang="en-US" sz="5400" b="1" dirty="0" err="1">
                <a:latin typeface="+mn-lt"/>
              </a:rPr>
              <a:t>d’Hadoop</a:t>
            </a:r>
            <a:endParaRPr lang="en-US" sz="5400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170" y="1534510"/>
            <a:ext cx="12081830" cy="5323490"/>
          </a:xfrm>
        </p:spPr>
        <p:txBody>
          <a:bodyPr/>
          <a:lstStyle/>
          <a:p>
            <a:pPr algn="just"/>
            <a:endParaRPr lang="en-US" b="1" dirty="0" smtClean="0"/>
          </a:p>
          <a:p>
            <a:pPr algn="just"/>
            <a:r>
              <a:rPr lang="en-US" sz="3600" b="1" dirty="0" smtClean="0"/>
              <a:t>Les </a:t>
            </a:r>
            <a:r>
              <a:rPr lang="en-US" sz="3600" b="1" dirty="0" err="1" smtClean="0"/>
              <a:t>composants</a:t>
            </a:r>
            <a:r>
              <a:rPr lang="en-US" sz="3600" b="1" dirty="0" smtClean="0"/>
              <a:t>:</a:t>
            </a:r>
          </a:p>
          <a:p>
            <a:pPr algn="just"/>
            <a:endParaRPr lang="en-US" sz="2800" b="1" dirty="0" smtClean="0"/>
          </a:p>
          <a:p>
            <a:pPr marL="342900" indent="-342900" algn="just">
              <a:buFontTx/>
              <a:buChar char="-"/>
            </a:pPr>
            <a:r>
              <a:rPr lang="en-US" sz="2800" dirty="0" smtClean="0"/>
              <a:t>Hadoop common</a:t>
            </a:r>
          </a:p>
          <a:p>
            <a:pPr algn="just"/>
            <a:endParaRPr lang="en-US" sz="2800" dirty="0" smtClean="0"/>
          </a:p>
          <a:p>
            <a:pPr marL="342900" indent="-342900" algn="just">
              <a:buFontTx/>
              <a:buChar char="-"/>
            </a:pPr>
            <a:r>
              <a:rPr lang="en-US" sz="2800" dirty="0" smtClean="0"/>
              <a:t>HDFS</a:t>
            </a:r>
          </a:p>
          <a:p>
            <a:pPr algn="just"/>
            <a:endParaRPr lang="en-US" sz="2800" dirty="0" smtClean="0"/>
          </a:p>
          <a:p>
            <a:pPr marL="342900" indent="-342900" algn="just">
              <a:buFontTx/>
              <a:buChar char="-"/>
            </a:pPr>
            <a:r>
              <a:rPr lang="en-US" sz="2800" dirty="0" err="1"/>
              <a:t>M</a:t>
            </a:r>
            <a:r>
              <a:rPr lang="en-US" sz="2800" dirty="0" err="1" smtClean="0"/>
              <a:t>apReduce</a:t>
            </a:r>
            <a:endParaRPr lang="en-US" sz="2800" dirty="0"/>
          </a:p>
        </p:txBody>
      </p:sp>
      <p:pic>
        <p:nvPicPr>
          <p:cNvPr id="5" name="Content Placeholder 4" descr="Architecture du socle technique d'Hadoop avec HDFS, un système de fichiers distribué, et de l'orchestration de MapReduce.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2233" y="1377108"/>
            <a:ext cx="7869766" cy="54808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26446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57" y="-594"/>
            <a:ext cx="12193057" cy="68585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8386" y="0"/>
            <a:ext cx="9144000" cy="1124607"/>
          </a:xfrm>
        </p:spPr>
        <p:txBody>
          <a:bodyPr>
            <a:normAutofit/>
          </a:bodyPr>
          <a:lstStyle/>
          <a:p>
            <a:r>
              <a:rPr lang="en-US" sz="5400" b="1" dirty="0">
                <a:latin typeface="+mn-lt"/>
              </a:rPr>
              <a:t>La structure </a:t>
            </a:r>
            <a:r>
              <a:rPr lang="en-US" sz="5400" b="1" dirty="0" err="1">
                <a:latin typeface="+mn-lt"/>
              </a:rPr>
              <a:t>d’Hadoop</a:t>
            </a:r>
            <a:endParaRPr lang="en-US" sz="5400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3475" y="1261241"/>
            <a:ext cx="11183007" cy="5596759"/>
          </a:xfrm>
        </p:spPr>
        <p:txBody>
          <a:bodyPr>
            <a:normAutofit/>
          </a:bodyPr>
          <a:lstStyle/>
          <a:p>
            <a:pPr algn="just"/>
            <a:r>
              <a:rPr lang="en-US" sz="3600" b="1" dirty="0" smtClean="0"/>
              <a:t>HDFS</a:t>
            </a:r>
          </a:p>
          <a:p>
            <a:pPr marL="342900" indent="-342900" algn="just">
              <a:buFontTx/>
              <a:buChar char="-"/>
            </a:pPr>
            <a:r>
              <a:rPr lang="en-US" sz="2800" dirty="0" err="1" smtClean="0"/>
              <a:t>Découpe</a:t>
            </a:r>
            <a:r>
              <a:rPr lang="en-US" sz="2800" dirty="0" smtClean="0"/>
              <a:t> les </a:t>
            </a:r>
            <a:r>
              <a:rPr lang="en-US" sz="2800" dirty="0" err="1" smtClean="0"/>
              <a:t>fichiers</a:t>
            </a:r>
            <a:r>
              <a:rPr lang="en-US" sz="2800" dirty="0" smtClean="0"/>
              <a:t> </a:t>
            </a:r>
            <a:r>
              <a:rPr lang="en-US" sz="2800" dirty="0" err="1" smtClean="0"/>
              <a:t>en</a:t>
            </a:r>
            <a:r>
              <a:rPr lang="en-US" sz="2800" dirty="0" smtClean="0"/>
              <a:t> </a:t>
            </a:r>
            <a:r>
              <a:rPr lang="en-US" sz="2800" dirty="0"/>
              <a:t>blocs </a:t>
            </a:r>
            <a:r>
              <a:rPr lang="en-US" sz="2800" dirty="0" err="1"/>
              <a:t>d'octets</a:t>
            </a:r>
            <a:r>
              <a:rPr lang="en-US" sz="2800" dirty="0"/>
              <a:t> </a:t>
            </a:r>
            <a:r>
              <a:rPr lang="en-US" sz="2800" dirty="0" smtClean="0"/>
              <a:t>(64Mo)</a:t>
            </a:r>
          </a:p>
          <a:p>
            <a:pPr algn="just"/>
            <a:endParaRPr lang="en-US" sz="2800" dirty="0" smtClean="0"/>
          </a:p>
          <a:p>
            <a:pPr marL="342900" indent="-342900" algn="just">
              <a:buFontTx/>
              <a:buChar char="-"/>
            </a:pPr>
            <a:r>
              <a:rPr lang="en-US" sz="2800" dirty="0" err="1" smtClean="0"/>
              <a:t>Distribue</a:t>
            </a:r>
            <a:r>
              <a:rPr lang="en-US" sz="2800" dirty="0" smtClean="0"/>
              <a:t> et </a:t>
            </a:r>
            <a:r>
              <a:rPr lang="en-US" sz="2800" dirty="0" err="1"/>
              <a:t>Réplique</a:t>
            </a:r>
            <a:r>
              <a:rPr lang="en-US" sz="2800" dirty="0"/>
              <a:t> </a:t>
            </a:r>
            <a:r>
              <a:rPr lang="en-US" sz="2800" dirty="0" smtClean="0"/>
              <a:t>les blocs sur </a:t>
            </a:r>
            <a:r>
              <a:rPr lang="en-US" sz="2800" dirty="0" err="1" smtClean="0"/>
              <a:t>plusieurs</a:t>
            </a:r>
            <a:r>
              <a:rPr lang="en-US" sz="2800" dirty="0" smtClean="0"/>
              <a:t> machines</a:t>
            </a:r>
          </a:p>
          <a:p>
            <a:pPr algn="just"/>
            <a:endParaRPr lang="en-US" sz="2800" dirty="0"/>
          </a:p>
          <a:p>
            <a:pPr marL="342900" indent="-342900" algn="just">
              <a:buFontTx/>
              <a:buChar char="-"/>
            </a:pPr>
            <a:r>
              <a:rPr lang="en-US" sz="2800" dirty="0" err="1" smtClean="0"/>
              <a:t>Utilise</a:t>
            </a:r>
            <a:r>
              <a:rPr lang="en-US" sz="2800" dirty="0" smtClean="0"/>
              <a:t> </a:t>
            </a:r>
            <a:r>
              <a:rPr lang="en-US" sz="2800" dirty="0" err="1" smtClean="0"/>
              <a:t>une</a:t>
            </a:r>
            <a:r>
              <a:rPr lang="en-US" sz="2800" dirty="0" smtClean="0"/>
              <a:t> </a:t>
            </a:r>
            <a:r>
              <a:rPr lang="fr-FR" dirty="0" smtClean="0"/>
              <a:t>architecture </a:t>
            </a:r>
            <a:r>
              <a:rPr lang="fr-FR" dirty="0"/>
              <a:t>de stockage </a:t>
            </a:r>
            <a:r>
              <a:rPr lang="en-US" dirty="0"/>
              <a:t>maître-</a:t>
            </a:r>
            <a:r>
              <a:rPr lang="en-US" dirty="0" err="1"/>
              <a:t>esclave</a:t>
            </a:r>
            <a:r>
              <a:rPr lang="en-US" dirty="0"/>
              <a:t> </a:t>
            </a:r>
            <a:endParaRPr lang="en-US" dirty="0" smtClean="0"/>
          </a:p>
          <a:p>
            <a:pPr marL="800100" lvl="1" indent="-342900" algn="just">
              <a:buFontTx/>
              <a:buChar char="-"/>
            </a:pPr>
            <a:r>
              <a:rPr lang="en-US" sz="2400" dirty="0" err="1" smtClean="0"/>
              <a:t>Une</a:t>
            </a:r>
            <a:r>
              <a:rPr lang="en-US" sz="2400" dirty="0" smtClean="0"/>
              <a:t> </a:t>
            </a:r>
            <a:r>
              <a:rPr lang="en-US" sz="2400" dirty="0" err="1" smtClean="0"/>
              <a:t>seule</a:t>
            </a:r>
            <a:r>
              <a:rPr lang="en-US" sz="2400" dirty="0" smtClean="0"/>
              <a:t> </a:t>
            </a:r>
            <a:r>
              <a:rPr lang="en-US" sz="2400" dirty="0" err="1" smtClean="0"/>
              <a:t>Namenode</a:t>
            </a:r>
            <a:r>
              <a:rPr lang="en-US" sz="2400" dirty="0" smtClean="0"/>
              <a:t> et </a:t>
            </a:r>
            <a:r>
              <a:rPr lang="en-US" sz="2400" dirty="0"/>
              <a:t>secondary name node </a:t>
            </a:r>
            <a:endParaRPr lang="en-US" sz="2400" dirty="0" smtClean="0"/>
          </a:p>
          <a:p>
            <a:pPr marL="800100" lvl="1" indent="-342900" algn="just">
              <a:buFontTx/>
              <a:buChar char="-"/>
            </a:pPr>
            <a:r>
              <a:rPr lang="en-US" sz="2400" dirty="0" err="1" smtClean="0"/>
              <a:t>Plusieurs</a:t>
            </a:r>
            <a:r>
              <a:rPr lang="en-US" sz="2400" dirty="0" smtClean="0"/>
              <a:t> </a:t>
            </a:r>
            <a:r>
              <a:rPr lang="en-US" sz="2400" dirty="0" err="1" smtClean="0"/>
              <a:t>datanodes</a:t>
            </a:r>
            <a:endParaRPr lang="en-US" sz="2400" dirty="0" smtClean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60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1916</TotalTime>
  <Words>334</Words>
  <Application>Microsoft Office PowerPoint</Application>
  <PresentationFormat>Widescreen</PresentationFormat>
  <Paragraphs>132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Le logiciel open source Hadoop</vt:lpstr>
      <vt:lpstr>  Généralités  </vt:lpstr>
      <vt:lpstr>Généralités</vt:lpstr>
      <vt:lpstr>Approche conceptuelle d'Hadoop et objectifs</vt:lpstr>
      <vt:lpstr>Approche conceptuelle d'Hadoop</vt:lpstr>
      <vt:lpstr>Approche conceptuelle d'Hadoop</vt:lpstr>
      <vt:lpstr>Approche conceptuelle d'Hadoop</vt:lpstr>
      <vt:lpstr>La structure d’Hadoop</vt:lpstr>
      <vt:lpstr>La structure d’Hadoop</vt:lpstr>
      <vt:lpstr> La structure d’Hadoop </vt:lpstr>
      <vt:lpstr>La structure d’Hadoop</vt:lpstr>
      <vt:lpstr>La structure d’Hadoop</vt:lpstr>
      <vt:lpstr>Fonctionnement d'Hadoop</vt:lpstr>
      <vt:lpstr>Fonctionnement d'Hadoop: exécution d’un job JobTracker </vt:lpstr>
      <vt:lpstr>YARN/MapReduce 2.0</vt:lpstr>
      <vt:lpstr>Avantages et Inconvénients de Hadoop </vt:lpstr>
      <vt:lpstr>Modes de fonctionnement Hadoop</vt:lpstr>
      <vt:lpstr>Merci pour votre attention 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zeinab rashidi</dc:creator>
  <cp:lastModifiedBy>zeinab rashidi</cp:lastModifiedBy>
  <cp:revision>73</cp:revision>
  <dcterms:created xsi:type="dcterms:W3CDTF">2018-02-19T19:45:16Z</dcterms:created>
  <dcterms:modified xsi:type="dcterms:W3CDTF">2018-03-11T08:09:26Z</dcterms:modified>
</cp:coreProperties>
</file>