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579c48b5f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579c48b5f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63c45c65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Implementation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Google Sheets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Automation Testing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Selenium WebDriver (Java)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Bug Tracking &amp; Reporting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TestNG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Front-end Inspection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Chrome Developer Tools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63c45c65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63c45c65d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63c45c65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563c45c65d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579c48b5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579c48b5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579c48b5f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79c48b5f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579c48b5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5579c48b5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579c48b5f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579c48b5f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5579c48b5f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579c48b5f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579c48b5f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579c48b5f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63c45c65d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63c45c65d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563c45c65d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63c45c65d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63c45c65d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563c45c65d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3c45c65d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63c45c65d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563c45c65d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579c48b5f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579c48b5f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5579c48b5f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10933155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5.png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0974189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ctrTitle"/>
          </p:nvPr>
        </p:nvSpPr>
        <p:spPr>
          <a:xfrm>
            <a:off x="1748125" y="2716318"/>
            <a:ext cx="8048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6470"/>
              <a:buFont typeface="Calibri"/>
              <a:buNone/>
            </a:pPr>
            <a:r>
              <a:rPr b="1" lang="en-US" sz="3400">
                <a:latin typeface="Arial"/>
                <a:ea typeface="Arial"/>
                <a:cs typeface="Arial"/>
                <a:sym typeface="Arial"/>
              </a:rPr>
              <a:t>EYouth Website Testing</a:t>
            </a:r>
            <a:endParaRPr b="1"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3007"/>
              <a:buFont typeface="Calibri"/>
              <a:buNone/>
            </a:pPr>
            <a:r>
              <a:rPr b="1" lang="en-US" sz="2955">
                <a:latin typeface="Arial"/>
                <a:ea typeface="Arial"/>
                <a:cs typeface="Arial"/>
                <a:sym typeface="Arial"/>
              </a:rPr>
              <a:t>DEPI Project</a:t>
            </a:r>
            <a:endParaRPr b="1" sz="295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>
            <p:ph idx="1" type="subTitle"/>
          </p:nvPr>
        </p:nvSpPr>
        <p:spPr>
          <a:xfrm>
            <a:off x="1731825" y="4063250"/>
            <a:ext cx="8570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/>
              <a:t>By:     </a:t>
            </a:r>
            <a:br>
              <a:rPr lang="en-US" sz="2200"/>
            </a:br>
            <a:r>
              <a:rPr lang="en-US" sz="1900"/>
              <a:t>16/5/2025</a:t>
            </a:r>
            <a:endParaRPr sz="1900"/>
          </a:p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16/5/2025</a:t>
            </a:r>
            <a:endParaRPr/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2379000" y="811250"/>
            <a:ext cx="79974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-US" sz="2979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Programming Languages &amp; Frameworks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3579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900"/>
          </a:p>
        </p:txBody>
      </p:sp>
      <p:sp>
        <p:nvSpPr>
          <p:cNvPr id="202" name="Google Shape;202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16/5/2025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4508207" y="2676823"/>
            <a:ext cx="2780530" cy="1878270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Testng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tool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23150" y="2653624"/>
            <a:ext cx="2780530" cy="1878270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523175" y="2653624"/>
            <a:ext cx="27828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</a:rPr>
              <a:t>Java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07" name="Google Shape;207;p2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/>
          <p:nvPr/>
        </p:nvSpPr>
        <p:spPr>
          <a:xfrm>
            <a:off x="8246279" y="2653627"/>
            <a:ext cx="2718969" cy="1878270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POM Design Pattern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09625" y="886450"/>
            <a:ext cx="6231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317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Tools &amp; Technologies</a:t>
            </a:r>
            <a:endParaRPr sz="1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917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sp>
        <p:nvSpPr>
          <p:cNvPr id="214" name="Google Shape;214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16/5/2025</a:t>
            </a:r>
            <a:endParaRPr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838200" y="2866693"/>
            <a:ext cx="2762575" cy="194032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Selenium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8388571" y="2866701"/>
            <a:ext cx="2762575" cy="194032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Sheets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4710936" y="2866701"/>
            <a:ext cx="2762575" cy="194032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Chrome Developer tools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/>
              <a:t>Methodology</a:t>
            </a:r>
            <a:endParaRPr b="1" sz="46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Manual Testing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Simulated real user behavior for features like login, registration, course browsing, etc.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Automation Testing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Developed scripts using Selenium WebDriver and TestNG for repetitive and critical test cases.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Bug Tracking &amp; Documentation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Logged bugs and test results in Google Sheets and TestLink.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740850" y="6311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16/5/2025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457150" y="307900"/>
            <a:ext cx="8748000" cy="111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1" lang="en-US" sz="3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Deliverables </a:t>
            </a:r>
            <a:endParaRPr sz="5500"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838200" y="182567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Reports &amp; D</a:t>
            </a:r>
            <a:r>
              <a:rPr b="1" lang="en-US" sz="27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ocumentations</a:t>
            </a:r>
            <a:endParaRPr b="1" sz="27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25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sz="25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25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Technical requirements</a:t>
            </a:r>
            <a:endParaRPr sz="25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25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Requirements Review</a:t>
            </a:r>
            <a:endParaRPr sz="25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25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Test cases Design</a:t>
            </a:r>
            <a:endParaRPr sz="25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255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Bug Report</a:t>
            </a:r>
            <a:endParaRPr sz="255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>
            <p:ph idx="2" type="body"/>
          </p:nvPr>
        </p:nvSpPr>
        <p:spPr>
          <a:xfrm>
            <a:off x="5464300" y="1673575"/>
            <a:ext cx="5965800" cy="442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Milestones</a:t>
            </a:r>
            <a:endParaRPr b="1" sz="23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AutoNum type="romanUcPeriod"/>
            </a:pPr>
            <a:r>
              <a:rPr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choose the website and get approval</a:t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AutoNum type="romanUcPeriod"/>
            </a:pPr>
            <a:r>
              <a:rPr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Requirements Review Points → 24 Jan - 7 Feb </a:t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AutoNum type="romanUcPeriod"/>
            </a:pPr>
            <a:r>
              <a:rPr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Test cases Design →  7 Feb - 7 Mar</a:t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AutoNum type="romanUcPeriod"/>
            </a:pPr>
            <a:r>
              <a:rPr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Execution “Manual &amp; Automation” → 8 Mar - 8 May</a:t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AutoNum type="romanUcPeriod"/>
            </a:pPr>
            <a:r>
              <a:rPr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Bug Reporting</a:t>
            </a:r>
            <a:endParaRPr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4477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16/5/2025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39796" y="1681170"/>
            <a:ext cx="3449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244" name="Google Shape;24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16/5/2025</a:t>
            </a:r>
            <a:endParaRPr/>
          </a:p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2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>
            <p:ph type="title"/>
          </p:nvPr>
        </p:nvSpPr>
        <p:spPr>
          <a:xfrm>
            <a:off x="782475" y="470600"/>
            <a:ext cx="10101600" cy="60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br>
              <a:rPr b="1" lang="en-US" sz="3359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3359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359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Project Team and  Roles</a:t>
            </a:r>
            <a:endParaRPr b="1" sz="318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59"/>
          </a:p>
        </p:txBody>
      </p:sp>
      <p:sp>
        <p:nvSpPr>
          <p:cNvPr id="248" name="Google Shape;248;p27"/>
          <p:cNvSpPr txBox="1"/>
          <p:nvPr>
            <p:ph idx="2" type="body"/>
          </p:nvPr>
        </p:nvSpPr>
        <p:spPr>
          <a:xfrm>
            <a:off x="917675" y="2440000"/>
            <a:ext cx="4681800" cy="40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080"/>
              <a:t>Enas AbdElkader </a:t>
            </a:r>
            <a:r>
              <a:rPr lang="en-US" sz="2080"/>
              <a:t>Metwally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080"/>
              <a:t>Hana Yassin </a:t>
            </a:r>
            <a:r>
              <a:rPr lang="en-US" sz="2080"/>
              <a:t>Tawfik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080"/>
              <a:t>Nour Ahmed 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080"/>
              <a:t>Samar farag </a:t>
            </a:r>
            <a:r>
              <a:rPr lang="en-US" sz="2080"/>
              <a:t>Abdallah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080"/>
              <a:t> Zeinab Sakran Mahmoud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2080"/>
              <a:t>Fatma AboElfotoh </a:t>
            </a:r>
            <a:r>
              <a:rPr lang="en-US" sz="2080"/>
              <a:t>Abdel fattah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80"/>
          </a:p>
        </p:txBody>
      </p:sp>
      <p:sp>
        <p:nvSpPr>
          <p:cNvPr id="249" name="Google Shape;249;p2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/>
              <a:t>Responsible for Requirement 1 &amp; 10</a:t>
            </a:r>
            <a:br>
              <a:rPr lang="en-US" sz="2080"/>
            </a:br>
            <a:r>
              <a:rPr lang="en-US" sz="2080"/>
              <a:t>Responsible for Requirement 2 &amp; 12 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/>
              <a:t>Responsible for Requirement 3 &amp; 11 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/>
              <a:t>Responsible for Requirement 4 &amp; 9 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/>
              <a:t>Responsible for Requirement 5 &amp; 6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80"/>
              <a:t>Responsible for Requirement 7 &amp; 8 </a:t>
            </a:r>
            <a:endParaRPr sz="208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080"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6021396" y="1604970"/>
            <a:ext cx="3449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responsibilities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38200" y="1825625"/>
            <a:ext cx="57060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/>
              <a:t>Collaboration methods &amp;</a:t>
            </a:r>
            <a:endParaRPr b="1"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00"/>
              <a:t>Project Management </a:t>
            </a:r>
            <a:endParaRPr b="1" sz="3200"/>
          </a:p>
        </p:txBody>
      </p:sp>
      <p:sp>
        <p:nvSpPr>
          <p:cNvPr id="256" name="Google Shape;25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16/5/2025</a:t>
            </a:r>
            <a:endParaRPr/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7326052" y="4564954"/>
            <a:ext cx="4196424" cy="82709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Drive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7326052" y="3161743"/>
            <a:ext cx="4196424" cy="82709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Documents sharing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7326052" y="1758532"/>
            <a:ext cx="4196424" cy="82709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7326052" y="1758532"/>
            <a:ext cx="4196424" cy="827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</a:rPr>
              <a:t>BiWeekly Google Meet 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62" name="Google Shape;262;p28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16/5/2025</a:t>
            </a:r>
            <a:endParaRPr/>
          </a:p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p29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71" name="Google Shape;271;p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We welcome your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collaboration ideas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!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1143000" y="436575"/>
            <a:ext cx="8923500" cy="90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500"/>
              <a:t>Project Idea</a:t>
            </a:r>
            <a:endParaRPr b="1" sz="3500"/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1183400" y="1625825"/>
            <a:ext cx="10948200" cy="39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811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8110">
              <a:latin typeface="Arial"/>
              <a:ea typeface="Arial"/>
              <a:cs typeface="Arial"/>
              <a:sym typeface="Arial"/>
            </a:endParaRPr>
          </a:p>
          <a:p>
            <a:pPr indent="-33830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6910">
                <a:latin typeface="Arial"/>
                <a:ea typeface="Arial"/>
                <a:cs typeface="Arial"/>
                <a:sym typeface="Arial"/>
              </a:rPr>
              <a:t> Ensuring a seamless, secure, and high-quality experience across all core features of the EYouth e-learning platform.</a:t>
            </a:r>
            <a:endParaRPr sz="81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1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8110">
                <a:latin typeface="Arial"/>
                <a:ea typeface="Arial"/>
                <a:cs typeface="Arial"/>
                <a:sym typeface="Arial"/>
              </a:rPr>
              <a:t>Proposed Solution:</a:t>
            </a:r>
            <a:endParaRPr b="1" sz="81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br>
              <a:rPr b="1" lang="en-US" sz="7310">
                <a:latin typeface="Arial"/>
                <a:ea typeface="Arial"/>
                <a:cs typeface="Arial"/>
                <a:sym typeface="Arial"/>
              </a:rPr>
            </a:br>
            <a:r>
              <a:rPr lang="en-US" sz="7310">
                <a:latin typeface="Arial"/>
                <a:ea typeface="Arial"/>
                <a:cs typeface="Arial"/>
                <a:sym typeface="Arial"/>
              </a:rPr>
              <a:t> Develop a </a:t>
            </a:r>
            <a:r>
              <a:rPr b="1" lang="en-US" sz="7310">
                <a:latin typeface="Arial"/>
                <a:ea typeface="Arial"/>
                <a:cs typeface="Arial"/>
                <a:sym typeface="Arial"/>
              </a:rPr>
              <a:t>robust, automated testing framework</a:t>
            </a:r>
            <a:r>
              <a:rPr lang="en-US" sz="7310">
                <a:latin typeface="Arial"/>
                <a:ea typeface="Arial"/>
                <a:cs typeface="Arial"/>
                <a:sym typeface="Arial"/>
              </a:rPr>
              <a:t> focused on verifying key functionalities:</a:t>
            </a:r>
            <a:br>
              <a:rPr lang="en-US" sz="7310">
                <a:latin typeface="Arial"/>
                <a:ea typeface="Arial"/>
                <a:cs typeface="Arial"/>
                <a:sym typeface="Arial"/>
              </a:rPr>
            </a:br>
            <a:endParaRPr sz="7310">
              <a:latin typeface="Arial"/>
              <a:ea typeface="Arial"/>
              <a:cs typeface="Arial"/>
              <a:sym typeface="Arial"/>
            </a:endParaRPr>
          </a:p>
          <a:p>
            <a:pPr indent="-35100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7710">
                <a:latin typeface="Arial"/>
                <a:ea typeface="Arial"/>
                <a:cs typeface="Arial"/>
                <a:sym typeface="Arial"/>
              </a:rPr>
              <a:t>User registration &amp; login</a:t>
            </a:r>
            <a:br>
              <a:rPr lang="en-US" sz="7710">
                <a:latin typeface="Arial"/>
                <a:ea typeface="Arial"/>
                <a:cs typeface="Arial"/>
                <a:sym typeface="Arial"/>
              </a:rPr>
            </a:br>
            <a:endParaRPr sz="7710">
              <a:latin typeface="Arial"/>
              <a:ea typeface="Arial"/>
              <a:cs typeface="Arial"/>
              <a:sym typeface="Arial"/>
            </a:endParaRPr>
          </a:p>
          <a:p>
            <a:pPr indent="-3510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710">
                <a:latin typeface="Arial"/>
                <a:ea typeface="Arial"/>
                <a:cs typeface="Arial"/>
                <a:sym typeface="Arial"/>
              </a:rPr>
              <a:t>Course browsing &amp; enrollment</a:t>
            </a:r>
            <a:br>
              <a:rPr lang="en-US" sz="7710">
                <a:latin typeface="Arial"/>
                <a:ea typeface="Arial"/>
                <a:cs typeface="Arial"/>
                <a:sym typeface="Arial"/>
              </a:rPr>
            </a:br>
            <a:endParaRPr sz="7710">
              <a:latin typeface="Arial"/>
              <a:ea typeface="Arial"/>
              <a:cs typeface="Arial"/>
              <a:sym typeface="Arial"/>
            </a:endParaRPr>
          </a:p>
          <a:p>
            <a:pPr indent="-3510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710">
                <a:latin typeface="Arial"/>
                <a:ea typeface="Arial"/>
                <a:cs typeface="Arial"/>
                <a:sym typeface="Arial"/>
              </a:rPr>
              <a:t>Payment processing</a:t>
            </a:r>
            <a:br>
              <a:rPr lang="en-US" sz="7710">
                <a:latin typeface="Arial"/>
                <a:ea typeface="Arial"/>
                <a:cs typeface="Arial"/>
                <a:sym typeface="Arial"/>
              </a:rPr>
            </a:br>
            <a:endParaRPr sz="7710">
              <a:latin typeface="Arial"/>
              <a:ea typeface="Arial"/>
              <a:cs typeface="Arial"/>
              <a:sym typeface="Arial"/>
            </a:endParaRPr>
          </a:p>
          <a:p>
            <a:pPr indent="-3510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710">
                <a:latin typeface="Arial"/>
                <a:ea typeface="Arial"/>
                <a:cs typeface="Arial"/>
                <a:sym typeface="Arial"/>
              </a:rPr>
              <a:t>Content access &amp; reviews</a:t>
            </a:r>
            <a:br>
              <a:rPr lang="en-US" sz="7710">
                <a:latin typeface="Arial"/>
                <a:ea typeface="Arial"/>
                <a:cs typeface="Arial"/>
                <a:sym typeface="Arial"/>
              </a:rPr>
            </a:br>
            <a:endParaRPr sz="771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732700" y="6356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16/5/2025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1219200" y="436575"/>
            <a:ext cx="9852600" cy="90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800"/>
              <a:t>Project Idea</a:t>
            </a:r>
            <a:endParaRPr b="1" sz="3800"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1231500" y="1750900"/>
            <a:ext cx="8268900" cy="39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Unique Value Proposition:</a:t>
            </a:r>
            <a:br>
              <a:rPr b="1" lang="en-US" sz="1800">
                <a:latin typeface="Arial"/>
                <a:ea typeface="Arial"/>
                <a:cs typeface="Arial"/>
                <a:sym typeface="Arial"/>
              </a:rPr>
            </a:b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2271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82"/>
              <a:buFont typeface="Arial"/>
              <a:buChar char="●"/>
            </a:pPr>
            <a:r>
              <a:rPr lang="en-US" sz="2115">
                <a:latin typeface="Arial"/>
                <a:ea typeface="Arial"/>
                <a:cs typeface="Arial"/>
                <a:sym typeface="Arial"/>
              </a:rPr>
              <a:t>Validate core user functionalities.</a:t>
            </a:r>
            <a:br>
              <a:rPr lang="en-US" sz="2115">
                <a:latin typeface="Arial"/>
                <a:ea typeface="Arial"/>
                <a:cs typeface="Arial"/>
                <a:sym typeface="Arial"/>
              </a:rPr>
            </a:b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-32271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82"/>
              <a:buChar char="●"/>
            </a:pPr>
            <a:r>
              <a:rPr lang="en-US" sz="2115">
                <a:latin typeface="Arial"/>
                <a:ea typeface="Arial"/>
                <a:cs typeface="Arial"/>
                <a:sym typeface="Arial"/>
              </a:rPr>
              <a:t>Detect and report bugs prior to launch.</a:t>
            </a:r>
            <a:br>
              <a:rPr lang="en-US" sz="2115">
                <a:latin typeface="Arial"/>
                <a:ea typeface="Arial"/>
                <a:cs typeface="Arial"/>
                <a:sym typeface="Arial"/>
              </a:rPr>
            </a:b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-32271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82"/>
              <a:buChar char="●"/>
            </a:pPr>
            <a:r>
              <a:rPr lang="en-US" sz="2115">
                <a:latin typeface="Arial"/>
                <a:ea typeface="Arial"/>
                <a:cs typeface="Arial"/>
                <a:sym typeface="Arial"/>
              </a:rPr>
              <a:t>Ensure platform stability and performance.</a:t>
            </a:r>
            <a:br>
              <a:rPr lang="en-US" sz="2115">
                <a:latin typeface="Arial"/>
                <a:ea typeface="Arial"/>
                <a:cs typeface="Arial"/>
                <a:sym typeface="Arial"/>
              </a:rPr>
            </a:b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-32271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82"/>
              <a:buChar char="●"/>
            </a:pPr>
            <a:r>
              <a:rPr lang="en-US" sz="2115">
                <a:latin typeface="Arial"/>
                <a:ea typeface="Arial"/>
                <a:cs typeface="Arial"/>
                <a:sym typeface="Arial"/>
              </a:rPr>
              <a:t>Automate repetitive testing for efficiency.</a:t>
            </a:r>
            <a:endParaRPr b="1" sz="1719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51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1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80"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685800" y="6324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16/5/2025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1524000" y="3030429"/>
            <a:ext cx="8502300" cy="174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0461"/>
              <a:buFont typeface="Arial"/>
              <a:buNone/>
            </a:pPr>
            <a:r>
              <a:rPr b="1" lang="en-US" sz="3611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Project Wireframe </a:t>
            </a:r>
            <a:endParaRPr b="1" sz="3611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887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16/5/2025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16/5/2025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8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4">
            <a:alphaModFix/>
          </a:blip>
          <a:srcRect b="0" l="0" r="0" t="1419"/>
          <a:stretch/>
        </p:blipFill>
        <p:spPr>
          <a:xfrm>
            <a:off x="6798700" y="349200"/>
            <a:ext cx="3400200" cy="307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sq" cmpd="sng" w="76200">
            <a:solidFill>
              <a:srgbClr val="336EA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475" y="2315013"/>
            <a:ext cx="4218600" cy="2545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18"/>
          <p:cNvCxnSpPr>
            <a:stCxn id="144" idx="3"/>
            <a:endCxn id="143" idx="1"/>
          </p:cNvCxnSpPr>
          <p:nvPr/>
        </p:nvCxnSpPr>
        <p:spPr>
          <a:xfrm flipH="1" rot="10800000">
            <a:off x="4664075" y="1889163"/>
            <a:ext cx="2134500" cy="16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7701" y="3810625"/>
            <a:ext cx="3400200" cy="2965500"/>
          </a:xfrm>
          <a:prstGeom prst="roundRect">
            <a:avLst>
              <a:gd fmla="val 16667" name="adj"/>
            </a:avLst>
          </a:prstGeom>
          <a:noFill/>
          <a:ln cap="sq" cmpd="sng" w="76200">
            <a:solidFill>
              <a:srgbClr val="336EA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47" name="Google Shape;147;p18"/>
          <p:cNvCxnSpPr>
            <a:stCxn id="144" idx="3"/>
            <a:endCxn id="146" idx="1"/>
          </p:cNvCxnSpPr>
          <p:nvPr/>
        </p:nvCxnSpPr>
        <p:spPr>
          <a:xfrm>
            <a:off x="4664075" y="3587763"/>
            <a:ext cx="2203500" cy="17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 txBox="1"/>
          <p:nvPr/>
        </p:nvSpPr>
        <p:spPr>
          <a:xfrm rot="-2500515">
            <a:off x="4923538" y="2052158"/>
            <a:ext cx="958328" cy="5388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 rot="2008974">
            <a:off x="4631882" y="4523208"/>
            <a:ext cx="2094118" cy="538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account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500" y="753700"/>
            <a:ext cx="4167900" cy="193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500" y="3047350"/>
            <a:ext cx="4167900" cy="270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8" name="Google Shape;158;p19"/>
          <p:cNvCxnSpPr>
            <a:stCxn id="159" idx="3"/>
            <a:endCxn id="156" idx="1"/>
          </p:cNvCxnSpPr>
          <p:nvPr/>
        </p:nvCxnSpPr>
        <p:spPr>
          <a:xfrm flipH="1" rot="10800000">
            <a:off x="5894900" y="1721200"/>
            <a:ext cx="1350600" cy="17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>
            <a:stCxn id="159" idx="3"/>
            <a:endCxn id="157" idx="1"/>
          </p:cNvCxnSpPr>
          <p:nvPr/>
        </p:nvCxnSpPr>
        <p:spPr>
          <a:xfrm>
            <a:off x="5894900" y="3428950"/>
            <a:ext cx="13506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9"/>
          <p:cNvSpPr txBox="1"/>
          <p:nvPr/>
        </p:nvSpPr>
        <p:spPr>
          <a:xfrm rot="-3214066">
            <a:off x="5852728" y="1812457"/>
            <a:ext cx="958288" cy="6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 rot="2289675">
            <a:off x="6061167" y="3831437"/>
            <a:ext cx="958443" cy="615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5">
            <a:alphaModFix/>
          </a:blip>
          <a:srcRect b="2950" l="1160" r="-1160" t="-2950"/>
          <a:stretch/>
        </p:blipFill>
        <p:spPr>
          <a:xfrm>
            <a:off x="184500" y="1428950"/>
            <a:ext cx="5650800" cy="399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390250" y="523875"/>
            <a:ext cx="3739500" cy="79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Dashboard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5" y="1746850"/>
            <a:ext cx="5704200" cy="408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975" y="2367675"/>
            <a:ext cx="5067000" cy="2846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3" name="Google Shape;173;p20"/>
          <p:cNvCxnSpPr>
            <a:stCxn id="171" idx="3"/>
            <a:endCxn id="172" idx="1"/>
          </p:cNvCxnSpPr>
          <p:nvPr/>
        </p:nvCxnSpPr>
        <p:spPr>
          <a:xfrm>
            <a:off x="5941575" y="3791050"/>
            <a:ext cx="10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0" y="1772225"/>
            <a:ext cx="4836600" cy="403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500" y="862775"/>
            <a:ext cx="3828000" cy="283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0575" y="3877950"/>
            <a:ext cx="3828000" cy="284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69A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3" name="Google Shape;183;p21"/>
          <p:cNvCxnSpPr>
            <a:stCxn id="180" idx="3"/>
            <a:endCxn id="181" idx="1"/>
          </p:cNvCxnSpPr>
          <p:nvPr/>
        </p:nvCxnSpPr>
        <p:spPr>
          <a:xfrm flipH="1" rot="10800000">
            <a:off x="5246000" y="2278625"/>
            <a:ext cx="1754400" cy="15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>
            <a:stCxn id="180" idx="3"/>
            <a:endCxn id="182" idx="1"/>
          </p:cNvCxnSpPr>
          <p:nvPr/>
        </p:nvCxnSpPr>
        <p:spPr>
          <a:xfrm>
            <a:off x="5246000" y="3792125"/>
            <a:ext cx="1754700" cy="15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1"/>
          <p:cNvSpPr txBox="1"/>
          <p:nvPr/>
        </p:nvSpPr>
        <p:spPr>
          <a:xfrm rot="-2453028">
            <a:off x="5412521" y="2198046"/>
            <a:ext cx="1075739" cy="6154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Fawry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 rot="2320261">
            <a:off x="5517452" y="4768867"/>
            <a:ext cx="958313" cy="615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1" lang="en-US" sz="33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5700"/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659425" y="63233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16/5/2025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929100" y="1831488"/>
            <a:ext cx="5166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976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Registration</a:t>
            </a:r>
            <a:endParaRPr sz="2908"/>
          </a:p>
          <a:p>
            <a:pPr indent="-349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Login </a:t>
            </a:r>
            <a:endParaRPr sz="2908"/>
          </a:p>
          <a:p>
            <a:pPr indent="-349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Reset Password</a:t>
            </a:r>
            <a:endParaRPr sz="2908"/>
          </a:p>
          <a:p>
            <a:pPr indent="-349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Course Browsing</a:t>
            </a:r>
            <a:endParaRPr sz="2908"/>
          </a:p>
          <a:p>
            <a:pPr indent="-349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Course Enrollment</a:t>
            </a:r>
            <a:endParaRPr sz="2908"/>
          </a:p>
          <a:p>
            <a:pPr indent="-349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Add To Cart  </a:t>
            </a:r>
            <a:endParaRPr sz="2908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8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6632700" y="1690825"/>
            <a:ext cx="5113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76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Payment processing </a:t>
            </a:r>
            <a:endParaRPr sz="2908"/>
          </a:p>
          <a:p>
            <a:pPr indent="-3497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8"/>
              <a:buChar char="•"/>
            </a:pPr>
            <a:r>
              <a:rPr lang="en-US" sz="2908"/>
              <a:t>Course Content Access</a:t>
            </a:r>
            <a:endParaRPr sz="2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Course Reviews &amp; Ratings</a:t>
            </a:r>
            <a:endParaRPr sz="2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Notifications  </a:t>
            </a:r>
            <a:endParaRPr sz="2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App Download Button</a:t>
            </a:r>
            <a:endParaRPr sz="2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Browsers and </a:t>
            </a:r>
            <a:r>
              <a:rPr lang="en-US" sz="2600"/>
              <a:t>Devices</a:t>
            </a:r>
            <a:r>
              <a:rPr lang="en-US" sz="2600"/>
              <a:t>  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