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Lato" charset="0"/>
      <p:regular r:id="rId9"/>
      <p:bold r:id="rId10"/>
      <p:italic r:id="rId11"/>
      <p:boldItalic r:id="rId12"/>
    </p:embeddedFont>
    <p:embeddedFont>
      <p:font typeface="Raleway"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2" d="100"/>
          <a:sy n="102" d="100"/>
        </p:scale>
        <p:origin x="-444" y="2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52361654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b9a0b074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b9a0b07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d5b15f0a3_5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caabe9edb4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caabe9edb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b9a0b074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b9a0b074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caabe9edb4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caabe9edb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d251bb473_0_6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d251bb473_0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353535"/>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3600"/>
              <a:buNone/>
              <a:defRPr sz="3600">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Lato"/>
                <a:ea typeface="Lato"/>
                <a:cs typeface="Lato"/>
                <a:sym typeface="Lato"/>
              </a:defRPr>
            </a:lvl1pPr>
            <a:lvl2pPr lvl="1" algn="r" rtl="0">
              <a:buNone/>
              <a:defRPr sz="1000">
                <a:solidFill>
                  <a:schemeClr val="dk2"/>
                </a:solidFill>
                <a:latin typeface="Lato"/>
                <a:ea typeface="Lato"/>
                <a:cs typeface="Lato"/>
                <a:sym typeface="Lato"/>
              </a:defRPr>
            </a:lvl2pPr>
            <a:lvl3pPr lvl="2" algn="r" rtl="0">
              <a:buNone/>
              <a:defRPr sz="1000">
                <a:solidFill>
                  <a:schemeClr val="dk2"/>
                </a:solidFill>
                <a:latin typeface="Lato"/>
                <a:ea typeface="Lato"/>
                <a:cs typeface="Lato"/>
                <a:sym typeface="Lato"/>
              </a:defRPr>
            </a:lvl3pPr>
            <a:lvl4pPr lvl="3" algn="r" rtl="0">
              <a:buNone/>
              <a:defRPr sz="1000">
                <a:solidFill>
                  <a:schemeClr val="dk2"/>
                </a:solidFill>
                <a:latin typeface="Lato"/>
                <a:ea typeface="Lato"/>
                <a:cs typeface="Lato"/>
                <a:sym typeface="Lato"/>
              </a:defRPr>
            </a:lvl4pPr>
            <a:lvl5pPr lvl="4" algn="r" rtl="0">
              <a:buNone/>
              <a:defRPr sz="1000">
                <a:solidFill>
                  <a:schemeClr val="dk2"/>
                </a:solidFill>
                <a:latin typeface="Lato"/>
                <a:ea typeface="Lato"/>
                <a:cs typeface="Lato"/>
                <a:sym typeface="Lato"/>
              </a:defRPr>
            </a:lvl5pPr>
            <a:lvl6pPr lvl="5" algn="r" rtl="0">
              <a:buNone/>
              <a:defRPr sz="1000">
                <a:solidFill>
                  <a:schemeClr val="dk2"/>
                </a:solidFill>
                <a:latin typeface="Lato"/>
                <a:ea typeface="Lato"/>
                <a:cs typeface="Lato"/>
                <a:sym typeface="Lato"/>
              </a:defRPr>
            </a:lvl6pPr>
            <a:lvl7pPr lvl="6" algn="r" rtl="0">
              <a:buNone/>
              <a:defRPr sz="1000">
                <a:solidFill>
                  <a:schemeClr val="dk2"/>
                </a:solidFill>
                <a:latin typeface="Lato"/>
                <a:ea typeface="Lato"/>
                <a:cs typeface="Lato"/>
                <a:sym typeface="Lato"/>
              </a:defRPr>
            </a:lvl7pPr>
            <a:lvl8pPr lvl="7" algn="r" rtl="0">
              <a:buNone/>
              <a:defRPr sz="1000">
                <a:solidFill>
                  <a:schemeClr val="dk2"/>
                </a:solidFill>
                <a:latin typeface="Lato"/>
                <a:ea typeface="Lato"/>
                <a:cs typeface="Lato"/>
                <a:sym typeface="Lato"/>
              </a:defRPr>
            </a:lvl8pPr>
            <a:lvl9pPr lvl="8" algn="r" rtl="0">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hyperlink" Target="https://www.kaggle.com/frabbisw/facial-age" TargetMode="External"/><Relationship Id="rId3" Type="http://schemas.openxmlformats.org/officeDocument/2006/relationships/hyperlink" Target="https://elifesciences.org/articles/02020#s4" TargetMode="External"/><Relationship Id="rId7" Type="http://schemas.openxmlformats.org/officeDocument/2006/relationships/hyperlink" Target="https://www.gettyimages.in/photos/down-syndrome-child?phrase=down%20syndrome%20child&amp;sort=mostpopular"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hyperlink" Target="https://app.face2gene.com/web/library/syndrome/100190685" TargetMode="External"/><Relationship Id="rId5" Type="http://schemas.openxmlformats.org/officeDocument/2006/relationships/hyperlink" Target="http://ijece.iaescore.com/index.php/IJECE/article/view/23512/0" TargetMode="External"/><Relationship Id="rId4" Type="http://schemas.openxmlformats.org/officeDocument/2006/relationships/hyperlink" Target="https://www.researchgate.net/publication/258814002_Down_Syndrome_Detection_from_Facial_Photographs_using_Machine_Learning_Techniquessymmetry-12-01182%20(1).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Genetic Disease Diagnosis using Machine learning and Facial Photos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4"/>
          <p:cNvSpPr txBox="1">
            <a:spLocks noGrp="1"/>
          </p:cNvSpPr>
          <p:nvPr>
            <p:ph type="title" idx="4294967295"/>
          </p:nvPr>
        </p:nvSpPr>
        <p:spPr>
          <a:xfrm>
            <a:off x="346450" y="191500"/>
            <a:ext cx="51972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chemeClr val="dk1"/>
                </a:solidFill>
              </a:rPr>
              <a:t>Down Syndrome  </a:t>
            </a:r>
            <a:endParaRPr sz="2400"/>
          </a:p>
        </p:txBody>
      </p:sp>
      <p:sp>
        <p:nvSpPr>
          <p:cNvPr id="78" name="Google Shape;78;p14"/>
          <p:cNvSpPr txBox="1">
            <a:spLocks noGrp="1"/>
          </p:cNvSpPr>
          <p:nvPr>
            <p:ph type="title" idx="4294967295"/>
          </p:nvPr>
        </p:nvSpPr>
        <p:spPr>
          <a:xfrm>
            <a:off x="157100" y="959500"/>
            <a:ext cx="6879600" cy="3067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b="0">
                <a:highlight>
                  <a:srgbClr val="FFFFFF"/>
                </a:highlight>
                <a:latin typeface="Arial"/>
                <a:ea typeface="Arial"/>
                <a:cs typeface="Arial"/>
                <a:sym typeface="Arial"/>
              </a:rPr>
              <a:t>Down syndrome is a condition in which a person has an extra chromosome. Chromosomes are small “packages” of genes in the body. They determine how a baby’s body forms during pregnancy and how the baby’s body functions as it grows in the womb and after birth. Typically, a baby is born with 46 chromosomes. Babies with Down syndrome have an extra copy of one of these chromosomes, chromosome 21. A medical term for having an extra copy of a chromosome is ‘trisomy.’ Down syndrome is also referred to as Trisomy 21. This extra copy changes how the baby’s body and brain develop, which can cause both mental and physical challenges for the baby.</a:t>
            </a:r>
            <a:endParaRPr sz="2300" b="0">
              <a:latin typeface="Lato"/>
              <a:ea typeface="Lato"/>
              <a:cs typeface="Lato"/>
              <a:sym typeface="Lato"/>
            </a:endParaRPr>
          </a:p>
        </p:txBody>
      </p:sp>
      <p:pic>
        <p:nvPicPr>
          <p:cNvPr id="79" name="Google Shape;79;p14"/>
          <p:cNvPicPr preferRelativeResize="0"/>
          <p:nvPr/>
        </p:nvPicPr>
        <p:blipFill rotWithShape="1">
          <a:blip r:embed="rId3">
            <a:alphaModFix/>
          </a:blip>
          <a:srcRect l="5916" r="5916"/>
          <a:stretch/>
        </p:blipFill>
        <p:spPr>
          <a:xfrm>
            <a:off x="7036700" y="757325"/>
            <a:ext cx="2107300" cy="4098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a:spLocks noGrp="1"/>
          </p:cNvSpPr>
          <p:nvPr>
            <p:ph type="title" idx="4294967295"/>
          </p:nvPr>
        </p:nvSpPr>
        <p:spPr>
          <a:xfrm>
            <a:off x="0" y="0"/>
            <a:ext cx="7337400" cy="105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chemeClr val="dk1"/>
                </a:solidFill>
              </a:rPr>
              <a:t>common physical facial features of Down syndrome </a:t>
            </a:r>
            <a:endParaRPr sz="2400"/>
          </a:p>
        </p:txBody>
      </p:sp>
      <p:sp>
        <p:nvSpPr>
          <p:cNvPr id="85" name="Google Shape;85;p15"/>
          <p:cNvSpPr txBox="1">
            <a:spLocks noGrp="1"/>
          </p:cNvSpPr>
          <p:nvPr>
            <p:ph type="title" idx="4294967295"/>
          </p:nvPr>
        </p:nvSpPr>
        <p:spPr>
          <a:xfrm>
            <a:off x="0" y="1511700"/>
            <a:ext cx="6879600" cy="3067500"/>
          </a:xfrm>
          <a:prstGeom prst="rect">
            <a:avLst/>
          </a:prstGeom>
        </p:spPr>
        <p:txBody>
          <a:bodyPr spcFirstLastPara="1" wrap="square" lIns="91425" tIns="91425" rIns="91425" bIns="91425" anchor="t" anchorCtr="0">
            <a:noAutofit/>
          </a:bodyPr>
          <a:lstStyle/>
          <a:p>
            <a:pPr marL="457200" lvl="0" indent="-349250" algn="l" rtl="0">
              <a:lnSpc>
                <a:spcPct val="115000"/>
              </a:lnSpc>
              <a:spcBef>
                <a:spcPts val="0"/>
              </a:spcBef>
              <a:spcAft>
                <a:spcPts val="0"/>
              </a:spcAft>
              <a:buSzPts val="1900"/>
              <a:buFont typeface="Arial"/>
              <a:buChar char="●"/>
            </a:pPr>
            <a:r>
              <a:rPr lang="en" sz="1900" b="0">
                <a:highlight>
                  <a:srgbClr val="FFFFFF"/>
                </a:highlight>
                <a:latin typeface="Arial"/>
                <a:ea typeface="Arial"/>
                <a:cs typeface="Arial"/>
                <a:sym typeface="Arial"/>
              </a:rPr>
              <a:t>A flattened face, especially the bridge of the nose</a:t>
            </a:r>
            <a:endParaRPr sz="1900" b="0">
              <a:highlight>
                <a:srgbClr val="FFFFFF"/>
              </a:highlight>
              <a:latin typeface="Arial"/>
              <a:ea typeface="Arial"/>
              <a:cs typeface="Arial"/>
              <a:sym typeface="Arial"/>
            </a:endParaRPr>
          </a:p>
          <a:p>
            <a:pPr marL="457200" lvl="0" indent="-349250" algn="l" rtl="0">
              <a:lnSpc>
                <a:spcPct val="115000"/>
              </a:lnSpc>
              <a:spcBef>
                <a:spcPts val="0"/>
              </a:spcBef>
              <a:spcAft>
                <a:spcPts val="0"/>
              </a:spcAft>
              <a:buSzPts val="1900"/>
              <a:buFont typeface="Arial"/>
              <a:buChar char="●"/>
            </a:pPr>
            <a:r>
              <a:rPr lang="en" sz="1900" b="0">
                <a:highlight>
                  <a:srgbClr val="FFFFFF"/>
                </a:highlight>
                <a:latin typeface="Arial"/>
                <a:ea typeface="Arial"/>
                <a:cs typeface="Arial"/>
                <a:sym typeface="Arial"/>
              </a:rPr>
              <a:t>Almond-shaped eyes that slant up</a:t>
            </a:r>
            <a:endParaRPr sz="1900" b="0">
              <a:highlight>
                <a:srgbClr val="FFFFFF"/>
              </a:highlight>
              <a:latin typeface="Arial"/>
              <a:ea typeface="Arial"/>
              <a:cs typeface="Arial"/>
              <a:sym typeface="Arial"/>
            </a:endParaRPr>
          </a:p>
          <a:p>
            <a:pPr marL="457200" lvl="0" indent="-349250" algn="l" rtl="0">
              <a:lnSpc>
                <a:spcPct val="115000"/>
              </a:lnSpc>
              <a:spcBef>
                <a:spcPts val="0"/>
              </a:spcBef>
              <a:spcAft>
                <a:spcPts val="0"/>
              </a:spcAft>
              <a:buSzPts val="1900"/>
              <a:buFont typeface="Arial"/>
              <a:buChar char="●"/>
            </a:pPr>
            <a:r>
              <a:rPr lang="en" sz="1900" b="0">
                <a:highlight>
                  <a:srgbClr val="FFFFFF"/>
                </a:highlight>
                <a:latin typeface="Arial"/>
                <a:ea typeface="Arial"/>
                <a:cs typeface="Arial"/>
                <a:sym typeface="Arial"/>
              </a:rPr>
              <a:t>A short neck</a:t>
            </a:r>
            <a:endParaRPr sz="1900" b="0">
              <a:highlight>
                <a:srgbClr val="FFFFFF"/>
              </a:highlight>
              <a:latin typeface="Arial"/>
              <a:ea typeface="Arial"/>
              <a:cs typeface="Arial"/>
              <a:sym typeface="Arial"/>
            </a:endParaRPr>
          </a:p>
          <a:p>
            <a:pPr marL="457200" lvl="0" indent="-349250" algn="l" rtl="0">
              <a:lnSpc>
                <a:spcPct val="115000"/>
              </a:lnSpc>
              <a:spcBef>
                <a:spcPts val="0"/>
              </a:spcBef>
              <a:spcAft>
                <a:spcPts val="0"/>
              </a:spcAft>
              <a:buSzPts val="1900"/>
              <a:buFont typeface="Arial"/>
              <a:buChar char="●"/>
            </a:pPr>
            <a:r>
              <a:rPr lang="en" sz="1900" b="0">
                <a:highlight>
                  <a:srgbClr val="FFFFFF"/>
                </a:highlight>
                <a:latin typeface="Arial"/>
                <a:ea typeface="Arial"/>
                <a:cs typeface="Arial"/>
                <a:sym typeface="Arial"/>
              </a:rPr>
              <a:t>Small ears</a:t>
            </a:r>
            <a:endParaRPr sz="1900" b="0">
              <a:highlight>
                <a:srgbClr val="FFFFFF"/>
              </a:highlight>
              <a:latin typeface="Arial"/>
              <a:ea typeface="Arial"/>
              <a:cs typeface="Arial"/>
              <a:sym typeface="Arial"/>
            </a:endParaRPr>
          </a:p>
          <a:p>
            <a:pPr marL="457200" lvl="0" indent="-349250" algn="l" rtl="0">
              <a:lnSpc>
                <a:spcPct val="115000"/>
              </a:lnSpc>
              <a:spcBef>
                <a:spcPts val="0"/>
              </a:spcBef>
              <a:spcAft>
                <a:spcPts val="0"/>
              </a:spcAft>
              <a:buSzPts val="1900"/>
              <a:buFont typeface="Arial"/>
              <a:buChar char="●"/>
            </a:pPr>
            <a:r>
              <a:rPr lang="en" sz="1900" b="0">
                <a:highlight>
                  <a:srgbClr val="FFFFFF"/>
                </a:highlight>
                <a:latin typeface="Arial"/>
                <a:ea typeface="Arial"/>
                <a:cs typeface="Arial"/>
                <a:sym typeface="Arial"/>
              </a:rPr>
              <a:t>A tongue that tends to stick out of the mouth</a:t>
            </a:r>
            <a:endParaRPr sz="1900" b="0">
              <a:highlight>
                <a:srgbClr val="FFFFFF"/>
              </a:highlight>
              <a:latin typeface="Arial"/>
              <a:ea typeface="Arial"/>
              <a:cs typeface="Arial"/>
              <a:sym typeface="Arial"/>
            </a:endParaRPr>
          </a:p>
          <a:p>
            <a:pPr marL="457200" lvl="0" indent="-349250" algn="l" rtl="0">
              <a:lnSpc>
                <a:spcPct val="115000"/>
              </a:lnSpc>
              <a:spcBef>
                <a:spcPts val="0"/>
              </a:spcBef>
              <a:spcAft>
                <a:spcPts val="0"/>
              </a:spcAft>
              <a:buSzPts val="1900"/>
              <a:buFont typeface="Arial"/>
              <a:buChar char="●"/>
            </a:pPr>
            <a:r>
              <a:rPr lang="en" sz="1900" b="0">
                <a:highlight>
                  <a:srgbClr val="FFFFFF"/>
                </a:highlight>
                <a:latin typeface="Arial"/>
                <a:ea typeface="Arial"/>
                <a:cs typeface="Arial"/>
                <a:sym typeface="Arial"/>
              </a:rPr>
              <a:t>Tiny white spots on the iris (colored part) of the eye</a:t>
            </a:r>
            <a:endParaRPr sz="1900" b="0">
              <a:highlight>
                <a:srgbClr val="FFFFFF"/>
              </a:highlight>
              <a:latin typeface="Arial"/>
              <a:ea typeface="Arial"/>
              <a:cs typeface="Arial"/>
              <a:sym typeface="Arial"/>
            </a:endParaRPr>
          </a:p>
          <a:p>
            <a:pPr marL="0" lvl="0" indent="0" algn="l" rtl="0">
              <a:lnSpc>
                <a:spcPct val="115000"/>
              </a:lnSpc>
              <a:spcBef>
                <a:spcPts val="1200"/>
              </a:spcBef>
              <a:spcAft>
                <a:spcPts val="1600"/>
              </a:spcAft>
              <a:buNone/>
            </a:pPr>
            <a:endParaRPr sz="1800" b="0">
              <a:highlight>
                <a:srgbClr val="FFFFFF"/>
              </a:highlight>
              <a:latin typeface="Arial"/>
              <a:ea typeface="Arial"/>
              <a:cs typeface="Arial"/>
              <a:sym typeface="Arial"/>
            </a:endParaRPr>
          </a:p>
        </p:txBody>
      </p:sp>
      <p:pic>
        <p:nvPicPr>
          <p:cNvPr id="86" name="Google Shape;86;p15"/>
          <p:cNvPicPr preferRelativeResize="0"/>
          <p:nvPr/>
        </p:nvPicPr>
        <p:blipFill rotWithShape="1">
          <a:blip r:embed="rId3">
            <a:alphaModFix/>
          </a:blip>
          <a:srcRect l="8423" r="8423"/>
          <a:stretch/>
        </p:blipFill>
        <p:spPr>
          <a:xfrm>
            <a:off x="6216375" y="757325"/>
            <a:ext cx="2927625" cy="40985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6"/>
          <p:cNvSpPr txBox="1">
            <a:spLocks noGrp="1"/>
          </p:cNvSpPr>
          <p:nvPr>
            <p:ph type="title"/>
          </p:nvPr>
        </p:nvSpPr>
        <p:spPr>
          <a:xfrm>
            <a:off x="283100" y="712150"/>
            <a:ext cx="8620500" cy="101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Data collection</a:t>
            </a:r>
            <a:endParaRPr/>
          </a:p>
        </p:txBody>
      </p:sp>
      <p:sp>
        <p:nvSpPr>
          <p:cNvPr id="92" name="Google Shape;92;p16"/>
          <p:cNvSpPr/>
          <p:nvPr/>
        </p:nvSpPr>
        <p:spPr>
          <a:xfrm>
            <a:off x="371775" y="1988900"/>
            <a:ext cx="2629500" cy="2244900"/>
          </a:xfrm>
          <a:prstGeom prst="wedgeRectCallout">
            <a:avLst>
              <a:gd name="adj1" fmla="val -20833"/>
              <a:gd name="adj2" fmla="val 625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6"/>
          <p:cNvSpPr/>
          <p:nvPr/>
        </p:nvSpPr>
        <p:spPr>
          <a:xfrm>
            <a:off x="3210432" y="1988900"/>
            <a:ext cx="2629500" cy="2244900"/>
          </a:xfrm>
          <a:prstGeom prst="wedgeRectCallout">
            <a:avLst>
              <a:gd name="adj1" fmla="val -20833"/>
              <a:gd name="adj2" fmla="val 6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p:nvPr/>
        </p:nvSpPr>
        <p:spPr>
          <a:xfrm>
            <a:off x="6049089" y="1988900"/>
            <a:ext cx="2629500" cy="2244900"/>
          </a:xfrm>
          <a:prstGeom prst="wedgeRectCallout">
            <a:avLst>
              <a:gd name="adj1" fmla="val -20833"/>
              <a:gd name="adj2" fmla="val 6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6"/>
          <p:cNvSpPr txBox="1">
            <a:spLocks noGrp="1"/>
          </p:cNvSpPr>
          <p:nvPr>
            <p:ph type="title"/>
          </p:nvPr>
        </p:nvSpPr>
        <p:spPr>
          <a:xfrm>
            <a:off x="6125275" y="2061900"/>
            <a:ext cx="2481600" cy="200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dirty="0"/>
              <a:t>They are catigorized to </a:t>
            </a:r>
            <a:endParaRPr sz="2100" dirty="0"/>
          </a:p>
          <a:p>
            <a:pPr marL="0" lvl="0" indent="0" algn="l" rtl="0">
              <a:spcBef>
                <a:spcPts val="1200"/>
              </a:spcBef>
              <a:spcAft>
                <a:spcPts val="0"/>
              </a:spcAft>
              <a:buNone/>
            </a:pPr>
            <a:r>
              <a:rPr lang="en" sz="2100" dirty="0" smtClean="0"/>
              <a:t>200Train</a:t>
            </a:r>
            <a:endParaRPr sz="2100" dirty="0"/>
          </a:p>
          <a:p>
            <a:pPr marL="0" lvl="0" indent="0" algn="l" rtl="0">
              <a:spcBef>
                <a:spcPts val="1200"/>
              </a:spcBef>
              <a:spcAft>
                <a:spcPts val="1200"/>
              </a:spcAft>
              <a:buNone/>
            </a:pPr>
            <a:r>
              <a:rPr lang="en" sz="2100" dirty="0" smtClean="0"/>
              <a:t>60 </a:t>
            </a:r>
            <a:r>
              <a:rPr lang="en" sz="2100" dirty="0"/>
              <a:t>Test </a:t>
            </a:r>
            <a:endParaRPr sz="2100" dirty="0"/>
          </a:p>
        </p:txBody>
      </p:sp>
      <p:sp>
        <p:nvSpPr>
          <p:cNvPr id="96" name="Google Shape;96;p16"/>
          <p:cNvSpPr txBox="1">
            <a:spLocks noGrp="1"/>
          </p:cNvSpPr>
          <p:nvPr>
            <p:ph type="title"/>
          </p:nvPr>
        </p:nvSpPr>
        <p:spPr>
          <a:xfrm>
            <a:off x="447975" y="2061900"/>
            <a:ext cx="2481600" cy="200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dirty="0" smtClean="0"/>
              <a:t>152 </a:t>
            </a:r>
            <a:r>
              <a:rPr lang="en" sz="2100" dirty="0"/>
              <a:t>Photo </a:t>
            </a:r>
            <a:endParaRPr sz="2100" dirty="0"/>
          </a:p>
          <a:p>
            <a:pPr marL="0" lvl="0" indent="0" algn="l" rtl="0">
              <a:spcBef>
                <a:spcPts val="1200"/>
              </a:spcBef>
              <a:spcAft>
                <a:spcPts val="0"/>
              </a:spcAft>
              <a:buNone/>
            </a:pPr>
            <a:r>
              <a:rPr lang="en" sz="2100" dirty="0"/>
              <a:t>Of down syndrome with different ages</a:t>
            </a:r>
            <a:endParaRPr sz="2100" dirty="0">
              <a:solidFill>
                <a:schemeClr val="lt1"/>
              </a:solidFill>
            </a:endParaRPr>
          </a:p>
          <a:p>
            <a:pPr marL="0" lvl="0" indent="0" algn="l" rtl="0">
              <a:spcBef>
                <a:spcPts val="1200"/>
              </a:spcBef>
              <a:spcAft>
                <a:spcPts val="0"/>
              </a:spcAft>
              <a:buNone/>
            </a:pPr>
            <a:endParaRPr sz="1400" dirty="0"/>
          </a:p>
          <a:p>
            <a:pPr marL="0" lvl="0" indent="0" algn="l" rtl="0">
              <a:spcBef>
                <a:spcPts val="1200"/>
              </a:spcBef>
              <a:spcAft>
                <a:spcPts val="1200"/>
              </a:spcAft>
              <a:buNone/>
            </a:pPr>
            <a:endParaRPr sz="1400" dirty="0">
              <a:solidFill>
                <a:schemeClr val="lt1"/>
              </a:solidFill>
            </a:endParaRPr>
          </a:p>
        </p:txBody>
      </p:sp>
      <p:sp>
        <p:nvSpPr>
          <p:cNvPr id="97" name="Google Shape;97;p16"/>
          <p:cNvSpPr txBox="1">
            <a:spLocks noGrp="1"/>
          </p:cNvSpPr>
          <p:nvPr>
            <p:ph type="title"/>
          </p:nvPr>
        </p:nvSpPr>
        <p:spPr>
          <a:xfrm>
            <a:off x="3286625" y="2061900"/>
            <a:ext cx="2481600" cy="200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dirty="0" smtClean="0"/>
              <a:t>125 </a:t>
            </a:r>
            <a:r>
              <a:rPr lang="en" sz="2100" dirty="0"/>
              <a:t>Photo </a:t>
            </a:r>
            <a:endParaRPr sz="2100" dirty="0"/>
          </a:p>
          <a:p>
            <a:pPr marL="0" lvl="0" indent="0" algn="l" rtl="0">
              <a:spcBef>
                <a:spcPts val="1200"/>
              </a:spcBef>
              <a:spcAft>
                <a:spcPts val="1200"/>
              </a:spcAft>
              <a:buNone/>
            </a:pPr>
            <a:r>
              <a:rPr lang="en" sz="2100" dirty="0"/>
              <a:t>Of Normal people with different ages </a:t>
            </a:r>
            <a:endParaRPr sz="2100" dirty="0"/>
          </a:p>
        </p:txBody>
      </p:sp>
      <p:sp>
        <p:nvSpPr>
          <p:cNvPr id="98" name="Google Shape;98;p16"/>
          <p:cNvSpPr txBox="1"/>
          <p:nvPr/>
        </p:nvSpPr>
        <p:spPr>
          <a:xfrm>
            <a:off x="283100" y="4654975"/>
            <a:ext cx="6244200" cy="257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i="1">
                <a:solidFill>
                  <a:schemeClr val="lt1"/>
                </a:solidFill>
                <a:latin typeface="Lato"/>
                <a:ea typeface="Lato"/>
                <a:cs typeface="Lato"/>
                <a:sym typeface="Lato"/>
              </a:rPr>
              <a:t>Quotes for illustration purposes only</a:t>
            </a:r>
            <a:endParaRPr sz="1200" i="1">
              <a:solidFill>
                <a:schemeClr val="accent5"/>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7"/>
          <p:cNvSpPr txBox="1">
            <a:spLocks noGrp="1"/>
          </p:cNvSpPr>
          <p:nvPr>
            <p:ph type="title"/>
          </p:nvPr>
        </p:nvSpPr>
        <p:spPr>
          <a:xfrm>
            <a:off x="256200" y="1308000"/>
            <a:ext cx="8631600" cy="230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Sources we used to get our </a:t>
            </a:r>
            <a:r>
              <a:rPr lang="en">
                <a:solidFill>
                  <a:schemeClr val="dk1"/>
                </a:solidFill>
              </a:rPr>
              <a:t>data collection</a:t>
            </a:r>
            <a:r>
              <a:rPr lang="en"/>
              <a:t>:</a:t>
            </a:r>
            <a:endParaRPr>
              <a:solidFill>
                <a:schemeClr val="accent5"/>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8"/>
          <p:cNvSpPr txBox="1">
            <a:spLocks noGrp="1"/>
          </p:cNvSpPr>
          <p:nvPr>
            <p:ph type="title"/>
          </p:nvPr>
        </p:nvSpPr>
        <p:spPr>
          <a:xfrm>
            <a:off x="256200" y="196450"/>
            <a:ext cx="8631600" cy="383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We built a database of publically available or </a:t>
            </a:r>
            <a:r>
              <a:rPr lang="en" sz="2100"/>
              <a:t>scientifically published pictures of patients collected across the internet.</a:t>
            </a:r>
            <a:endParaRPr sz="2100"/>
          </a:p>
          <a:p>
            <a:pPr marL="0" lvl="0" indent="0" algn="l" rtl="0">
              <a:spcBef>
                <a:spcPts val="0"/>
              </a:spcBef>
              <a:spcAft>
                <a:spcPts val="0"/>
              </a:spcAft>
              <a:buNone/>
            </a:pPr>
            <a:r>
              <a:rPr lang="en" sz="2100"/>
              <a:t>Datasets from papers like :</a:t>
            </a:r>
            <a:endParaRPr sz="2100"/>
          </a:p>
          <a:p>
            <a:pPr marL="457200" lvl="0" indent="-361950" algn="l" rtl="0">
              <a:lnSpc>
                <a:spcPct val="115000"/>
              </a:lnSpc>
              <a:spcBef>
                <a:spcPts val="0"/>
              </a:spcBef>
              <a:spcAft>
                <a:spcPts val="0"/>
              </a:spcAft>
              <a:buSzPts val="2100"/>
              <a:buChar char="●"/>
            </a:pPr>
            <a:r>
              <a:rPr lang="en" sz="2100" u="sng">
                <a:solidFill>
                  <a:schemeClr val="hlink"/>
                </a:solidFill>
                <a:hlinkClick r:id="rId3"/>
              </a:rPr>
              <a:t>Diagnostically relevant facial gestalt information from ordinary photos</a:t>
            </a:r>
            <a:endParaRPr sz="2100"/>
          </a:p>
          <a:p>
            <a:pPr marL="457200" lvl="0" indent="-361950" algn="l" rtl="0">
              <a:lnSpc>
                <a:spcPct val="115000"/>
              </a:lnSpc>
              <a:spcBef>
                <a:spcPts val="0"/>
              </a:spcBef>
              <a:spcAft>
                <a:spcPts val="0"/>
              </a:spcAft>
              <a:buSzPts val="2100"/>
              <a:buChar char="●"/>
            </a:pPr>
            <a:r>
              <a:rPr lang="en" sz="2100" u="sng">
                <a:solidFill>
                  <a:schemeClr val="hlink"/>
                </a:solidFill>
                <a:hlinkClick r:id="rId4"/>
              </a:rPr>
              <a:t>Down Syndrome Detection from Facial Photographs using Machine Learning Techniques</a:t>
            </a:r>
            <a:endParaRPr sz="2100"/>
          </a:p>
          <a:p>
            <a:pPr marL="457200" lvl="0" indent="-361950" algn="l" rtl="0">
              <a:lnSpc>
                <a:spcPct val="115000"/>
              </a:lnSpc>
              <a:spcBef>
                <a:spcPts val="0"/>
              </a:spcBef>
              <a:spcAft>
                <a:spcPts val="0"/>
              </a:spcAft>
              <a:buSzPts val="2100"/>
              <a:buChar char="●"/>
            </a:pPr>
            <a:r>
              <a:rPr lang="en" sz="2100" u="sng">
                <a:solidFill>
                  <a:schemeClr val="hlink"/>
                </a:solidFill>
                <a:hlinkClick r:id="rId5"/>
              </a:rPr>
              <a:t> Down Syndrome Detection Using Modified AdaBoost Algorithm</a:t>
            </a:r>
            <a:endParaRPr sz="2100"/>
          </a:p>
          <a:p>
            <a:pPr marL="457200" lvl="0" indent="-361950" algn="l" rtl="0">
              <a:lnSpc>
                <a:spcPct val="115000"/>
              </a:lnSpc>
              <a:spcBef>
                <a:spcPts val="0"/>
              </a:spcBef>
              <a:spcAft>
                <a:spcPts val="0"/>
              </a:spcAft>
              <a:buSzPts val="2100"/>
              <a:buChar char="●"/>
            </a:pPr>
            <a:r>
              <a:rPr lang="en" sz="2100"/>
              <a:t>other:</a:t>
            </a:r>
            <a:endParaRPr sz="2100"/>
          </a:p>
          <a:p>
            <a:pPr marL="457200" lvl="0" indent="-361950" algn="l" rtl="0">
              <a:lnSpc>
                <a:spcPct val="115000"/>
              </a:lnSpc>
              <a:spcBef>
                <a:spcPts val="0"/>
              </a:spcBef>
              <a:spcAft>
                <a:spcPts val="0"/>
              </a:spcAft>
              <a:buSzPts val="2100"/>
              <a:buChar char="●"/>
            </a:pPr>
            <a:r>
              <a:rPr lang="en" sz="2100" u="sng">
                <a:solidFill>
                  <a:schemeClr val="hlink"/>
                </a:solidFill>
                <a:hlinkClick r:id="rId6"/>
              </a:rPr>
              <a:t>London Medical Databases Library </a:t>
            </a:r>
            <a:endParaRPr sz="2100"/>
          </a:p>
          <a:p>
            <a:pPr marL="457200" lvl="0" indent="-361950" algn="l" rtl="0">
              <a:lnSpc>
                <a:spcPct val="115000"/>
              </a:lnSpc>
              <a:spcBef>
                <a:spcPts val="0"/>
              </a:spcBef>
              <a:spcAft>
                <a:spcPts val="0"/>
              </a:spcAft>
              <a:buSzPts val="2100"/>
              <a:buChar char="●"/>
            </a:pPr>
            <a:r>
              <a:rPr lang="en" sz="2100" u="sng">
                <a:solidFill>
                  <a:schemeClr val="hlink"/>
                </a:solidFill>
                <a:hlinkClick r:id="rId7"/>
              </a:rPr>
              <a:t>Gettyimages</a:t>
            </a:r>
            <a:endParaRPr sz="2100"/>
          </a:p>
          <a:p>
            <a:pPr marL="457200" lvl="0" indent="-361950" algn="l" rtl="0">
              <a:lnSpc>
                <a:spcPct val="115000"/>
              </a:lnSpc>
              <a:spcBef>
                <a:spcPts val="0"/>
              </a:spcBef>
              <a:spcAft>
                <a:spcPts val="0"/>
              </a:spcAft>
              <a:buSzPts val="2100"/>
              <a:buChar char="●"/>
            </a:pPr>
            <a:r>
              <a:rPr lang="en" sz="2100" u="sng">
                <a:solidFill>
                  <a:schemeClr val="hlink"/>
                </a:solidFill>
                <a:hlinkClick r:id="rId8"/>
              </a:rPr>
              <a:t>Facial age/ Kaggle </a:t>
            </a:r>
            <a:endParaRPr sz="2100"/>
          </a:p>
          <a:p>
            <a:pPr marL="0" lvl="0" indent="0" algn="l" rtl="0">
              <a:lnSpc>
                <a:spcPct val="115000"/>
              </a:lnSpc>
              <a:spcBef>
                <a:spcPts val="0"/>
              </a:spcBef>
              <a:spcAft>
                <a:spcPts val="0"/>
              </a:spcAft>
              <a:buNone/>
            </a:pPr>
            <a:endParaRPr sz="2100"/>
          </a:p>
        </p:txBody>
      </p:sp>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288</Words>
  <Application>Microsoft Office PowerPoint</Application>
  <PresentationFormat>On-screen Show (16:9)</PresentationFormat>
  <Paragraphs>29</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Lato</vt:lpstr>
      <vt:lpstr>Raleway</vt:lpstr>
      <vt:lpstr>Swiss</vt:lpstr>
      <vt:lpstr>Genetic Disease Diagnosis using Machine learning and Facial Photos </vt:lpstr>
      <vt:lpstr>Down Syndrome  </vt:lpstr>
      <vt:lpstr>common physical facial features of Down syndrome </vt:lpstr>
      <vt:lpstr>Our Data collection</vt:lpstr>
      <vt:lpstr>Sources we used to get our data collection:</vt:lpstr>
      <vt:lpstr>We built a database of publically available or scientifically published pictures of patients collected across the internet. Datasets from papers like : Diagnostically relevant facial gestalt information from ordinary photos Down Syndrome Detection from Facial Photographs using Machine Learning Techniques  Down Syndrome Detection Using Modified AdaBoost Algorithm other: London Medical Databases Library  Gettyimages Facial age/ Kaggle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Genetic Disease Diagnosis using Machine learning and Facial Photos </dc:title>
  <cp:lastModifiedBy>lenovo</cp:lastModifiedBy>
  <cp:revision>1</cp:revision>
  <dcterms:modified xsi:type="dcterms:W3CDTF">2021-03-25T20:31:00Z</dcterms:modified>
</cp:coreProperties>
</file>