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63" r:id="rId11"/>
    <p:sldId id="264" r:id="rId12"/>
    <p:sldId id="273" r:id="rId13"/>
    <p:sldId id="274" r:id="rId14"/>
    <p:sldId id="275" r:id="rId15"/>
    <p:sldId id="272" r:id="rId16"/>
    <p:sldId id="270" r:id="rId17"/>
    <p:sldId id="271" r:id="rId18"/>
    <p:sldId id="266" r:id="rId19"/>
    <p:sldId id="267" r:id="rId20"/>
    <p:sldId id="276" r:id="rId21"/>
    <p:sldId id="277" r:id="rId22"/>
    <p:sldId id="278" r:id="rId23"/>
    <p:sldId id="289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4" r:id="rId36"/>
    <p:sldId id="296" r:id="rId37"/>
    <p:sldId id="295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179" autoAdjust="0"/>
  </p:normalViewPr>
  <p:slideViewPr>
    <p:cSldViewPr snapToGrid="0">
      <p:cViewPr>
        <p:scale>
          <a:sx n="70" d="100"/>
          <a:sy n="70" d="100"/>
        </p:scale>
        <p:origin x="-52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129E-0FA6-4A3B-A706-EF103BC9ADE0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D85FF-EE61-4A35-951D-1420D37F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 so we think to make data augmentation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D85FF-EE61-4A35-951D-1420D37F8E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D85FF-EE61-4A35-951D-1420D37F8E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xmlns="" id="{155D7866-985D-4D23-BF0E-72CA30F5C7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NA render">
            <a:extLst>
              <a:ext uri="{FF2B5EF4-FFF2-40B4-BE49-F238E27FC236}">
                <a16:creationId xmlns:a16="http://schemas.microsoft.com/office/drawing/2014/main" xmlns="" id="{1D049BE0-E544-4B97-B510-6088DF71C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xmlns="" id="{0ADDB668-2CA4-4D2B-9C34-3487CA33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4E39D-7E87-4D6F-B2BE-0DABB0AC2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GDL_Phase2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xmlns="" id="{2568BC19-F052-4108-93E1-6A3D1DEC0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FD337D-4D6B-4C8B-B6F5-121097E098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70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66E1C-2B09-44B0-B408-7BF9A4ED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Technique Example in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605978-26CD-4959-B412-6E0064DC0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968849"/>
            <a:ext cx="4890323" cy="3926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7D343E-0940-426F-BB02-521CF7EAA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59" y="1968850"/>
            <a:ext cx="4890323" cy="3926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BF2057-1DEE-4D37-9660-C309D8B46989}"/>
              </a:ext>
            </a:extLst>
          </p:cNvPr>
          <p:cNvSpPr txBox="1"/>
          <p:nvPr/>
        </p:nvSpPr>
        <p:spPr>
          <a:xfrm>
            <a:off x="601578" y="6328611"/>
            <a:ext cx="927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Original Image                                                                                Rotated Image</a:t>
            </a:r>
          </a:p>
        </p:txBody>
      </p:sp>
    </p:spTree>
    <p:extLst>
      <p:ext uri="{BB962C8B-B14F-4D97-AF65-F5344CB8AC3E}">
        <p14:creationId xmlns:p14="http://schemas.microsoft.com/office/powerpoint/2010/main" val="11121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01244-50D8-4953-A7DE-1884B1C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548640"/>
            <a:ext cx="10984831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2- Apply Data Augmentation with Le-Net CNN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D727E9-0EC0-44B4-8150-41E38742E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1" y="1992529"/>
            <a:ext cx="5802919" cy="3890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E35C994-A517-4D37-AB31-2B91C56C1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2481592"/>
            <a:ext cx="5257799" cy="3629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5624FD0-841A-4F82-94EE-B182830A9BD9}"/>
              </a:ext>
            </a:extLst>
          </p:cNvPr>
          <p:cNvSpPr txBox="1"/>
          <p:nvPr/>
        </p:nvSpPr>
        <p:spPr>
          <a:xfrm>
            <a:off x="495300" y="6266684"/>
            <a:ext cx="1085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https://colab.research.google.com/drive/109vu3F1LTzD1gdVV6cho9fKGx7lzbFll</a:t>
            </a:r>
          </a:p>
        </p:txBody>
      </p:sp>
    </p:spTree>
    <p:extLst>
      <p:ext uri="{BB962C8B-B14F-4D97-AF65-F5344CB8AC3E}">
        <p14:creationId xmlns:p14="http://schemas.microsoft.com/office/powerpoint/2010/main" val="65645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5E49B-AFA0-4629-8FA9-CFB265B8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Trainset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CF12A3-4586-42BB-8D25-50C72991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8" y="3764282"/>
            <a:ext cx="5236597" cy="1179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97D2E1-643D-47ED-8251-D8398783D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2451118"/>
            <a:ext cx="4386402" cy="347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0720CC-BE70-43A9-92ED-8CB8A5427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8" y="2176798"/>
            <a:ext cx="3962743" cy="8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1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77ACE-B056-46A7-8F55-0ADDA174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493F1C-6EB9-4FBF-84B1-3EF5F674C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" y="2777433"/>
            <a:ext cx="3901778" cy="1179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4A4A87-B668-4333-95DB-725A8310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687944"/>
            <a:ext cx="5635463" cy="14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6740B-6D7D-480B-86BC-1D917F43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new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EA9D7D-ADF0-4648-AF4F-17C6ECEA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1850836"/>
            <a:ext cx="6334433" cy="47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6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01244-50D8-4953-A7DE-1884B1C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548640"/>
            <a:ext cx="10984831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2- Apply Data Augmentation with Le-Net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02E85F-E48D-4998-A82D-4BC6B6573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7" y="1728216"/>
            <a:ext cx="6751905" cy="4581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FA3779-2970-4C6E-AA7C-E15D9DCC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56" y="1951970"/>
            <a:ext cx="4187806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FFB5B-BF69-4F2E-A2A7-8BA015D4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Trainset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4A8193-A594-43D1-ADA0-357168271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2325382"/>
            <a:ext cx="4645152" cy="3983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F14351-643B-4C29-9561-FDB60932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9" y="2432009"/>
            <a:ext cx="5009752" cy="1511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24F5A77-8CE3-493D-B3F9-ABD8C0C3E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4646979"/>
            <a:ext cx="5066290" cy="13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88589-4651-4BD7-8E99-C3BBF15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E81E16-2C7F-43A7-93D5-2E75E21C3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43200"/>
            <a:ext cx="5410200" cy="193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86F5B5-D273-4BA2-9CFD-9724A61B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2" y="2749616"/>
            <a:ext cx="4404360" cy="13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0A48A-AD8D-497C-9896-84B4810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3-Apply Data Augmentation with Complex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BFA39D-F354-4997-867C-BB0D51D9A263}"/>
              </a:ext>
            </a:extLst>
          </p:cNvPr>
          <p:cNvSpPr txBox="1"/>
          <p:nvPr/>
        </p:nvSpPr>
        <p:spPr>
          <a:xfrm>
            <a:off x="484909" y="6317673"/>
            <a:ext cx="1154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https://www.analyticsvidhya.com/blog/2019/12/image-augmentation-deep-learning-pytorch/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992B8D-1416-4ACE-8315-4042DCBE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6" y="2084180"/>
            <a:ext cx="9317990" cy="247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67563A-85CE-4F2E-9774-AE4B5B1A7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54" y="4683808"/>
            <a:ext cx="7674005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A6FD2-EAA5-4AF9-B19E-240FA5A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4B0594-B6F8-46A4-9419-6048DE42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894113"/>
            <a:ext cx="10168128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FFCBC-EA06-4C76-BF32-0BC6C00A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42C81-8F91-4124-B520-39E69634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724835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consists of 2 Folders 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Syndrome Images : 142 image.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Images: 116 images.</a:t>
            </a:r>
          </a:p>
          <a:p>
            <a:pPr marL="914400" lvl="2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consists of 2 Folders 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Syndrome Images : 10 image.</a:t>
            </a:r>
          </a:p>
          <a:p>
            <a:pPr marL="9144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Images: 10 images.</a:t>
            </a:r>
          </a:p>
          <a:p>
            <a:pPr marL="914400" lvl="2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images (mixture of normal and Down Syndrome images)</a:t>
            </a:r>
          </a:p>
          <a:p>
            <a:pPr marL="914400" lvl="2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600" dirty="0"/>
          </a:p>
          <a:p>
            <a:pPr lvl="2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429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71FCE-E9C6-4DC7-A23E-A8E58052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Trainset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8C06B0-E04E-4461-8872-52EECEB5E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47" y="3429000"/>
            <a:ext cx="8476667" cy="1388240"/>
          </a:xfrm>
        </p:spPr>
      </p:pic>
    </p:spTree>
    <p:extLst>
      <p:ext uri="{BB962C8B-B14F-4D97-AF65-F5344CB8AC3E}">
        <p14:creationId xmlns:p14="http://schemas.microsoft.com/office/powerpoint/2010/main" val="85057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18A25-A920-4A7A-910B-EB25473C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7967F5-2231-4BCA-81AC-BA2238BB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10" y="3429000"/>
            <a:ext cx="6382516" cy="1587993"/>
          </a:xfrm>
        </p:spPr>
      </p:pic>
    </p:spTree>
    <p:extLst>
      <p:ext uri="{BB962C8B-B14F-4D97-AF65-F5344CB8AC3E}">
        <p14:creationId xmlns:p14="http://schemas.microsoft.com/office/powerpoint/2010/main" val="197266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FF737FB-DE8E-412C-AB52-5A1E33EA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7" y="262670"/>
            <a:ext cx="10167937" cy="1179513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Algorithm Using TensorFlow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A1A6FD2-EAA5-4AF9-B19E-240FA5A432BC}"/>
              </a:ext>
            </a:extLst>
          </p:cNvPr>
          <p:cNvSpPr txBox="1">
            <a:spLocks/>
          </p:cNvSpPr>
          <p:nvPr/>
        </p:nvSpPr>
        <p:spPr>
          <a:xfrm>
            <a:off x="252317" y="1919899"/>
            <a:ext cx="1774209" cy="91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LeNet</a:t>
            </a:r>
            <a:r>
              <a:rPr lang="en-US" sz="2400" dirty="0" smtClean="0"/>
              <a:t> 5 :</a:t>
            </a:r>
          </a:p>
          <a:p>
            <a:endParaRPr lang="en-US" sz="2400" dirty="0"/>
          </a:p>
        </p:txBody>
      </p:sp>
      <p:pic>
        <p:nvPicPr>
          <p:cNvPr id="1026" name="Picture 2" descr="F:\mohammed\GP\alg_phase1\Phase2\TensorFlow_Code\links_for_tf\screen_sho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7" y="2831569"/>
            <a:ext cx="11616855" cy="40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8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22" y="343924"/>
            <a:ext cx="10168128" cy="1179576"/>
          </a:xfrm>
        </p:spPr>
        <p:txBody>
          <a:bodyPr/>
          <a:lstStyle/>
          <a:p>
            <a:r>
              <a:rPr lang="en-US" dirty="0" smtClean="0"/>
              <a:t>Train, Validation &amp; Test Split</a:t>
            </a:r>
            <a:endParaRPr lang="ar-EG" dirty="0"/>
          </a:p>
        </p:txBody>
      </p:sp>
      <p:pic>
        <p:nvPicPr>
          <p:cNvPr id="11266" name="Picture 2" descr="F:\mohammed\GP\alg_phase1\Phase2\TensorFlow_Code\links_for_tf\screen_shots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1714500"/>
            <a:ext cx="118053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9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36" y="548640"/>
            <a:ext cx="10168128" cy="1179576"/>
          </a:xfrm>
        </p:spPr>
        <p:txBody>
          <a:bodyPr/>
          <a:lstStyle/>
          <a:p>
            <a:r>
              <a:rPr lang="en-US" dirty="0" smtClean="0"/>
              <a:t>Compiling &amp; optimization</a:t>
            </a:r>
            <a:endParaRPr lang="ar-EG" dirty="0"/>
          </a:p>
        </p:txBody>
      </p:sp>
      <p:pic>
        <p:nvPicPr>
          <p:cNvPr id="2050" name="Picture 2" descr="F:\mohammed\GP\alg_phase1\Phase2\TensorFlow_Code\links_for_tf\screen_shot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4" y="2630464"/>
            <a:ext cx="11465194" cy="28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1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91" y="562288"/>
            <a:ext cx="10168128" cy="1179576"/>
          </a:xfrm>
        </p:spPr>
        <p:txBody>
          <a:bodyPr/>
          <a:lstStyle/>
          <a:p>
            <a:r>
              <a:rPr lang="en-US" dirty="0" smtClean="0"/>
              <a:t>Model Save &amp; </a:t>
            </a:r>
            <a:r>
              <a:rPr lang="en-US" dirty="0" err="1" smtClean="0"/>
              <a:t>Checkpointing</a:t>
            </a:r>
            <a:endParaRPr lang="ar-EG" dirty="0"/>
          </a:p>
        </p:txBody>
      </p:sp>
      <p:pic>
        <p:nvPicPr>
          <p:cNvPr id="3074" name="Picture 2" descr="F:\mohammed\GP\alg_phase1\Phase2\TensorFlow_Code\links_for_tf\screen_shot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3" y="2353896"/>
            <a:ext cx="11503516" cy="363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4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36" y="548640"/>
            <a:ext cx="10168128" cy="1179576"/>
          </a:xfrm>
        </p:spPr>
        <p:txBody>
          <a:bodyPr/>
          <a:lstStyle/>
          <a:p>
            <a:r>
              <a:rPr lang="en-US" dirty="0" smtClean="0"/>
              <a:t>Model Fit &amp; Training </a:t>
            </a:r>
            <a:endParaRPr lang="ar-EG" dirty="0"/>
          </a:p>
        </p:txBody>
      </p:sp>
      <p:pic>
        <p:nvPicPr>
          <p:cNvPr id="4098" name="Picture 2" descr="F:\mohammed\GP\alg_phase1\Phase2\TensorFlow_Code\links_for_tf\screen_shot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6" y="2164306"/>
            <a:ext cx="11138998" cy="45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2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 Summary</a:t>
            </a:r>
            <a:endParaRPr lang="ar-EG" dirty="0"/>
          </a:p>
        </p:txBody>
      </p:sp>
      <p:pic>
        <p:nvPicPr>
          <p:cNvPr id="5122" name="Picture 2" descr="F:\mohammed\GP\alg_phase1\Phase2\TensorFlow_Code\links_for_tf\screen_shot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03" y="1798234"/>
            <a:ext cx="10021887" cy="47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2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mohammed\GP\alg_phase1\Phase2\TensorFlow_Code\links_for_tf\screen_shot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491319"/>
            <a:ext cx="11534139" cy="42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7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Chart </a:t>
            </a:r>
            <a:endParaRPr lang="ar-EG" dirty="0"/>
          </a:p>
        </p:txBody>
      </p:sp>
      <p:pic>
        <p:nvPicPr>
          <p:cNvPr id="7170" name="Picture 2" descr="F:\mohammed\GP\alg_phase1\Phase2\TensorFlow_Code\links_for_tf\screen_shot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7" y="1986531"/>
            <a:ext cx="10661483" cy="46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8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D9DC6-A138-4EF2-A362-10E55E1D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Algorithm Using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21B18E-251D-43BD-95D9-537D6535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LeNet_CNN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LeNet_CNN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after applying Data Augmentation.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Using Complex Architecture after applying Data Augmentation.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2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47" y="521345"/>
            <a:ext cx="10168128" cy="1179576"/>
          </a:xfrm>
        </p:spPr>
        <p:txBody>
          <a:bodyPr/>
          <a:lstStyle/>
          <a:p>
            <a:r>
              <a:rPr lang="en-US" dirty="0" smtClean="0"/>
              <a:t>Prediction of Test set</a:t>
            </a:r>
            <a:endParaRPr lang="ar-EG" dirty="0"/>
          </a:p>
        </p:txBody>
      </p:sp>
      <p:pic>
        <p:nvPicPr>
          <p:cNvPr id="8194" name="Picture 2" descr="F:\mohammed\GP\alg_phase1\Phase2\TensorFlow_Code\links_for_tf\screen_shot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8" y="2324099"/>
            <a:ext cx="11852205" cy="434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67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92" y="548640"/>
            <a:ext cx="10168128" cy="1179576"/>
          </a:xfrm>
        </p:spPr>
        <p:txBody>
          <a:bodyPr/>
          <a:lstStyle/>
          <a:p>
            <a:r>
              <a:rPr lang="en-US" dirty="0" smtClean="0"/>
              <a:t>Test Set Reporting </a:t>
            </a:r>
            <a:endParaRPr lang="ar-EG" dirty="0"/>
          </a:p>
        </p:txBody>
      </p:sp>
      <p:pic>
        <p:nvPicPr>
          <p:cNvPr id="9218" name="Picture 2" descr="F:\mohammed\GP\alg_phase1\Phase2\TensorFlow_Code\links_for_tf\screen_shot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7" y="2047164"/>
            <a:ext cx="11750722" cy="46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23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97" y="534993"/>
            <a:ext cx="10168128" cy="1179576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P</a:t>
            </a:r>
            <a:r>
              <a:rPr lang="en-US" dirty="0" smtClean="0"/>
              <a:t>rediction Visualize </a:t>
            </a:r>
            <a:endParaRPr lang="ar-EG" dirty="0"/>
          </a:p>
        </p:txBody>
      </p:sp>
      <p:pic>
        <p:nvPicPr>
          <p:cNvPr id="10242" name="Picture 2" descr="F:\mohammed\GP\alg_phase1\Phase2\TensorFlow_Code\links_for_tf\screen_shot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2" y="2145755"/>
            <a:ext cx="5184396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mohammed\GP\alg_phase1\Phase2\TensorFlow_Code\links_for_tf\screen_shots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01" y="2066356"/>
            <a:ext cx="6002337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:\mohammed\GP\alg_phase1\Phase2\TensorFlow_Code\links_for_tf\screen_shots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1" y="4193630"/>
            <a:ext cx="574516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F:\mohammed\GP\alg_phase1\Phase2\TensorFlow_Code\links_for_tf\screen_shots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12" y="4149204"/>
            <a:ext cx="572611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96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783" y="425813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Color VS Gray Images</a:t>
            </a:r>
            <a:endParaRPr lang="ar-EG" sz="5400" dirty="0"/>
          </a:p>
        </p:txBody>
      </p:sp>
      <p:pic>
        <p:nvPicPr>
          <p:cNvPr id="12290" name="Picture 2" descr="F:\mohammed\GP\alg_phase1\Phase2\TensorFlow_Code\links_for_tf\screen_shots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0" y="3149150"/>
            <a:ext cx="4853201" cy="36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F:\mohammed\GP\alg_phase1\Phase2\TensorFlow_Code\links_for_tf\screen_shots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77" y="3228477"/>
            <a:ext cx="4353635" cy="352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58785" y="2305437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Color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65824" y="2093115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Gray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62330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6081" y="1232290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Color</a:t>
            </a:r>
            <a:endParaRPr lang="ar-EG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02552" y="1304502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Gray</a:t>
            </a:r>
            <a:endParaRPr lang="ar-EG" sz="3200" dirty="0"/>
          </a:p>
        </p:txBody>
      </p:sp>
      <p:pic>
        <p:nvPicPr>
          <p:cNvPr id="13316" name="Picture 4" descr="F:\mohammed\GP\alg_phase1\Phase2\TensorFlow_Code\links_for_tf\screen_shots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3" y="3078921"/>
            <a:ext cx="4356337" cy="22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F:\mohammed\GP\alg_phase1\Phase2\TensorFlow_Code\links_for_tf\screen_shots\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74" y="3078921"/>
            <a:ext cx="4607400" cy="27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272749" y="489305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Train</a:t>
            </a:r>
          </a:p>
          <a:p>
            <a:pPr algn="ctr"/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3040313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6081" y="1232290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Color</a:t>
            </a:r>
            <a:endParaRPr lang="ar-EG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02552" y="1304502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Gray</a:t>
            </a:r>
            <a:endParaRPr lang="ar-EG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72749" y="489305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Train</a:t>
            </a:r>
          </a:p>
          <a:p>
            <a:pPr algn="ctr"/>
            <a:endParaRPr lang="ar-EG" sz="2800" dirty="0"/>
          </a:p>
        </p:txBody>
      </p:sp>
      <p:pic>
        <p:nvPicPr>
          <p:cNvPr id="14338" name="Picture 2" descr="F:\mohammed\GP\alg_phase1\Phase2\TensorFlow_Code\links_for_tf\screen_shots\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3" y="2456951"/>
            <a:ext cx="5214784" cy="373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F:\mohammed\GP\alg_phase1\Phase2\TensorFlow_Code\links_for_tf\screen_shots\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2" y="2204470"/>
            <a:ext cx="5730424" cy="38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01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6081" y="1232290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Color</a:t>
            </a:r>
            <a:endParaRPr lang="ar-EG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02552" y="1304502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Gray</a:t>
            </a:r>
            <a:endParaRPr lang="ar-EG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72749" y="489305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Test</a:t>
            </a:r>
          </a:p>
          <a:p>
            <a:pPr algn="ctr"/>
            <a:endParaRPr lang="ar-EG" sz="2800" dirty="0"/>
          </a:p>
        </p:txBody>
      </p:sp>
      <p:pic>
        <p:nvPicPr>
          <p:cNvPr id="15362" name="Picture 2" descr="F:\mohammed\GP\alg_phase1\Phase2\TensorFlow_Code\links_for_tf\screen_shots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85" y="2751837"/>
            <a:ext cx="5295542" cy="26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mohammed\GP\alg_phase1\Phase2\TensorFlow_Code\links_for_tf\screen_shots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0" y="2724434"/>
            <a:ext cx="4766905" cy="28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65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6081" y="1232290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Color</a:t>
            </a:r>
            <a:endParaRPr lang="ar-EG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02552" y="1304502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Gray</a:t>
            </a:r>
            <a:endParaRPr lang="ar-EG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72749" y="489305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Test</a:t>
            </a:r>
          </a:p>
          <a:p>
            <a:pPr algn="ctr"/>
            <a:endParaRPr lang="ar-EG" sz="2800" dirty="0"/>
          </a:p>
        </p:txBody>
      </p:sp>
      <p:pic>
        <p:nvPicPr>
          <p:cNvPr id="16386" name="Picture 2" descr="F:\mohammed\GP\alg_phase1\Phase2\TensorFlow_Code\links_for_tf\screen_shots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5" y="2515311"/>
            <a:ext cx="5275424" cy="36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F:\mohammed\GP\alg_phase1\Phase2\TensorFlow_Code\links_for_tf\screen_shots\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84" y="2440889"/>
            <a:ext cx="5402239" cy="38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65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6081" y="1232290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Color</a:t>
            </a:r>
            <a:endParaRPr lang="ar-EG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02552" y="1304502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Gray</a:t>
            </a:r>
            <a:endParaRPr lang="ar-EG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72749" y="489305"/>
            <a:ext cx="2676236" cy="807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Example</a:t>
            </a:r>
          </a:p>
          <a:p>
            <a:pPr algn="ctr"/>
            <a:endParaRPr lang="ar-EG" sz="2800" dirty="0"/>
          </a:p>
        </p:txBody>
      </p:sp>
      <p:pic>
        <p:nvPicPr>
          <p:cNvPr id="17410" name="Picture 2" descr="F:\mohammed\GP\alg_phase1\Phase2\TensorFlow_Code\links_for_tf\screen_shots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85" y="2491923"/>
            <a:ext cx="5227377" cy="37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F:\mohammed\GP\alg_phase1\Phase2\TensorFlow_Code\links_for_tf\screen_shots\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5" y="2629967"/>
            <a:ext cx="4704000" cy="38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017E8-B0E9-49B0-9402-4EFE16FE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</a:t>
            </a:r>
            <a:r>
              <a:rPr lang="en-US" dirty="0" err="1"/>
              <a:t>LeNet_CNN</a:t>
            </a:r>
            <a:r>
              <a:rPr lang="en-US" dirty="0"/>
              <a:t>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21E6252-ED0B-45B0-B347-E322BB4E0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9" y="2478088"/>
            <a:ext cx="6242265" cy="3694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FBFE33-C990-4010-8796-CCE9F05E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43" y="3186536"/>
            <a:ext cx="6607113" cy="784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86FBC2-241A-46B0-B9D4-7E70AF8C9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25" y="1358974"/>
            <a:ext cx="5883150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60154-F9DB-40C7-9C52-21AD485E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Trainset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A5CABF-189D-459E-A819-F4AC5E9B1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8" y="1728216"/>
            <a:ext cx="5197132" cy="442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0CDA55-A213-4136-9468-C20F2FD9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46" y="2350917"/>
            <a:ext cx="6410245" cy="29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92891-5791-439A-84CC-5641F32D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475462-5D53-493D-A934-D3A336AF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351421"/>
            <a:ext cx="8382000" cy="40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4D4DE-475B-4BD1-8722-EDD6381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B6A637-1B3B-4F45-8DBF-F702EC0C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889760"/>
            <a:ext cx="1016812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1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F1A23-4425-457C-9E64-992EDEE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6CE822-DD23-4306-B73F-298AF1DF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985692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technique of increasing the size of data used for training a model. For reliable predictions, the deep learning models often require a lot of training data, which is not always available. Therefore, the existing data is augmented in order to make a better generalized model.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D802E4-F7B4-4044-8648-F8264026BB94}"/>
              </a:ext>
            </a:extLst>
          </p:cNvPr>
          <p:cNvSpPr txBox="1"/>
          <p:nvPr/>
        </p:nvSpPr>
        <p:spPr>
          <a:xfrm>
            <a:off x="4295273" y="5129785"/>
            <a:ext cx="75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https://iq.opengenus.org/data-augmentation/</a:t>
            </a:r>
          </a:p>
        </p:txBody>
      </p:sp>
    </p:spTree>
    <p:extLst>
      <p:ext uri="{BB962C8B-B14F-4D97-AF65-F5344CB8AC3E}">
        <p14:creationId xmlns:p14="http://schemas.microsoft.com/office/powerpoint/2010/main" val="342717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AAC3B-1C58-4B59-A369-41FC4F24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Data Augmentation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16B3E-6649-4A8B-BA1C-6FB04858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3340"/>
            <a:ext cx="6175569" cy="4487776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Position augmentation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Scaling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Cropping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Flipping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Padding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Rotation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Translation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Affine transformation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Color augmentation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Brightness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Contrast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Saturation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Hue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559D7E-0554-40C0-89A8-CD9F10773E7A}"/>
              </a:ext>
            </a:extLst>
          </p:cNvPr>
          <p:cNvSpPr txBox="1"/>
          <p:nvPr/>
        </p:nvSpPr>
        <p:spPr>
          <a:xfrm>
            <a:off x="7796463" y="5129785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https://iq.opengenus.org/data-augmentation/</a:t>
            </a:r>
          </a:p>
        </p:txBody>
      </p:sp>
    </p:spTree>
    <p:extLst>
      <p:ext uri="{BB962C8B-B14F-4D97-AF65-F5344CB8AC3E}">
        <p14:creationId xmlns:p14="http://schemas.microsoft.com/office/powerpoint/2010/main" val="21181708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645CB"/>
      </a:accent1>
      <a:accent2>
        <a:srgbClr val="553EBD"/>
      </a:accent2>
      <a:accent3>
        <a:srgbClr val="4564CB"/>
      </a:accent3>
      <a:accent4>
        <a:srgbClr val="338AB9"/>
      </a:accent4>
      <a:accent5>
        <a:srgbClr val="40BEB6"/>
      </a:accent5>
      <a:accent6>
        <a:srgbClr val="33B979"/>
      </a:accent6>
      <a:hlink>
        <a:srgbClr val="3698A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305</Words>
  <Application>Microsoft Office PowerPoint</Application>
  <PresentationFormat>Custom</PresentationFormat>
  <Paragraphs>88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AccentBoxVTI</vt:lpstr>
      <vt:lpstr>GDL_Phase2</vt:lpstr>
      <vt:lpstr>Dataset</vt:lpstr>
      <vt:lpstr>Deep Learning Algorithm Using PyTorch</vt:lpstr>
      <vt:lpstr>1- LeNet_CNN .</vt:lpstr>
      <vt:lpstr>Accuracy of Trainset</vt:lpstr>
      <vt:lpstr>Confusion Matrix</vt:lpstr>
      <vt:lpstr>Validation set Accuracy</vt:lpstr>
      <vt:lpstr>Data Augmentation </vt:lpstr>
      <vt:lpstr>Common Data Augmentation Techniques</vt:lpstr>
      <vt:lpstr>Rotation Technique Example in PyTorch</vt:lpstr>
      <vt:lpstr>2- Apply Data Augmentation with Le-Net CNN</vt:lpstr>
      <vt:lpstr>Trainset accuracy</vt:lpstr>
      <vt:lpstr>Validation set accuracy</vt:lpstr>
      <vt:lpstr>Test new image</vt:lpstr>
      <vt:lpstr>2- Apply Data Augmentation with Le-Net CNN</vt:lpstr>
      <vt:lpstr>Trainset accuracy</vt:lpstr>
      <vt:lpstr>Validation set Accuracy</vt:lpstr>
      <vt:lpstr>3-Apply Data Augmentation with Complex Architecture </vt:lpstr>
      <vt:lpstr>Complex Architecture</vt:lpstr>
      <vt:lpstr>Trainset accuracy</vt:lpstr>
      <vt:lpstr>Validation set Accuracy</vt:lpstr>
      <vt:lpstr>Deep Learning Algorithm Using TensorFlow</vt:lpstr>
      <vt:lpstr>Train, Validation &amp; Test Split</vt:lpstr>
      <vt:lpstr>Compiling &amp; optimization</vt:lpstr>
      <vt:lpstr>Model Save &amp; Checkpointing</vt:lpstr>
      <vt:lpstr>Model Fit &amp; Training </vt:lpstr>
      <vt:lpstr>Model Train Summary</vt:lpstr>
      <vt:lpstr>PowerPoint Presentation</vt:lpstr>
      <vt:lpstr>Loss Chart </vt:lpstr>
      <vt:lpstr>Prediction of Test set</vt:lpstr>
      <vt:lpstr>Test Set Reporting </vt:lpstr>
      <vt:lpstr>Test Set Prediction Visualize </vt:lpstr>
      <vt:lpstr>Color VS Gray Images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zeinab walid</dc:creator>
  <cp:lastModifiedBy>lenovo</cp:lastModifiedBy>
  <cp:revision>32</cp:revision>
  <dcterms:created xsi:type="dcterms:W3CDTF">2021-03-24T23:02:32Z</dcterms:created>
  <dcterms:modified xsi:type="dcterms:W3CDTF">2021-03-25T18:16:50Z</dcterms:modified>
</cp:coreProperties>
</file>