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bookmarkIdSeed="3">
  <p:sldMasterIdLst>
    <p:sldMasterId id="2147483648" r:id="rId1"/>
  </p:sldMasterIdLst>
  <p:sldIdLst>
    <p:sldId id="256" r:id="rId2"/>
    <p:sldId id="257" r:id="rId3"/>
    <p:sldId id="258" r:id="rId4"/>
    <p:sldId id="259" r:id="rId5"/>
    <p:sldId id="260" r:id="rId6"/>
    <p:sldId id="274" r:id="rId7"/>
    <p:sldId id="261" r:id="rId8"/>
    <p:sldId id="273" r:id="rId9"/>
    <p:sldId id="272" r:id="rId10"/>
    <p:sldId id="271" r:id="rId11"/>
    <p:sldId id="262" r:id="rId12"/>
    <p:sldId id="263" r:id="rId13"/>
    <p:sldId id="270" r:id="rId14"/>
    <p:sldId id="264" r:id="rId15"/>
    <p:sldId id="265" r:id="rId16"/>
    <p:sldId id="266" r:id="rId17"/>
    <p:sldId id="267" r:id="rId18"/>
    <p:sldId id="268" r:id="rId19"/>
    <p:sldId id="269" r:id="rId20"/>
  </p:sldIdLst>
  <p:sldSz cx="12192000" cy="6858000"/>
  <p:notesSz cx="6858000" cy="9144000"/>
  <p:defaultText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6ED7C4A-ABEB-4229-8B06-A412E8D60870}"/>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SY"/>
          </a:p>
        </p:txBody>
      </p:sp>
      <p:sp>
        <p:nvSpPr>
          <p:cNvPr id="3" name="عنوان فرعي 2">
            <a:extLst>
              <a:ext uri="{FF2B5EF4-FFF2-40B4-BE49-F238E27FC236}">
                <a16:creationId xmlns:a16="http://schemas.microsoft.com/office/drawing/2014/main" id="{A8E2A29B-7ADE-4EBB-997F-91F18912A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SY"/>
          </a:p>
        </p:txBody>
      </p:sp>
      <p:sp>
        <p:nvSpPr>
          <p:cNvPr id="4" name="عنصر نائب للتاريخ 3">
            <a:extLst>
              <a:ext uri="{FF2B5EF4-FFF2-40B4-BE49-F238E27FC236}">
                <a16:creationId xmlns:a16="http://schemas.microsoft.com/office/drawing/2014/main" id="{BD3786C3-AF6E-40D7-AC90-4D6A4E2359D5}"/>
              </a:ext>
            </a:extLst>
          </p:cNvPr>
          <p:cNvSpPr>
            <a:spLocks noGrp="1"/>
          </p:cNvSpPr>
          <p:nvPr>
            <p:ph type="dt" sz="half" idx="10"/>
          </p:nvPr>
        </p:nvSpPr>
        <p:spPr/>
        <p:txBody>
          <a:bodyPr/>
          <a:lstStyle/>
          <a:p>
            <a:fld id="{A78A95BD-3697-47B7-BFAC-A656BA2C4CC6}" type="datetimeFigureOut">
              <a:rPr lang="ar-SY" smtClean="0"/>
              <a:t>18/11/1443</a:t>
            </a:fld>
            <a:endParaRPr lang="ar-SY"/>
          </a:p>
        </p:txBody>
      </p:sp>
      <p:sp>
        <p:nvSpPr>
          <p:cNvPr id="5" name="عنصر نائب للتذييل 4">
            <a:extLst>
              <a:ext uri="{FF2B5EF4-FFF2-40B4-BE49-F238E27FC236}">
                <a16:creationId xmlns:a16="http://schemas.microsoft.com/office/drawing/2014/main" id="{EE74E7E9-B994-478C-B9AA-380E6CFF26F0}"/>
              </a:ext>
            </a:extLst>
          </p:cNvPr>
          <p:cNvSpPr>
            <a:spLocks noGrp="1"/>
          </p:cNvSpPr>
          <p:nvPr>
            <p:ph type="ftr" sz="quarter" idx="11"/>
          </p:nvPr>
        </p:nvSpPr>
        <p:spPr/>
        <p:txBody>
          <a:bodyPr/>
          <a:lstStyle/>
          <a:p>
            <a:endParaRPr lang="ar-SY"/>
          </a:p>
        </p:txBody>
      </p:sp>
      <p:sp>
        <p:nvSpPr>
          <p:cNvPr id="6" name="عنصر نائب لرقم الشريحة 5">
            <a:extLst>
              <a:ext uri="{FF2B5EF4-FFF2-40B4-BE49-F238E27FC236}">
                <a16:creationId xmlns:a16="http://schemas.microsoft.com/office/drawing/2014/main" id="{D9756E9D-513C-42EB-9C6E-191B87CE1464}"/>
              </a:ext>
            </a:extLst>
          </p:cNvPr>
          <p:cNvSpPr>
            <a:spLocks noGrp="1"/>
          </p:cNvSpPr>
          <p:nvPr>
            <p:ph type="sldNum" sz="quarter" idx="12"/>
          </p:nvPr>
        </p:nvSpPr>
        <p:spPr/>
        <p:txBody>
          <a:bodyPr/>
          <a:lstStyle/>
          <a:p>
            <a:fld id="{FCDC6237-B08A-47F3-8FEC-EAA7FEF28D44}" type="slidenum">
              <a:rPr lang="ar-SY" smtClean="0"/>
              <a:t>‹#›</a:t>
            </a:fld>
            <a:endParaRPr lang="ar-SY"/>
          </a:p>
        </p:txBody>
      </p:sp>
    </p:spTree>
    <p:extLst>
      <p:ext uri="{BB962C8B-B14F-4D97-AF65-F5344CB8AC3E}">
        <p14:creationId xmlns:p14="http://schemas.microsoft.com/office/powerpoint/2010/main" val="56564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1392DBF-7F33-4006-93A7-BE61A5E6A255}"/>
              </a:ext>
            </a:extLst>
          </p:cNvPr>
          <p:cNvSpPr>
            <a:spLocks noGrp="1"/>
          </p:cNvSpPr>
          <p:nvPr>
            <p:ph type="title"/>
          </p:nvPr>
        </p:nvSpPr>
        <p:spPr/>
        <p:txBody>
          <a:bodyPr/>
          <a:lstStyle/>
          <a:p>
            <a:r>
              <a:rPr lang="ar-SA"/>
              <a:t>انقر لتحرير نمط عنوان الشكل الرئيسي</a:t>
            </a:r>
            <a:endParaRPr lang="ar-SY"/>
          </a:p>
        </p:txBody>
      </p:sp>
      <p:sp>
        <p:nvSpPr>
          <p:cNvPr id="3" name="عنصر نائب للعنوان العمودي 2">
            <a:extLst>
              <a:ext uri="{FF2B5EF4-FFF2-40B4-BE49-F238E27FC236}">
                <a16:creationId xmlns:a16="http://schemas.microsoft.com/office/drawing/2014/main" id="{40D15B8C-0BED-4DE3-A2B9-8FF557B8E604}"/>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تاريخ 3">
            <a:extLst>
              <a:ext uri="{FF2B5EF4-FFF2-40B4-BE49-F238E27FC236}">
                <a16:creationId xmlns:a16="http://schemas.microsoft.com/office/drawing/2014/main" id="{95BF8EF9-FF16-4457-B3B6-A5A9ACE06F90}"/>
              </a:ext>
            </a:extLst>
          </p:cNvPr>
          <p:cNvSpPr>
            <a:spLocks noGrp="1"/>
          </p:cNvSpPr>
          <p:nvPr>
            <p:ph type="dt" sz="half" idx="10"/>
          </p:nvPr>
        </p:nvSpPr>
        <p:spPr/>
        <p:txBody>
          <a:bodyPr/>
          <a:lstStyle/>
          <a:p>
            <a:fld id="{A78A95BD-3697-47B7-BFAC-A656BA2C4CC6}" type="datetimeFigureOut">
              <a:rPr lang="ar-SY" smtClean="0"/>
              <a:t>18/11/1443</a:t>
            </a:fld>
            <a:endParaRPr lang="ar-SY"/>
          </a:p>
        </p:txBody>
      </p:sp>
      <p:sp>
        <p:nvSpPr>
          <p:cNvPr id="5" name="عنصر نائب للتذييل 4">
            <a:extLst>
              <a:ext uri="{FF2B5EF4-FFF2-40B4-BE49-F238E27FC236}">
                <a16:creationId xmlns:a16="http://schemas.microsoft.com/office/drawing/2014/main" id="{B62B91C7-6EBB-49DC-8D2C-F5717ABFC1AC}"/>
              </a:ext>
            </a:extLst>
          </p:cNvPr>
          <p:cNvSpPr>
            <a:spLocks noGrp="1"/>
          </p:cNvSpPr>
          <p:nvPr>
            <p:ph type="ftr" sz="quarter" idx="11"/>
          </p:nvPr>
        </p:nvSpPr>
        <p:spPr/>
        <p:txBody>
          <a:bodyPr/>
          <a:lstStyle/>
          <a:p>
            <a:endParaRPr lang="ar-SY"/>
          </a:p>
        </p:txBody>
      </p:sp>
      <p:sp>
        <p:nvSpPr>
          <p:cNvPr id="6" name="عنصر نائب لرقم الشريحة 5">
            <a:extLst>
              <a:ext uri="{FF2B5EF4-FFF2-40B4-BE49-F238E27FC236}">
                <a16:creationId xmlns:a16="http://schemas.microsoft.com/office/drawing/2014/main" id="{6E3231D9-2758-452C-BD4F-7D33E4288106}"/>
              </a:ext>
            </a:extLst>
          </p:cNvPr>
          <p:cNvSpPr>
            <a:spLocks noGrp="1"/>
          </p:cNvSpPr>
          <p:nvPr>
            <p:ph type="sldNum" sz="quarter" idx="12"/>
          </p:nvPr>
        </p:nvSpPr>
        <p:spPr/>
        <p:txBody>
          <a:bodyPr/>
          <a:lstStyle/>
          <a:p>
            <a:fld id="{FCDC6237-B08A-47F3-8FEC-EAA7FEF28D44}" type="slidenum">
              <a:rPr lang="ar-SY" smtClean="0"/>
              <a:t>‹#›</a:t>
            </a:fld>
            <a:endParaRPr lang="ar-SY"/>
          </a:p>
        </p:txBody>
      </p:sp>
    </p:spTree>
    <p:extLst>
      <p:ext uri="{BB962C8B-B14F-4D97-AF65-F5344CB8AC3E}">
        <p14:creationId xmlns:p14="http://schemas.microsoft.com/office/powerpoint/2010/main" val="816109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96BB56B8-9E5F-496C-A3FA-FB8E8D4088EA}"/>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SY"/>
          </a:p>
        </p:txBody>
      </p:sp>
      <p:sp>
        <p:nvSpPr>
          <p:cNvPr id="3" name="عنصر نائب للعنوان العمودي 2">
            <a:extLst>
              <a:ext uri="{FF2B5EF4-FFF2-40B4-BE49-F238E27FC236}">
                <a16:creationId xmlns:a16="http://schemas.microsoft.com/office/drawing/2014/main" id="{7D340B94-9251-445F-B542-D96A5B600038}"/>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تاريخ 3">
            <a:extLst>
              <a:ext uri="{FF2B5EF4-FFF2-40B4-BE49-F238E27FC236}">
                <a16:creationId xmlns:a16="http://schemas.microsoft.com/office/drawing/2014/main" id="{98AC9396-F90A-44D8-A022-DD3B2A5B3A43}"/>
              </a:ext>
            </a:extLst>
          </p:cNvPr>
          <p:cNvSpPr>
            <a:spLocks noGrp="1"/>
          </p:cNvSpPr>
          <p:nvPr>
            <p:ph type="dt" sz="half" idx="10"/>
          </p:nvPr>
        </p:nvSpPr>
        <p:spPr/>
        <p:txBody>
          <a:bodyPr/>
          <a:lstStyle/>
          <a:p>
            <a:fld id="{A78A95BD-3697-47B7-BFAC-A656BA2C4CC6}" type="datetimeFigureOut">
              <a:rPr lang="ar-SY" smtClean="0"/>
              <a:t>18/11/1443</a:t>
            </a:fld>
            <a:endParaRPr lang="ar-SY"/>
          </a:p>
        </p:txBody>
      </p:sp>
      <p:sp>
        <p:nvSpPr>
          <p:cNvPr id="5" name="عنصر نائب للتذييل 4">
            <a:extLst>
              <a:ext uri="{FF2B5EF4-FFF2-40B4-BE49-F238E27FC236}">
                <a16:creationId xmlns:a16="http://schemas.microsoft.com/office/drawing/2014/main" id="{33DF1502-6362-4A95-BC8F-32182B8627D9}"/>
              </a:ext>
            </a:extLst>
          </p:cNvPr>
          <p:cNvSpPr>
            <a:spLocks noGrp="1"/>
          </p:cNvSpPr>
          <p:nvPr>
            <p:ph type="ftr" sz="quarter" idx="11"/>
          </p:nvPr>
        </p:nvSpPr>
        <p:spPr/>
        <p:txBody>
          <a:bodyPr/>
          <a:lstStyle/>
          <a:p>
            <a:endParaRPr lang="ar-SY"/>
          </a:p>
        </p:txBody>
      </p:sp>
      <p:sp>
        <p:nvSpPr>
          <p:cNvPr id="6" name="عنصر نائب لرقم الشريحة 5">
            <a:extLst>
              <a:ext uri="{FF2B5EF4-FFF2-40B4-BE49-F238E27FC236}">
                <a16:creationId xmlns:a16="http://schemas.microsoft.com/office/drawing/2014/main" id="{4D2EE9B0-12CA-4616-91C8-9E2AE2DB680A}"/>
              </a:ext>
            </a:extLst>
          </p:cNvPr>
          <p:cNvSpPr>
            <a:spLocks noGrp="1"/>
          </p:cNvSpPr>
          <p:nvPr>
            <p:ph type="sldNum" sz="quarter" idx="12"/>
          </p:nvPr>
        </p:nvSpPr>
        <p:spPr/>
        <p:txBody>
          <a:bodyPr/>
          <a:lstStyle/>
          <a:p>
            <a:fld id="{FCDC6237-B08A-47F3-8FEC-EAA7FEF28D44}" type="slidenum">
              <a:rPr lang="ar-SY" smtClean="0"/>
              <a:t>‹#›</a:t>
            </a:fld>
            <a:endParaRPr lang="ar-SY"/>
          </a:p>
        </p:txBody>
      </p:sp>
    </p:spTree>
    <p:extLst>
      <p:ext uri="{BB962C8B-B14F-4D97-AF65-F5344CB8AC3E}">
        <p14:creationId xmlns:p14="http://schemas.microsoft.com/office/powerpoint/2010/main" val="341398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79E24F4-B5DE-4C07-9255-6A4E1FFCE97C}"/>
              </a:ext>
            </a:extLst>
          </p:cNvPr>
          <p:cNvSpPr>
            <a:spLocks noGrp="1"/>
          </p:cNvSpPr>
          <p:nvPr>
            <p:ph type="title"/>
          </p:nvPr>
        </p:nvSpPr>
        <p:spPr/>
        <p:txBody>
          <a:bodyPr/>
          <a:lstStyle/>
          <a:p>
            <a:r>
              <a:rPr lang="ar-SA"/>
              <a:t>انقر لتحرير نمط عنوان الشكل الرئيسي</a:t>
            </a:r>
            <a:endParaRPr lang="ar-SY"/>
          </a:p>
        </p:txBody>
      </p:sp>
      <p:sp>
        <p:nvSpPr>
          <p:cNvPr id="3" name="عنصر نائب للمحتوى 2">
            <a:extLst>
              <a:ext uri="{FF2B5EF4-FFF2-40B4-BE49-F238E27FC236}">
                <a16:creationId xmlns:a16="http://schemas.microsoft.com/office/drawing/2014/main" id="{962875AA-535F-45B8-80E3-1C10F86DBCDB}"/>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تاريخ 3">
            <a:extLst>
              <a:ext uri="{FF2B5EF4-FFF2-40B4-BE49-F238E27FC236}">
                <a16:creationId xmlns:a16="http://schemas.microsoft.com/office/drawing/2014/main" id="{9A568495-C887-43B8-A145-6583F0144B9E}"/>
              </a:ext>
            </a:extLst>
          </p:cNvPr>
          <p:cNvSpPr>
            <a:spLocks noGrp="1"/>
          </p:cNvSpPr>
          <p:nvPr>
            <p:ph type="dt" sz="half" idx="10"/>
          </p:nvPr>
        </p:nvSpPr>
        <p:spPr/>
        <p:txBody>
          <a:bodyPr/>
          <a:lstStyle/>
          <a:p>
            <a:fld id="{A78A95BD-3697-47B7-BFAC-A656BA2C4CC6}" type="datetimeFigureOut">
              <a:rPr lang="ar-SY" smtClean="0"/>
              <a:t>18/11/1443</a:t>
            </a:fld>
            <a:endParaRPr lang="ar-SY"/>
          </a:p>
        </p:txBody>
      </p:sp>
      <p:sp>
        <p:nvSpPr>
          <p:cNvPr id="5" name="عنصر نائب للتذييل 4">
            <a:extLst>
              <a:ext uri="{FF2B5EF4-FFF2-40B4-BE49-F238E27FC236}">
                <a16:creationId xmlns:a16="http://schemas.microsoft.com/office/drawing/2014/main" id="{0402EB25-E040-40F4-9BB6-56C31D417195}"/>
              </a:ext>
            </a:extLst>
          </p:cNvPr>
          <p:cNvSpPr>
            <a:spLocks noGrp="1"/>
          </p:cNvSpPr>
          <p:nvPr>
            <p:ph type="ftr" sz="quarter" idx="11"/>
          </p:nvPr>
        </p:nvSpPr>
        <p:spPr/>
        <p:txBody>
          <a:bodyPr/>
          <a:lstStyle/>
          <a:p>
            <a:endParaRPr lang="ar-SY"/>
          </a:p>
        </p:txBody>
      </p:sp>
      <p:sp>
        <p:nvSpPr>
          <p:cNvPr id="6" name="عنصر نائب لرقم الشريحة 5">
            <a:extLst>
              <a:ext uri="{FF2B5EF4-FFF2-40B4-BE49-F238E27FC236}">
                <a16:creationId xmlns:a16="http://schemas.microsoft.com/office/drawing/2014/main" id="{9D3B91BE-477F-47AE-85F7-B660F6662DDA}"/>
              </a:ext>
            </a:extLst>
          </p:cNvPr>
          <p:cNvSpPr>
            <a:spLocks noGrp="1"/>
          </p:cNvSpPr>
          <p:nvPr>
            <p:ph type="sldNum" sz="quarter" idx="12"/>
          </p:nvPr>
        </p:nvSpPr>
        <p:spPr/>
        <p:txBody>
          <a:bodyPr/>
          <a:lstStyle/>
          <a:p>
            <a:fld id="{FCDC6237-B08A-47F3-8FEC-EAA7FEF28D44}" type="slidenum">
              <a:rPr lang="ar-SY" smtClean="0"/>
              <a:t>‹#›</a:t>
            </a:fld>
            <a:endParaRPr lang="ar-SY"/>
          </a:p>
        </p:txBody>
      </p:sp>
    </p:spTree>
    <p:extLst>
      <p:ext uri="{BB962C8B-B14F-4D97-AF65-F5344CB8AC3E}">
        <p14:creationId xmlns:p14="http://schemas.microsoft.com/office/powerpoint/2010/main" val="62880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89D056E-723C-444A-9450-36917DF88E09}"/>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SY"/>
          </a:p>
        </p:txBody>
      </p:sp>
      <p:sp>
        <p:nvSpPr>
          <p:cNvPr id="3" name="عنصر نائب للنص 2">
            <a:extLst>
              <a:ext uri="{FF2B5EF4-FFF2-40B4-BE49-F238E27FC236}">
                <a16:creationId xmlns:a16="http://schemas.microsoft.com/office/drawing/2014/main" id="{408B14D2-3EA4-49BF-987A-AF5FF27006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C5502076-0DCB-4D18-BD0C-375AD8AB00D6}"/>
              </a:ext>
            </a:extLst>
          </p:cNvPr>
          <p:cNvSpPr>
            <a:spLocks noGrp="1"/>
          </p:cNvSpPr>
          <p:nvPr>
            <p:ph type="dt" sz="half" idx="10"/>
          </p:nvPr>
        </p:nvSpPr>
        <p:spPr/>
        <p:txBody>
          <a:bodyPr/>
          <a:lstStyle/>
          <a:p>
            <a:fld id="{A78A95BD-3697-47B7-BFAC-A656BA2C4CC6}" type="datetimeFigureOut">
              <a:rPr lang="ar-SY" smtClean="0"/>
              <a:t>18/11/1443</a:t>
            </a:fld>
            <a:endParaRPr lang="ar-SY"/>
          </a:p>
        </p:txBody>
      </p:sp>
      <p:sp>
        <p:nvSpPr>
          <p:cNvPr id="5" name="عنصر نائب للتذييل 4">
            <a:extLst>
              <a:ext uri="{FF2B5EF4-FFF2-40B4-BE49-F238E27FC236}">
                <a16:creationId xmlns:a16="http://schemas.microsoft.com/office/drawing/2014/main" id="{4F859658-2CFF-4615-A841-A762D8C84319}"/>
              </a:ext>
            </a:extLst>
          </p:cNvPr>
          <p:cNvSpPr>
            <a:spLocks noGrp="1"/>
          </p:cNvSpPr>
          <p:nvPr>
            <p:ph type="ftr" sz="quarter" idx="11"/>
          </p:nvPr>
        </p:nvSpPr>
        <p:spPr/>
        <p:txBody>
          <a:bodyPr/>
          <a:lstStyle/>
          <a:p>
            <a:endParaRPr lang="ar-SY"/>
          </a:p>
        </p:txBody>
      </p:sp>
      <p:sp>
        <p:nvSpPr>
          <p:cNvPr id="6" name="عنصر نائب لرقم الشريحة 5">
            <a:extLst>
              <a:ext uri="{FF2B5EF4-FFF2-40B4-BE49-F238E27FC236}">
                <a16:creationId xmlns:a16="http://schemas.microsoft.com/office/drawing/2014/main" id="{594A8599-C66D-43B8-B64A-3B33CFBA0515}"/>
              </a:ext>
            </a:extLst>
          </p:cNvPr>
          <p:cNvSpPr>
            <a:spLocks noGrp="1"/>
          </p:cNvSpPr>
          <p:nvPr>
            <p:ph type="sldNum" sz="quarter" idx="12"/>
          </p:nvPr>
        </p:nvSpPr>
        <p:spPr/>
        <p:txBody>
          <a:bodyPr/>
          <a:lstStyle/>
          <a:p>
            <a:fld id="{FCDC6237-B08A-47F3-8FEC-EAA7FEF28D44}" type="slidenum">
              <a:rPr lang="ar-SY" smtClean="0"/>
              <a:t>‹#›</a:t>
            </a:fld>
            <a:endParaRPr lang="ar-SY"/>
          </a:p>
        </p:txBody>
      </p:sp>
    </p:spTree>
    <p:extLst>
      <p:ext uri="{BB962C8B-B14F-4D97-AF65-F5344CB8AC3E}">
        <p14:creationId xmlns:p14="http://schemas.microsoft.com/office/powerpoint/2010/main" val="15249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CD10F96-CF45-406F-90F6-F11570E1F0C7}"/>
              </a:ext>
            </a:extLst>
          </p:cNvPr>
          <p:cNvSpPr>
            <a:spLocks noGrp="1"/>
          </p:cNvSpPr>
          <p:nvPr>
            <p:ph type="title"/>
          </p:nvPr>
        </p:nvSpPr>
        <p:spPr/>
        <p:txBody>
          <a:bodyPr/>
          <a:lstStyle/>
          <a:p>
            <a:r>
              <a:rPr lang="ar-SA"/>
              <a:t>انقر لتحرير نمط عنوان الشكل الرئيسي</a:t>
            </a:r>
            <a:endParaRPr lang="ar-SY"/>
          </a:p>
        </p:txBody>
      </p:sp>
      <p:sp>
        <p:nvSpPr>
          <p:cNvPr id="3" name="عنصر نائب للمحتوى 2">
            <a:extLst>
              <a:ext uri="{FF2B5EF4-FFF2-40B4-BE49-F238E27FC236}">
                <a16:creationId xmlns:a16="http://schemas.microsoft.com/office/drawing/2014/main" id="{FB698E79-4E93-4F2E-9F98-AC99D34242B4}"/>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محتوى 3">
            <a:extLst>
              <a:ext uri="{FF2B5EF4-FFF2-40B4-BE49-F238E27FC236}">
                <a16:creationId xmlns:a16="http://schemas.microsoft.com/office/drawing/2014/main" id="{7F687FBC-8BE2-4486-8A34-63F88162C7F1}"/>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5" name="عنصر نائب للتاريخ 4">
            <a:extLst>
              <a:ext uri="{FF2B5EF4-FFF2-40B4-BE49-F238E27FC236}">
                <a16:creationId xmlns:a16="http://schemas.microsoft.com/office/drawing/2014/main" id="{D4CFBAF5-64CD-46D8-B4B4-3BCCA85C405C}"/>
              </a:ext>
            </a:extLst>
          </p:cNvPr>
          <p:cNvSpPr>
            <a:spLocks noGrp="1"/>
          </p:cNvSpPr>
          <p:nvPr>
            <p:ph type="dt" sz="half" idx="10"/>
          </p:nvPr>
        </p:nvSpPr>
        <p:spPr/>
        <p:txBody>
          <a:bodyPr/>
          <a:lstStyle/>
          <a:p>
            <a:fld id="{A78A95BD-3697-47B7-BFAC-A656BA2C4CC6}" type="datetimeFigureOut">
              <a:rPr lang="ar-SY" smtClean="0"/>
              <a:t>18/11/1443</a:t>
            </a:fld>
            <a:endParaRPr lang="ar-SY"/>
          </a:p>
        </p:txBody>
      </p:sp>
      <p:sp>
        <p:nvSpPr>
          <p:cNvPr id="6" name="عنصر نائب للتذييل 5">
            <a:extLst>
              <a:ext uri="{FF2B5EF4-FFF2-40B4-BE49-F238E27FC236}">
                <a16:creationId xmlns:a16="http://schemas.microsoft.com/office/drawing/2014/main" id="{301AF730-CBC8-4E13-93C9-C699C8AC1B86}"/>
              </a:ext>
            </a:extLst>
          </p:cNvPr>
          <p:cNvSpPr>
            <a:spLocks noGrp="1"/>
          </p:cNvSpPr>
          <p:nvPr>
            <p:ph type="ftr" sz="quarter" idx="11"/>
          </p:nvPr>
        </p:nvSpPr>
        <p:spPr/>
        <p:txBody>
          <a:bodyPr/>
          <a:lstStyle/>
          <a:p>
            <a:endParaRPr lang="ar-SY"/>
          </a:p>
        </p:txBody>
      </p:sp>
      <p:sp>
        <p:nvSpPr>
          <p:cNvPr id="7" name="عنصر نائب لرقم الشريحة 6">
            <a:extLst>
              <a:ext uri="{FF2B5EF4-FFF2-40B4-BE49-F238E27FC236}">
                <a16:creationId xmlns:a16="http://schemas.microsoft.com/office/drawing/2014/main" id="{2C524A23-BB8C-429E-A513-7CA5A68A7241}"/>
              </a:ext>
            </a:extLst>
          </p:cNvPr>
          <p:cNvSpPr>
            <a:spLocks noGrp="1"/>
          </p:cNvSpPr>
          <p:nvPr>
            <p:ph type="sldNum" sz="quarter" idx="12"/>
          </p:nvPr>
        </p:nvSpPr>
        <p:spPr/>
        <p:txBody>
          <a:bodyPr/>
          <a:lstStyle/>
          <a:p>
            <a:fld id="{FCDC6237-B08A-47F3-8FEC-EAA7FEF28D44}" type="slidenum">
              <a:rPr lang="ar-SY" smtClean="0"/>
              <a:t>‹#›</a:t>
            </a:fld>
            <a:endParaRPr lang="ar-SY"/>
          </a:p>
        </p:txBody>
      </p:sp>
    </p:spTree>
    <p:extLst>
      <p:ext uri="{BB962C8B-B14F-4D97-AF65-F5344CB8AC3E}">
        <p14:creationId xmlns:p14="http://schemas.microsoft.com/office/powerpoint/2010/main" val="146077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F5FCC98-A239-4738-BE31-0F682F928C16}"/>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SY"/>
          </a:p>
        </p:txBody>
      </p:sp>
      <p:sp>
        <p:nvSpPr>
          <p:cNvPr id="3" name="عنصر نائب للنص 2">
            <a:extLst>
              <a:ext uri="{FF2B5EF4-FFF2-40B4-BE49-F238E27FC236}">
                <a16:creationId xmlns:a16="http://schemas.microsoft.com/office/drawing/2014/main" id="{436E8763-D0BE-42CC-9F2E-B0721AC8A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33686A78-FB9F-40C1-A58C-93AF70F0D79F}"/>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5" name="عنصر نائب للنص 4">
            <a:extLst>
              <a:ext uri="{FF2B5EF4-FFF2-40B4-BE49-F238E27FC236}">
                <a16:creationId xmlns:a16="http://schemas.microsoft.com/office/drawing/2014/main" id="{1110EFEA-3846-49F9-9C2E-E7ABBA771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AA30A13F-5875-4CDF-85E1-1C249F546B65}"/>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7" name="عنصر نائب للتاريخ 6">
            <a:extLst>
              <a:ext uri="{FF2B5EF4-FFF2-40B4-BE49-F238E27FC236}">
                <a16:creationId xmlns:a16="http://schemas.microsoft.com/office/drawing/2014/main" id="{449EA604-2A5D-4123-A889-85A3F17E576C}"/>
              </a:ext>
            </a:extLst>
          </p:cNvPr>
          <p:cNvSpPr>
            <a:spLocks noGrp="1"/>
          </p:cNvSpPr>
          <p:nvPr>
            <p:ph type="dt" sz="half" idx="10"/>
          </p:nvPr>
        </p:nvSpPr>
        <p:spPr/>
        <p:txBody>
          <a:bodyPr/>
          <a:lstStyle/>
          <a:p>
            <a:fld id="{A78A95BD-3697-47B7-BFAC-A656BA2C4CC6}" type="datetimeFigureOut">
              <a:rPr lang="ar-SY" smtClean="0"/>
              <a:t>18/11/1443</a:t>
            </a:fld>
            <a:endParaRPr lang="ar-SY"/>
          </a:p>
        </p:txBody>
      </p:sp>
      <p:sp>
        <p:nvSpPr>
          <p:cNvPr id="8" name="عنصر نائب للتذييل 7">
            <a:extLst>
              <a:ext uri="{FF2B5EF4-FFF2-40B4-BE49-F238E27FC236}">
                <a16:creationId xmlns:a16="http://schemas.microsoft.com/office/drawing/2014/main" id="{B421028D-EFB6-436C-B7F0-18D0EE6CBE82}"/>
              </a:ext>
            </a:extLst>
          </p:cNvPr>
          <p:cNvSpPr>
            <a:spLocks noGrp="1"/>
          </p:cNvSpPr>
          <p:nvPr>
            <p:ph type="ftr" sz="quarter" idx="11"/>
          </p:nvPr>
        </p:nvSpPr>
        <p:spPr/>
        <p:txBody>
          <a:bodyPr/>
          <a:lstStyle/>
          <a:p>
            <a:endParaRPr lang="ar-SY"/>
          </a:p>
        </p:txBody>
      </p:sp>
      <p:sp>
        <p:nvSpPr>
          <p:cNvPr id="9" name="عنصر نائب لرقم الشريحة 8">
            <a:extLst>
              <a:ext uri="{FF2B5EF4-FFF2-40B4-BE49-F238E27FC236}">
                <a16:creationId xmlns:a16="http://schemas.microsoft.com/office/drawing/2014/main" id="{9CCD6EBC-4C06-429D-A4E5-F90E04E19A8D}"/>
              </a:ext>
            </a:extLst>
          </p:cNvPr>
          <p:cNvSpPr>
            <a:spLocks noGrp="1"/>
          </p:cNvSpPr>
          <p:nvPr>
            <p:ph type="sldNum" sz="quarter" idx="12"/>
          </p:nvPr>
        </p:nvSpPr>
        <p:spPr/>
        <p:txBody>
          <a:bodyPr/>
          <a:lstStyle/>
          <a:p>
            <a:fld id="{FCDC6237-B08A-47F3-8FEC-EAA7FEF28D44}" type="slidenum">
              <a:rPr lang="ar-SY" smtClean="0"/>
              <a:t>‹#›</a:t>
            </a:fld>
            <a:endParaRPr lang="ar-SY"/>
          </a:p>
        </p:txBody>
      </p:sp>
    </p:spTree>
    <p:extLst>
      <p:ext uri="{BB962C8B-B14F-4D97-AF65-F5344CB8AC3E}">
        <p14:creationId xmlns:p14="http://schemas.microsoft.com/office/powerpoint/2010/main" val="384963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815D532-8707-4C8C-8B92-E18647D5F2C7}"/>
              </a:ext>
            </a:extLst>
          </p:cNvPr>
          <p:cNvSpPr>
            <a:spLocks noGrp="1"/>
          </p:cNvSpPr>
          <p:nvPr>
            <p:ph type="title"/>
          </p:nvPr>
        </p:nvSpPr>
        <p:spPr/>
        <p:txBody>
          <a:bodyPr/>
          <a:lstStyle/>
          <a:p>
            <a:r>
              <a:rPr lang="ar-SA"/>
              <a:t>انقر لتحرير نمط عنوان الشكل الرئيسي</a:t>
            </a:r>
            <a:endParaRPr lang="ar-SY"/>
          </a:p>
        </p:txBody>
      </p:sp>
      <p:sp>
        <p:nvSpPr>
          <p:cNvPr id="3" name="عنصر نائب للتاريخ 2">
            <a:extLst>
              <a:ext uri="{FF2B5EF4-FFF2-40B4-BE49-F238E27FC236}">
                <a16:creationId xmlns:a16="http://schemas.microsoft.com/office/drawing/2014/main" id="{27062587-6246-4C90-B2A7-90D288A0BE5C}"/>
              </a:ext>
            </a:extLst>
          </p:cNvPr>
          <p:cNvSpPr>
            <a:spLocks noGrp="1"/>
          </p:cNvSpPr>
          <p:nvPr>
            <p:ph type="dt" sz="half" idx="10"/>
          </p:nvPr>
        </p:nvSpPr>
        <p:spPr/>
        <p:txBody>
          <a:bodyPr/>
          <a:lstStyle/>
          <a:p>
            <a:fld id="{A78A95BD-3697-47B7-BFAC-A656BA2C4CC6}" type="datetimeFigureOut">
              <a:rPr lang="ar-SY" smtClean="0"/>
              <a:t>18/11/1443</a:t>
            </a:fld>
            <a:endParaRPr lang="ar-SY"/>
          </a:p>
        </p:txBody>
      </p:sp>
      <p:sp>
        <p:nvSpPr>
          <p:cNvPr id="4" name="عنصر نائب للتذييل 3">
            <a:extLst>
              <a:ext uri="{FF2B5EF4-FFF2-40B4-BE49-F238E27FC236}">
                <a16:creationId xmlns:a16="http://schemas.microsoft.com/office/drawing/2014/main" id="{77295271-95C6-4D47-BE54-47C638AE3805}"/>
              </a:ext>
            </a:extLst>
          </p:cNvPr>
          <p:cNvSpPr>
            <a:spLocks noGrp="1"/>
          </p:cNvSpPr>
          <p:nvPr>
            <p:ph type="ftr" sz="quarter" idx="11"/>
          </p:nvPr>
        </p:nvSpPr>
        <p:spPr/>
        <p:txBody>
          <a:bodyPr/>
          <a:lstStyle/>
          <a:p>
            <a:endParaRPr lang="ar-SY"/>
          </a:p>
        </p:txBody>
      </p:sp>
      <p:sp>
        <p:nvSpPr>
          <p:cNvPr id="5" name="عنصر نائب لرقم الشريحة 4">
            <a:extLst>
              <a:ext uri="{FF2B5EF4-FFF2-40B4-BE49-F238E27FC236}">
                <a16:creationId xmlns:a16="http://schemas.microsoft.com/office/drawing/2014/main" id="{DB2B90D3-F11C-4244-A648-9B397D0E94D3}"/>
              </a:ext>
            </a:extLst>
          </p:cNvPr>
          <p:cNvSpPr>
            <a:spLocks noGrp="1"/>
          </p:cNvSpPr>
          <p:nvPr>
            <p:ph type="sldNum" sz="quarter" idx="12"/>
          </p:nvPr>
        </p:nvSpPr>
        <p:spPr/>
        <p:txBody>
          <a:bodyPr/>
          <a:lstStyle/>
          <a:p>
            <a:fld id="{FCDC6237-B08A-47F3-8FEC-EAA7FEF28D44}" type="slidenum">
              <a:rPr lang="ar-SY" smtClean="0"/>
              <a:t>‹#›</a:t>
            </a:fld>
            <a:endParaRPr lang="ar-SY"/>
          </a:p>
        </p:txBody>
      </p:sp>
    </p:spTree>
    <p:extLst>
      <p:ext uri="{BB962C8B-B14F-4D97-AF65-F5344CB8AC3E}">
        <p14:creationId xmlns:p14="http://schemas.microsoft.com/office/powerpoint/2010/main" val="249597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D089125A-B2D1-499C-B74B-2C966F99736D}"/>
              </a:ext>
            </a:extLst>
          </p:cNvPr>
          <p:cNvSpPr>
            <a:spLocks noGrp="1"/>
          </p:cNvSpPr>
          <p:nvPr>
            <p:ph type="dt" sz="half" idx="10"/>
          </p:nvPr>
        </p:nvSpPr>
        <p:spPr/>
        <p:txBody>
          <a:bodyPr/>
          <a:lstStyle/>
          <a:p>
            <a:fld id="{A78A95BD-3697-47B7-BFAC-A656BA2C4CC6}" type="datetimeFigureOut">
              <a:rPr lang="ar-SY" smtClean="0"/>
              <a:t>18/11/1443</a:t>
            </a:fld>
            <a:endParaRPr lang="ar-SY"/>
          </a:p>
        </p:txBody>
      </p:sp>
      <p:sp>
        <p:nvSpPr>
          <p:cNvPr id="3" name="عنصر نائب للتذييل 2">
            <a:extLst>
              <a:ext uri="{FF2B5EF4-FFF2-40B4-BE49-F238E27FC236}">
                <a16:creationId xmlns:a16="http://schemas.microsoft.com/office/drawing/2014/main" id="{A2522507-A2E1-4896-ADAF-22B1019C8A47}"/>
              </a:ext>
            </a:extLst>
          </p:cNvPr>
          <p:cNvSpPr>
            <a:spLocks noGrp="1"/>
          </p:cNvSpPr>
          <p:nvPr>
            <p:ph type="ftr" sz="quarter" idx="11"/>
          </p:nvPr>
        </p:nvSpPr>
        <p:spPr/>
        <p:txBody>
          <a:bodyPr/>
          <a:lstStyle/>
          <a:p>
            <a:endParaRPr lang="ar-SY"/>
          </a:p>
        </p:txBody>
      </p:sp>
      <p:sp>
        <p:nvSpPr>
          <p:cNvPr id="4" name="عنصر نائب لرقم الشريحة 3">
            <a:extLst>
              <a:ext uri="{FF2B5EF4-FFF2-40B4-BE49-F238E27FC236}">
                <a16:creationId xmlns:a16="http://schemas.microsoft.com/office/drawing/2014/main" id="{96E60119-2D0E-4124-BA7B-6D1E00DB9634}"/>
              </a:ext>
            </a:extLst>
          </p:cNvPr>
          <p:cNvSpPr>
            <a:spLocks noGrp="1"/>
          </p:cNvSpPr>
          <p:nvPr>
            <p:ph type="sldNum" sz="quarter" idx="12"/>
          </p:nvPr>
        </p:nvSpPr>
        <p:spPr/>
        <p:txBody>
          <a:bodyPr/>
          <a:lstStyle/>
          <a:p>
            <a:fld id="{FCDC6237-B08A-47F3-8FEC-EAA7FEF28D44}" type="slidenum">
              <a:rPr lang="ar-SY" smtClean="0"/>
              <a:t>‹#›</a:t>
            </a:fld>
            <a:endParaRPr lang="ar-SY"/>
          </a:p>
        </p:txBody>
      </p:sp>
    </p:spTree>
    <p:extLst>
      <p:ext uri="{BB962C8B-B14F-4D97-AF65-F5344CB8AC3E}">
        <p14:creationId xmlns:p14="http://schemas.microsoft.com/office/powerpoint/2010/main" val="322968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AC011FA-5112-4920-A5D9-1E61CB315C96}"/>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SY"/>
          </a:p>
        </p:txBody>
      </p:sp>
      <p:sp>
        <p:nvSpPr>
          <p:cNvPr id="3" name="عنصر نائب للمحتوى 2">
            <a:extLst>
              <a:ext uri="{FF2B5EF4-FFF2-40B4-BE49-F238E27FC236}">
                <a16:creationId xmlns:a16="http://schemas.microsoft.com/office/drawing/2014/main" id="{F5329E43-9F73-459A-8EE5-29E84BF07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نص 3">
            <a:extLst>
              <a:ext uri="{FF2B5EF4-FFF2-40B4-BE49-F238E27FC236}">
                <a16:creationId xmlns:a16="http://schemas.microsoft.com/office/drawing/2014/main" id="{94938B37-1473-47F4-B5F5-5E6785BC1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E27750E2-649E-434F-98D6-07EEA1742B27}"/>
              </a:ext>
            </a:extLst>
          </p:cNvPr>
          <p:cNvSpPr>
            <a:spLocks noGrp="1"/>
          </p:cNvSpPr>
          <p:nvPr>
            <p:ph type="dt" sz="half" idx="10"/>
          </p:nvPr>
        </p:nvSpPr>
        <p:spPr/>
        <p:txBody>
          <a:bodyPr/>
          <a:lstStyle/>
          <a:p>
            <a:fld id="{A78A95BD-3697-47B7-BFAC-A656BA2C4CC6}" type="datetimeFigureOut">
              <a:rPr lang="ar-SY" smtClean="0"/>
              <a:t>18/11/1443</a:t>
            </a:fld>
            <a:endParaRPr lang="ar-SY"/>
          </a:p>
        </p:txBody>
      </p:sp>
      <p:sp>
        <p:nvSpPr>
          <p:cNvPr id="6" name="عنصر نائب للتذييل 5">
            <a:extLst>
              <a:ext uri="{FF2B5EF4-FFF2-40B4-BE49-F238E27FC236}">
                <a16:creationId xmlns:a16="http://schemas.microsoft.com/office/drawing/2014/main" id="{0A3DB984-1C29-4726-9DCF-4CCD5F896208}"/>
              </a:ext>
            </a:extLst>
          </p:cNvPr>
          <p:cNvSpPr>
            <a:spLocks noGrp="1"/>
          </p:cNvSpPr>
          <p:nvPr>
            <p:ph type="ftr" sz="quarter" idx="11"/>
          </p:nvPr>
        </p:nvSpPr>
        <p:spPr/>
        <p:txBody>
          <a:bodyPr/>
          <a:lstStyle/>
          <a:p>
            <a:endParaRPr lang="ar-SY"/>
          </a:p>
        </p:txBody>
      </p:sp>
      <p:sp>
        <p:nvSpPr>
          <p:cNvPr id="7" name="عنصر نائب لرقم الشريحة 6">
            <a:extLst>
              <a:ext uri="{FF2B5EF4-FFF2-40B4-BE49-F238E27FC236}">
                <a16:creationId xmlns:a16="http://schemas.microsoft.com/office/drawing/2014/main" id="{F55A3261-5C40-46C7-94CB-633EB82BF666}"/>
              </a:ext>
            </a:extLst>
          </p:cNvPr>
          <p:cNvSpPr>
            <a:spLocks noGrp="1"/>
          </p:cNvSpPr>
          <p:nvPr>
            <p:ph type="sldNum" sz="quarter" idx="12"/>
          </p:nvPr>
        </p:nvSpPr>
        <p:spPr/>
        <p:txBody>
          <a:bodyPr/>
          <a:lstStyle/>
          <a:p>
            <a:fld id="{FCDC6237-B08A-47F3-8FEC-EAA7FEF28D44}" type="slidenum">
              <a:rPr lang="ar-SY" smtClean="0"/>
              <a:t>‹#›</a:t>
            </a:fld>
            <a:endParaRPr lang="ar-SY"/>
          </a:p>
        </p:txBody>
      </p:sp>
    </p:spTree>
    <p:extLst>
      <p:ext uri="{BB962C8B-B14F-4D97-AF65-F5344CB8AC3E}">
        <p14:creationId xmlns:p14="http://schemas.microsoft.com/office/powerpoint/2010/main" val="100540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99F3D7B-9DBD-4D27-A706-B351B6A5086B}"/>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SY"/>
          </a:p>
        </p:txBody>
      </p:sp>
      <p:sp>
        <p:nvSpPr>
          <p:cNvPr id="3" name="عنصر نائب للصورة 2">
            <a:extLst>
              <a:ext uri="{FF2B5EF4-FFF2-40B4-BE49-F238E27FC236}">
                <a16:creationId xmlns:a16="http://schemas.microsoft.com/office/drawing/2014/main" id="{F9491A2A-12E2-401D-8433-9EF9486687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Y"/>
          </a:p>
        </p:txBody>
      </p:sp>
      <p:sp>
        <p:nvSpPr>
          <p:cNvPr id="4" name="عنصر نائب للنص 3">
            <a:extLst>
              <a:ext uri="{FF2B5EF4-FFF2-40B4-BE49-F238E27FC236}">
                <a16:creationId xmlns:a16="http://schemas.microsoft.com/office/drawing/2014/main" id="{79D75D84-8735-40AD-805B-F2DA5A76D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A3C2A2CD-3B4A-428A-8200-86C7D6D975E4}"/>
              </a:ext>
            </a:extLst>
          </p:cNvPr>
          <p:cNvSpPr>
            <a:spLocks noGrp="1"/>
          </p:cNvSpPr>
          <p:nvPr>
            <p:ph type="dt" sz="half" idx="10"/>
          </p:nvPr>
        </p:nvSpPr>
        <p:spPr/>
        <p:txBody>
          <a:bodyPr/>
          <a:lstStyle/>
          <a:p>
            <a:fld id="{A78A95BD-3697-47B7-BFAC-A656BA2C4CC6}" type="datetimeFigureOut">
              <a:rPr lang="ar-SY" smtClean="0"/>
              <a:t>18/11/1443</a:t>
            </a:fld>
            <a:endParaRPr lang="ar-SY"/>
          </a:p>
        </p:txBody>
      </p:sp>
      <p:sp>
        <p:nvSpPr>
          <p:cNvPr id="6" name="عنصر نائب للتذييل 5">
            <a:extLst>
              <a:ext uri="{FF2B5EF4-FFF2-40B4-BE49-F238E27FC236}">
                <a16:creationId xmlns:a16="http://schemas.microsoft.com/office/drawing/2014/main" id="{B949FCA9-1BC6-4C4F-AF65-DB9CFC56BDF6}"/>
              </a:ext>
            </a:extLst>
          </p:cNvPr>
          <p:cNvSpPr>
            <a:spLocks noGrp="1"/>
          </p:cNvSpPr>
          <p:nvPr>
            <p:ph type="ftr" sz="quarter" idx="11"/>
          </p:nvPr>
        </p:nvSpPr>
        <p:spPr/>
        <p:txBody>
          <a:bodyPr/>
          <a:lstStyle/>
          <a:p>
            <a:endParaRPr lang="ar-SY"/>
          </a:p>
        </p:txBody>
      </p:sp>
      <p:sp>
        <p:nvSpPr>
          <p:cNvPr id="7" name="عنصر نائب لرقم الشريحة 6">
            <a:extLst>
              <a:ext uri="{FF2B5EF4-FFF2-40B4-BE49-F238E27FC236}">
                <a16:creationId xmlns:a16="http://schemas.microsoft.com/office/drawing/2014/main" id="{9ECD6E32-CEC5-49B4-92B4-6D50D01D4F90}"/>
              </a:ext>
            </a:extLst>
          </p:cNvPr>
          <p:cNvSpPr>
            <a:spLocks noGrp="1"/>
          </p:cNvSpPr>
          <p:nvPr>
            <p:ph type="sldNum" sz="quarter" idx="12"/>
          </p:nvPr>
        </p:nvSpPr>
        <p:spPr/>
        <p:txBody>
          <a:bodyPr/>
          <a:lstStyle/>
          <a:p>
            <a:fld id="{FCDC6237-B08A-47F3-8FEC-EAA7FEF28D44}" type="slidenum">
              <a:rPr lang="ar-SY" smtClean="0"/>
              <a:t>‹#›</a:t>
            </a:fld>
            <a:endParaRPr lang="ar-SY"/>
          </a:p>
        </p:txBody>
      </p:sp>
    </p:spTree>
    <p:extLst>
      <p:ext uri="{BB962C8B-B14F-4D97-AF65-F5344CB8AC3E}">
        <p14:creationId xmlns:p14="http://schemas.microsoft.com/office/powerpoint/2010/main" val="540956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E0DF8709-A390-44DB-9C3D-B4630A96538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SY"/>
          </a:p>
        </p:txBody>
      </p:sp>
      <p:sp>
        <p:nvSpPr>
          <p:cNvPr id="3" name="عنصر نائب للنص 2">
            <a:extLst>
              <a:ext uri="{FF2B5EF4-FFF2-40B4-BE49-F238E27FC236}">
                <a16:creationId xmlns:a16="http://schemas.microsoft.com/office/drawing/2014/main" id="{B602AAF7-FF41-4E6F-80F4-C1094A9A92F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تاريخ 3">
            <a:extLst>
              <a:ext uri="{FF2B5EF4-FFF2-40B4-BE49-F238E27FC236}">
                <a16:creationId xmlns:a16="http://schemas.microsoft.com/office/drawing/2014/main" id="{D968EE0D-AB00-4A2B-93DF-481B1EEA4D5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78A95BD-3697-47B7-BFAC-A656BA2C4CC6}" type="datetimeFigureOut">
              <a:rPr lang="ar-SY" smtClean="0"/>
              <a:t>18/11/1443</a:t>
            </a:fld>
            <a:endParaRPr lang="ar-SY"/>
          </a:p>
        </p:txBody>
      </p:sp>
      <p:sp>
        <p:nvSpPr>
          <p:cNvPr id="5" name="عنصر نائب للتذييل 4">
            <a:extLst>
              <a:ext uri="{FF2B5EF4-FFF2-40B4-BE49-F238E27FC236}">
                <a16:creationId xmlns:a16="http://schemas.microsoft.com/office/drawing/2014/main" id="{30C41EF4-2039-4898-B1C6-09224B866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Y"/>
          </a:p>
        </p:txBody>
      </p:sp>
      <p:sp>
        <p:nvSpPr>
          <p:cNvPr id="6" name="عنصر نائب لرقم الشريحة 5">
            <a:extLst>
              <a:ext uri="{FF2B5EF4-FFF2-40B4-BE49-F238E27FC236}">
                <a16:creationId xmlns:a16="http://schemas.microsoft.com/office/drawing/2014/main" id="{2681EDCA-F0D0-40A6-A5A0-7EB07B1F4C5A}"/>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FCDC6237-B08A-47F3-8FEC-EAA7FEF28D44}" type="slidenum">
              <a:rPr lang="ar-SY" smtClean="0"/>
              <a:t>‹#›</a:t>
            </a:fld>
            <a:endParaRPr lang="ar-SY"/>
          </a:p>
        </p:txBody>
      </p:sp>
    </p:spTree>
    <p:extLst>
      <p:ext uri="{BB962C8B-B14F-4D97-AF65-F5344CB8AC3E}">
        <p14:creationId xmlns:p14="http://schemas.microsoft.com/office/powerpoint/2010/main" val="45572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C7A6534-0E47-415E-A52F-325CA0B4FE10}"/>
              </a:ext>
            </a:extLst>
          </p:cNvPr>
          <p:cNvSpPr>
            <a:spLocks noGrp="1"/>
          </p:cNvSpPr>
          <p:nvPr>
            <p:ph type="ctrTitle"/>
          </p:nvPr>
        </p:nvSpPr>
        <p:spPr>
          <a:xfrm>
            <a:off x="1524000" y="134403"/>
            <a:ext cx="9144000" cy="1655761"/>
          </a:xfrm>
        </p:spPr>
        <p:txBody>
          <a:bodyPr>
            <a:normAutofit/>
          </a:bodyPr>
          <a:lstStyle/>
          <a:p>
            <a:r>
              <a:rPr lang="ar-SA"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بروتوكول نقل الملفات</a:t>
            </a:r>
            <a:r>
              <a:rPr lang="en-US" sz="3200" b="1"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 (FTP)</a:t>
            </a:r>
            <a:b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br>
            <a:endParaRPr lang="ar-SY" sz="6600" b="1" dirty="0">
              <a:solidFill>
                <a:srgbClr val="FF0000"/>
              </a:solidFill>
            </a:endParaRPr>
          </a:p>
        </p:txBody>
      </p:sp>
      <p:sp>
        <p:nvSpPr>
          <p:cNvPr id="3" name="عنوان فرعي 2">
            <a:extLst>
              <a:ext uri="{FF2B5EF4-FFF2-40B4-BE49-F238E27FC236}">
                <a16:creationId xmlns:a16="http://schemas.microsoft.com/office/drawing/2014/main" id="{613109EA-9D70-4DEC-BB81-9AC477511339}"/>
              </a:ext>
            </a:extLst>
          </p:cNvPr>
          <p:cNvSpPr>
            <a:spLocks noGrp="1"/>
          </p:cNvSpPr>
          <p:nvPr>
            <p:ph type="subTitle" idx="1"/>
          </p:nvPr>
        </p:nvSpPr>
        <p:spPr>
          <a:xfrm>
            <a:off x="525887" y="1352283"/>
            <a:ext cx="11140226" cy="4945486"/>
          </a:xfrm>
        </p:spPr>
        <p:txBody>
          <a:bodyPr>
            <a:normAutofit/>
          </a:bodyPr>
          <a:lstStyle/>
          <a:p>
            <a:pPr marL="342900" lvl="0" indent="-342900" algn="r" rtl="1">
              <a:lnSpc>
                <a:spcPct val="150000"/>
              </a:lnSpc>
              <a:spcAft>
                <a:spcPts val="800"/>
              </a:spcAft>
              <a:buFont typeface="Symbol" panose="05050102010706020507" pitchFamily="18" charset="2"/>
              <a:buChar char=""/>
              <a:tabLst>
                <a:tab pos="457200" algn="l"/>
              </a:tabLst>
            </a:pPr>
            <a:r>
              <a:rPr lang="en-US" sz="1800" dirty="0">
                <a:solidFill>
                  <a:srgbClr val="050505"/>
                </a:solidFill>
                <a:effectLst/>
                <a:latin typeface="Simplified Arabic" panose="02020603050405020304" pitchFamily="18" charset="-78"/>
                <a:ea typeface="Calibri" panose="020F0502020204030204" pitchFamily="34" charset="0"/>
                <a:cs typeface="Simplified Arabic" panose="02020603050405020304" pitchFamily="18" charset="-78"/>
              </a:rPr>
              <a:t>FTP </a:t>
            </a: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هو اختصار لـ "</a:t>
            </a:r>
            <a:r>
              <a:rPr lang="en-US" sz="1800" dirty="0">
                <a:effectLst/>
                <a:latin typeface="Simplified Arabic" panose="02020603050405020304" pitchFamily="18" charset="-78"/>
                <a:ea typeface="Calibri" panose="020F0502020204030204" pitchFamily="34" charset="0"/>
                <a:cs typeface="Simplified Arabic" panose="02020603050405020304" pitchFamily="18" charset="-78"/>
              </a:rPr>
              <a:t>File Transfer Protocol</a:t>
            </a: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 </a:t>
            </a:r>
            <a:r>
              <a:rPr lang="ar-SA" sz="1800" dirty="0">
                <a:solidFill>
                  <a:srgbClr val="050505"/>
                </a:solidFill>
                <a:effectLst/>
                <a:latin typeface="Simplified Arabic" panose="02020603050405020304" pitchFamily="18" charset="-78"/>
                <a:ea typeface="Calibri" panose="020F0502020204030204" pitchFamily="34" charset="0"/>
                <a:cs typeface="Simplified Arabic" panose="02020603050405020304" pitchFamily="18" charset="-78"/>
              </a:rPr>
              <a:t>وهو بروتوكول شبكة قياسي يسمح بنقل الملفات من جهاز كمبيوتر إلى آخر عبر الشبكة. يستخدم نموذج </a:t>
            </a:r>
            <a:r>
              <a:rPr lang="en-US" sz="1800" dirty="0">
                <a:solidFill>
                  <a:srgbClr val="050505"/>
                </a:solidFill>
                <a:effectLst/>
                <a:latin typeface="Simplified Arabic" panose="02020603050405020304" pitchFamily="18" charset="-78"/>
                <a:ea typeface="Calibri" panose="020F0502020204030204" pitchFamily="34" charset="0"/>
                <a:cs typeface="Simplified Arabic" panose="02020603050405020304" pitchFamily="18" charset="-78"/>
              </a:rPr>
              <a:t>client</a:t>
            </a:r>
            <a:r>
              <a:rPr lang="ar-SA" sz="1800" dirty="0">
                <a:solidFill>
                  <a:srgbClr val="050505"/>
                </a:solidFill>
                <a:effectLst/>
                <a:latin typeface="Simplified Arabic" panose="02020603050405020304" pitchFamily="18" charset="-78"/>
                <a:ea typeface="Calibri" panose="020F0502020204030204" pitchFamily="34" charset="0"/>
                <a:cs typeface="Simplified Arabic" panose="02020603050405020304" pitchFamily="18" charset="-78"/>
              </a:rPr>
              <a:t> / </a:t>
            </a:r>
            <a:r>
              <a:rPr lang="en-US" sz="1800" dirty="0">
                <a:solidFill>
                  <a:srgbClr val="050505"/>
                </a:solidFill>
                <a:effectLst/>
                <a:latin typeface="Simplified Arabic" panose="02020603050405020304" pitchFamily="18" charset="-78"/>
                <a:ea typeface="Calibri" panose="020F0502020204030204" pitchFamily="34" charset="0"/>
                <a:cs typeface="Simplified Arabic" panose="02020603050405020304" pitchFamily="18" charset="-78"/>
              </a:rPr>
              <a:t>server</a:t>
            </a:r>
            <a:r>
              <a:rPr lang="ar-SA" sz="1800" dirty="0">
                <a:solidFill>
                  <a:srgbClr val="050505"/>
                </a:solidFill>
                <a:effectLst/>
                <a:latin typeface="Simplified Arabic" panose="02020603050405020304" pitchFamily="18" charset="-78"/>
                <a:ea typeface="Calibri" panose="020F0502020204030204" pitchFamily="34" charset="0"/>
                <a:cs typeface="Simplified Arabic" panose="02020603050405020304" pitchFamily="18" charset="-78"/>
              </a:rPr>
              <a:t> حيث يقوم</a:t>
            </a:r>
            <a:r>
              <a:rPr lang="ar-SY" sz="1800" dirty="0">
                <a:solidFill>
                  <a:srgbClr val="050505"/>
                </a:solidFill>
                <a:effectLst/>
                <a:latin typeface="Simplified Arabic" panose="02020603050405020304" pitchFamily="18" charset="-78"/>
                <a:ea typeface="Calibri" panose="020F0502020204030204" pitchFamily="34" charset="0"/>
                <a:cs typeface="Simplified Arabic" panose="02020603050405020304" pitchFamily="18" charset="-78"/>
              </a:rPr>
              <a:t> ال </a:t>
            </a:r>
            <a:r>
              <a:rPr lang="en-US" sz="1800" dirty="0">
                <a:solidFill>
                  <a:srgbClr val="050505"/>
                </a:solidFill>
                <a:effectLst/>
                <a:latin typeface="Simplified Arabic" panose="02020603050405020304" pitchFamily="18" charset="-78"/>
                <a:ea typeface="Calibri" panose="020F0502020204030204" pitchFamily="34" charset="0"/>
                <a:cs typeface="Simplified Arabic" panose="02020603050405020304" pitchFamily="18" charset="-78"/>
              </a:rPr>
              <a:t> client</a:t>
            </a:r>
            <a:r>
              <a:rPr lang="ar-SA" sz="1800" dirty="0">
                <a:effectLst/>
                <a:latin typeface="Simplified Arabic" panose="02020603050405020304" pitchFamily="18" charset="-78"/>
                <a:ea typeface="Calibri" panose="020F0502020204030204" pitchFamily="34" charset="0"/>
                <a:cs typeface="Simplified Arabic" panose="02020603050405020304" pitchFamily="18" charset="-78"/>
              </a:rPr>
              <a:t>بطلب هذه الملفات ويقوم </a:t>
            </a:r>
            <a:r>
              <a:rPr lang="en-US" sz="1800" dirty="0">
                <a:effectLst/>
                <a:latin typeface="Simplified Arabic" panose="02020603050405020304" pitchFamily="18" charset="-78"/>
                <a:ea typeface="Calibri" panose="020F0502020204030204" pitchFamily="34" charset="0"/>
                <a:cs typeface="Simplified Arabic" panose="02020603050405020304" pitchFamily="18" charset="-78"/>
              </a:rPr>
              <a:t> </a:t>
            </a:r>
            <a:r>
              <a:rPr lang="en-US" sz="1800" dirty="0">
                <a:solidFill>
                  <a:srgbClr val="050505"/>
                </a:solidFill>
                <a:effectLst/>
                <a:latin typeface="Simplified Arabic" panose="02020603050405020304" pitchFamily="18" charset="-78"/>
                <a:ea typeface="Calibri" panose="020F0502020204030204" pitchFamily="34" charset="0"/>
                <a:cs typeface="Simplified Arabic" panose="02020603050405020304" pitchFamily="18" charset="-78"/>
              </a:rPr>
              <a:t>server</a:t>
            </a:r>
            <a:r>
              <a:rPr lang="en-US" sz="1800" dirty="0">
                <a:effectLst/>
                <a:latin typeface="Simplified Arabic" panose="02020603050405020304" pitchFamily="18" charset="-78"/>
                <a:ea typeface="Calibri" panose="020F0502020204030204" pitchFamily="34" charset="0"/>
                <a:cs typeface="Simplified Arabic" panose="02020603050405020304" pitchFamily="18" charset="-78"/>
              </a:rPr>
              <a:t> </a:t>
            </a:r>
            <a:r>
              <a:rPr lang="ar-SA" sz="1800" dirty="0">
                <a:effectLst/>
                <a:latin typeface="Simplified Arabic" panose="02020603050405020304" pitchFamily="18" charset="-78"/>
                <a:ea typeface="Calibri" panose="020F0502020204030204" pitchFamily="34" charset="0"/>
                <a:cs typeface="Simplified Arabic" panose="02020603050405020304" pitchFamily="18" charset="-78"/>
              </a:rPr>
              <a:t>بتزويده بتلك الملفات.</a:t>
            </a:r>
            <a:endParaRPr lang="ar-SY" sz="1800" dirty="0">
              <a:effectLst/>
              <a:latin typeface="Simplified Arabic" panose="02020603050405020304" pitchFamily="18" charset="-78"/>
              <a:ea typeface="Calibri" panose="020F0502020204030204" pitchFamily="34" charset="0"/>
              <a:cs typeface="Simplified Arabic" panose="02020603050405020304" pitchFamily="18" charset="-78"/>
            </a:endParaRPr>
          </a:p>
          <a:p>
            <a:pPr marL="342900" lvl="0" indent="-342900" algn="r" rtl="1">
              <a:lnSpc>
                <a:spcPct val="107000"/>
              </a:lnSpc>
              <a:spcAft>
                <a:spcPts val="800"/>
              </a:spcAft>
              <a:buFont typeface="Symbol" panose="05050102010706020507" pitchFamily="18" charset="2"/>
              <a:buChar char=""/>
              <a:tabLst>
                <a:tab pos="457200" algn="l"/>
              </a:tabLst>
            </a:pPr>
            <a:r>
              <a:rPr lang="ar-SA" sz="1800" dirty="0">
                <a:effectLst/>
                <a:latin typeface="Simplified Arabic" panose="02020603050405020304" pitchFamily="18" charset="-78"/>
                <a:ea typeface="Calibri" panose="020F0502020204030204" pitchFamily="34" charset="0"/>
                <a:cs typeface="Simplified Arabic" panose="02020603050405020304" pitchFamily="18" charset="-78"/>
              </a:rPr>
              <a:t>في غالب الأحيان يتم استخدم مصادقة (اسم مستخدم / كلمة مرور)</a:t>
            </a:r>
            <a:endParaRPr lang="en-US" sz="1800" dirty="0">
              <a:effectLst/>
              <a:latin typeface="Simplified Arabic" panose="02020603050405020304" pitchFamily="18" charset="-78"/>
              <a:ea typeface="Calibri" panose="020F0502020204030204" pitchFamily="34" charset="0"/>
              <a:cs typeface="Simplified Arabic" panose="02020603050405020304" pitchFamily="18" charset="-78"/>
            </a:endParaRPr>
          </a:p>
          <a:p>
            <a:pPr marL="342900" lvl="0" indent="-342900" algn="r" rtl="1">
              <a:lnSpc>
                <a:spcPct val="107000"/>
              </a:lnSpc>
              <a:spcAft>
                <a:spcPts val="800"/>
              </a:spcAft>
              <a:buFont typeface="Symbol" panose="05050102010706020507" pitchFamily="18" charset="2"/>
              <a:buChar char=""/>
              <a:tabLst>
                <a:tab pos="457200" algn="l"/>
              </a:tabLst>
            </a:pPr>
            <a:r>
              <a:rPr lang="ar-SA" sz="1800" dirty="0">
                <a:effectLst/>
                <a:latin typeface="Simplified Arabic" panose="02020603050405020304" pitchFamily="18" charset="-78"/>
                <a:ea typeface="Calibri" panose="020F0502020204030204" pitchFamily="34" charset="0"/>
                <a:cs typeface="Simplified Arabic" panose="02020603050405020304" pitchFamily="18" charset="-78"/>
              </a:rPr>
              <a:t>يعتبر بروتوكول </a:t>
            </a:r>
            <a:r>
              <a:rPr lang="en-US" sz="1800" dirty="0">
                <a:effectLst/>
                <a:latin typeface="Simplified Arabic" panose="02020603050405020304" pitchFamily="18" charset="-78"/>
                <a:ea typeface="Calibri" panose="020F0502020204030204" pitchFamily="34" charset="0"/>
                <a:cs typeface="Simplified Arabic" panose="02020603050405020304" pitchFamily="18" charset="-78"/>
              </a:rPr>
              <a:t>FTP</a:t>
            </a:r>
            <a:r>
              <a:rPr lang="ar-SA" sz="1800" dirty="0">
                <a:effectLst/>
                <a:latin typeface="Simplified Arabic" panose="02020603050405020304" pitchFamily="18" charset="-78"/>
                <a:ea typeface="Calibri" panose="020F0502020204030204" pitchFamily="34" charset="0"/>
                <a:cs typeface="Simplified Arabic" panose="02020603050405020304" pitchFamily="18" charset="-78"/>
              </a:rPr>
              <a:t> أسرع من بروتوكول </a:t>
            </a:r>
            <a:r>
              <a:rPr lang="en-US" sz="1800" dirty="0">
                <a:effectLst/>
                <a:latin typeface="Simplified Arabic" panose="02020603050405020304" pitchFamily="18" charset="-78"/>
                <a:ea typeface="Calibri" panose="020F0502020204030204" pitchFamily="34" charset="0"/>
                <a:cs typeface="Simplified Arabic" panose="02020603050405020304" pitchFamily="18" charset="-78"/>
              </a:rPr>
              <a:t>HTTP</a:t>
            </a:r>
            <a:r>
              <a:rPr lang="ar-SA" sz="1800" dirty="0">
                <a:effectLst/>
                <a:latin typeface="Simplified Arabic" panose="02020603050405020304" pitchFamily="18" charset="-78"/>
                <a:ea typeface="Calibri" panose="020F0502020204030204" pitchFamily="34" charset="0"/>
                <a:cs typeface="Simplified Arabic" panose="02020603050405020304" pitchFamily="18" charset="-78"/>
              </a:rPr>
              <a:t> بتنزيل الملفات لاسيما الملفات ذات الحجوم الكبيرة </a:t>
            </a:r>
            <a:endParaRPr lang="ar-SY" sz="1800" dirty="0">
              <a:effectLst/>
              <a:latin typeface="Simplified Arabic" panose="02020603050405020304" pitchFamily="18" charset="-78"/>
              <a:ea typeface="Calibri" panose="020F0502020204030204" pitchFamily="34" charset="0"/>
              <a:cs typeface="Simplified Arabic" panose="02020603050405020304" pitchFamily="18" charset="-78"/>
            </a:endParaRPr>
          </a:p>
          <a:p>
            <a:pPr marL="342900" lvl="0" indent="-342900" algn="r" rtl="1">
              <a:lnSpc>
                <a:spcPct val="150000"/>
              </a:lnSpc>
              <a:spcAft>
                <a:spcPts val="800"/>
              </a:spcAft>
              <a:buFont typeface="Symbol" panose="05050102010706020507" pitchFamily="18" charset="2"/>
              <a:buChar char=""/>
              <a:tabLst>
                <a:tab pos="457200" algn="l"/>
              </a:tabLst>
            </a:pPr>
            <a:r>
              <a:rPr lang="ar-SA" sz="1800" dirty="0">
                <a:effectLst/>
                <a:latin typeface="Simplified Arabic" panose="02020603050405020304" pitchFamily="18" charset="-78"/>
                <a:ea typeface="Calibri" panose="020F0502020204030204" pitchFamily="34" charset="0"/>
                <a:cs typeface="Simplified Arabic" panose="02020603050405020304" pitchFamily="18" charset="-78"/>
              </a:rPr>
              <a:t>لنقل الملفات باستخدام بروتوكول</a:t>
            </a:r>
            <a:r>
              <a:rPr lang="en-US" sz="1800" dirty="0">
                <a:effectLst/>
                <a:latin typeface="Simplified Arabic" panose="02020603050405020304" pitchFamily="18" charset="-78"/>
                <a:ea typeface="Calibri" panose="020F0502020204030204" pitchFamily="34" charset="0"/>
                <a:cs typeface="Simplified Arabic" panose="02020603050405020304" pitchFamily="18" charset="-78"/>
              </a:rPr>
              <a:t> (FTP) </a:t>
            </a:r>
            <a:r>
              <a:rPr lang="ar-SA" sz="1800" dirty="0">
                <a:effectLst/>
                <a:latin typeface="Simplified Arabic" panose="02020603050405020304" pitchFamily="18" charset="-78"/>
                <a:ea typeface="Calibri" panose="020F0502020204030204" pitchFamily="34" charset="0"/>
                <a:cs typeface="Simplified Arabic" panose="02020603050405020304" pitchFamily="18" charset="-78"/>
              </a:rPr>
              <a:t>نحتاج برنامج يُمَكِّن المستخدم من تنزيل وتحميل الملفات من وإلى موقع</a:t>
            </a:r>
            <a:r>
              <a:rPr lang="en-US" sz="1800" dirty="0">
                <a:effectLst/>
                <a:latin typeface="Simplified Arabic" panose="02020603050405020304" pitchFamily="18" charset="-78"/>
                <a:ea typeface="Calibri" panose="020F0502020204030204" pitchFamily="34" charset="0"/>
                <a:cs typeface="Simplified Arabic" panose="02020603050405020304" pitchFamily="18" charset="-78"/>
              </a:rPr>
              <a:t> FTP </a:t>
            </a:r>
            <a:r>
              <a:rPr lang="ar-SA" sz="1800" dirty="0">
                <a:effectLst/>
                <a:latin typeface="Simplified Arabic" panose="02020603050405020304" pitchFamily="18" charset="-78"/>
                <a:ea typeface="Calibri" panose="020F0502020204030204" pitchFamily="34" charset="0"/>
                <a:cs typeface="Simplified Arabic" panose="02020603050405020304" pitchFamily="18" charset="-78"/>
              </a:rPr>
              <a:t>ما مثل شبكة الإنترنت </a:t>
            </a: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هذا البرنامج </a:t>
            </a:r>
            <a:r>
              <a:rPr lang="ar-SA" sz="1800" dirty="0">
                <a:effectLst/>
                <a:latin typeface="Simplified Arabic" panose="02020603050405020304" pitchFamily="18" charset="-78"/>
                <a:ea typeface="Calibri" panose="020F0502020204030204" pitchFamily="34" charset="0"/>
                <a:cs typeface="Simplified Arabic" panose="02020603050405020304" pitchFamily="18" charset="-78"/>
              </a:rPr>
              <a:t>يدعى </a:t>
            </a:r>
            <a:r>
              <a:rPr lang="en-US" sz="1800" dirty="0">
                <a:effectLst/>
                <a:latin typeface="Simplified Arabic" panose="02020603050405020304" pitchFamily="18" charset="-78"/>
                <a:ea typeface="Calibri" panose="020F0502020204030204" pitchFamily="34" charset="0"/>
                <a:cs typeface="Simplified Arabic" panose="02020603050405020304" pitchFamily="18" charset="-78"/>
              </a:rPr>
              <a:t>(FTP client)</a:t>
            </a:r>
            <a:endParaRPr lang="ar-SY" sz="1800" dirty="0">
              <a:effectLst/>
              <a:latin typeface="Simplified Arabic" panose="02020603050405020304" pitchFamily="18" charset="-78"/>
              <a:ea typeface="Calibri" panose="020F0502020204030204" pitchFamily="34" charset="0"/>
              <a:cs typeface="Simplified Arabic" panose="02020603050405020304" pitchFamily="18" charset="-78"/>
            </a:endParaRPr>
          </a:p>
          <a:p>
            <a:pPr marL="342900" indent="-342900" algn="r">
              <a:lnSpc>
                <a:spcPct val="150000"/>
              </a:lnSpc>
              <a:spcAft>
                <a:spcPts val="800"/>
              </a:spcAft>
              <a:buFont typeface="Symbol" panose="05050102010706020507" pitchFamily="18" charset="2"/>
              <a:buChar char=""/>
              <a:tabLst>
                <a:tab pos="457200" algn="l"/>
              </a:tabLst>
            </a:pPr>
            <a:r>
              <a:rPr lang="ar-SA" sz="1800" dirty="0">
                <a:effectLst/>
                <a:latin typeface="Calibri" panose="020F0502020204030204" pitchFamily="34" charset="0"/>
                <a:ea typeface="Calibri" panose="020F0502020204030204" pitchFamily="34" charset="0"/>
                <a:cs typeface="Simplified Arabic" panose="02020603050405020304" pitchFamily="18" charset="-78"/>
              </a:rPr>
              <a:t>تسمح ميزة المستخدم</a:t>
            </a:r>
            <a:r>
              <a:rPr lang="en-US" sz="1800" dirty="0">
                <a:effectLst/>
                <a:latin typeface="Simplified Arabic" panose="02020603050405020304" pitchFamily="18" charset="-78"/>
                <a:ea typeface="Calibri" panose="020F0502020204030204" pitchFamily="34" charset="0"/>
                <a:cs typeface="Arial" panose="020B0604020202020204" pitchFamily="34" charset="0"/>
              </a:rPr>
              <a:t> (anonymous FTP) </a:t>
            </a:r>
            <a:r>
              <a:rPr lang="ar-SA" sz="1800" dirty="0">
                <a:effectLst/>
                <a:latin typeface="Calibri" panose="020F0502020204030204" pitchFamily="34" charset="0"/>
                <a:ea typeface="Calibri" panose="020F0502020204030204" pitchFamily="34" charset="0"/>
                <a:cs typeface="Simplified Arabic" panose="02020603050405020304" pitchFamily="18" charset="-78"/>
              </a:rPr>
              <a:t>للمستخدمين بالولوج إلى مواقع</a:t>
            </a:r>
            <a:r>
              <a:rPr lang="en-US" sz="1800" dirty="0">
                <a:effectLst/>
                <a:latin typeface="Simplified Arabic" panose="02020603050405020304" pitchFamily="18" charset="-78"/>
                <a:ea typeface="Calibri" panose="020F0502020204030204" pitchFamily="34" charset="0"/>
                <a:cs typeface="Arial" panose="020B0604020202020204" pitchFamily="34" charset="0"/>
              </a:rPr>
              <a:t> (FTP) </a:t>
            </a:r>
            <a:r>
              <a:rPr lang="ar-SA" sz="1800" dirty="0">
                <a:effectLst/>
                <a:latin typeface="Calibri" panose="020F0502020204030204" pitchFamily="34" charset="0"/>
                <a:ea typeface="Calibri" panose="020F0502020204030204" pitchFamily="34" charset="0"/>
                <a:cs typeface="Simplified Arabic" panose="02020603050405020304" pitchFamily="18" charset="-78"/>
              </a:rPr>
              <a:t>دون الحاجة إلى التعريف بأنفسهم، إذ يمكنهم استخدام كلمة</a:t>
            </a:r>
            <a:r>
              <a:rPr lang="en-US" sz="1800" dirty="0">
                <a:effectLst/>
                <a:latin typeface="Simplified Arabic" panose="02020603050405020304" pitchFamily="18" charset="-78"/>
                <a:ea typeface="Calibri" panose="020F0502020204030204" pitchFamily="34" charset="0"/>
                <a:cs typeface="Arial" panose="020B0604020202020204" pitchFamily="34" charset="0"/>
              </a:rPr>
              <a:t> “anonymous” </a:t>
            </a:r>
            <a:r>
              <a:rPr lang="ar-SA" sz="1800" dirty="0">
                <a:effectLst/>
                <a:latin typeface="Calibri" panose="020F0502020204030204" pitchFamily="34" charset="0"/>
                <a:ea typeface="Calibri" panose="020F0502020204030204" pitchFamily="34" charset="0"/>
                <a:cs typeface="Simplified Arabic" panose="02020603050405020304" pitchFamily="18" charset="-78"/>
              </a:rPr>
              <a:t>أو كلمة</a:t>
            </a:r>
            <a:r>
              <a:rPr lang="en-US" sz="1800" dirty="0">
                <a:effectLst/>
                <a:latin typeface="Simplified Arabic" panose="02020603050405020304" pitchFamily="18" charset="-78"/>
                <a:ea typeface="Calibri" panose="020F0502020204030204" pitchFamily="34" charset="0"/>
                <a:cs typeface="Arial" panose="020B0604020202020204" pitchFamily="34" charset="0"/>
              </a:rPr>
              <a:t> “ftp” </a:t>
            </a:r>
            <a:r>
              <a:rPr lang="ar-SA" sz="1800" dirty="0">
                <a:effectLst/>
                <a:latin typeface="Calibri" panose="020F0502020204030204" pitchFamily="34" charset="0"/>
                <a:ea typeface="Calibri" panose="020F0502020204030204" pitchFamily="34" charset="0"/>
                <a:cs typeface="Simplified Arabic" panose="02020603050405020304" pitchFamily="18" charset="-78"/>
              </a:rPr>
              <a:t>على أنها اسم المستخدم</a:t>
            </a:r>
            <a:r>
              <a:rPr lang="en-US" sz="1800" dirty="0">
                <a:effectLst/>
                <a:latin typeface="Simplified Arabic" panose="02020603050405020304" pitchFamily="18" charset="-78"/>
                <a:ea typeface="Calibri" panose="020F0502020204030204" pitchFamily="34" charset="0"/>
                <a:cs typeface="Arial" panose="020B0604020202020204" pitchFamily="34" charset="0"/>
              </a:rPr>
              <a:t> (user-ID)</a:t>
            </a:r>
            <a:r>
              <a:rPr lang="ar-SA" sz="1800" dirty="0">
                <a:effectLst/>
                <a:latin typeface="Calibri" panose="020F0502020204030204" pitchFamily="34" charset="0"/>
                <a:ea typeface="Calibri" panose="020F0502020204030204" pitchFamily="34" charset="0"/>
                <a:cs typeface="Simplified Arabic" panose="02020603050405020304" pitchFamily="18" charset="-78"/>
              </a:rPr>
              <a:t>، ويُوضع البريد الإلكتروني للمستخدم مكان كلمة </a:t>
            </a:r>
            <a:r>
              <a:rPr lang="ar-SY" sz="1800" dirty="0">
                <a:effectLst/>
                <a:latin typeface="Calibri" panose="020F0502020204030204" pitchFamily="34" charset="0"/>
                <a:ea typeface="Calibri" panose="020F0502020204030204" pitchFamily="34" charset="0"/>
                <a:cs typeface="Simplified Arabic" panose="02020603050405020304" pitchFamily="18" charset="-78"/>
              </a:rPr>
              <a:t>ال</a:t>
            </a:r>
            <a:r>
              <a:rPr lang="ar-SA" sz="1800" dirty="0">
                <a:effectLst/>
                <a:latin typeface="Calibri" panose="020F0502020204030204" pitchFamily="34" charset="0"/>
                <a:ea typeface="Calibri" panose="020F0502020204030204" pitchFamily="34" charset="0"/>
                <a:cs typeface="Simplified Arabic" panose="02020603050405020304" pitchFamily="18" charset="-78"/>
              </a:rPr>
              <a:t>مرو</a:t>
            </a:r>
            <a:r>
              <a:rPr lang="ar-SY" sz="1800" dirty="0">
                <a:latin typeface="Calibri" panose="020F0502020204030204" pitchFamily="34" charset="0"/>
                <a:ea typeface="Calibri" panose="020F0502020204030204" pitchFamily="34" charset="0"/>
                <a:cs typeface="Simplified Arabic" panose="02020603050405020304" pitchFamily="18" charset="-78"/>
              </a:rPr>
              <a:t>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50000"/>
              </a:lnSpc>
              <a:spcAft>
                <a:spcPts val="800"/>
              </a:spcAft>
              <a:buFont typeface="Symbol" panose="05050102010706020507" pitchFamily="18" charset="2"/>
              <a:buChar char=""/>
              <a:tabLst>
                <a:tab pos="457200" algn="l"/>
              </a:tabLst>
            </a:pPr>
            <a:endParaRPr lang="en-US" sz="1800" dirty="0">
              <a:effectLst/>
              <a:latin typeface="Simplified Arabic" panose="02020603050405020304" pitchFamily="18" charset="-78"/>
              <a:ea typeface="Calibri" panose="020F0502020204030204" pitchFamily="34" charset="0"/>
              <a:cs typeface="Simplified Arabic" panose="02020603050405020304" pitchFamily="18" charset="-78"/>
            </a:endParaRPr>
          </a:p>
        </p:txBody>
      </p:sp>
    </p:spTree>
    <p:extLst>
      <p:ext uri="{BB962C8B-B14F-4D97-AF65-F5344CB8AC3E}">
        <p14:creationId xmlns:p14="http://schemas.microsoft.com/office/powerpoint/2010/main" val="298202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6D6760EB-57D1-497E-ACB9-BD2FFCA5CBA4}"/>
              </a:ext>
            </a:extLst>
          </p:cNvPr>
          <p:cNvSpPr>
            <a:spLocks noGrp="1"/>
          </p:cNvSpPr>
          <p:nvPr>
            <p:ph idx="1"/>
          </p:nvPr>
        </p:nvSpPr>
        <p:spPr>
          <a:xfrm>
            <a:off x="502275" y="180304"/>
            <a:ext cx="11513713" cy="6529589"/>
          </a:xfrm>
        </p:spPr>
        <p:txBody>
          <a:bodyPr>
            <a:normAutofit fontScale="77500" lnSpcReduction="20000"/>
          </a:bodyPr>
          <a:lstStyle/>
          <a:p>
            <a:pPr marL="0" indent="0" algn="r" rtl="1">
              <a:lnSpc>
                <a:spcPct val="115000"/>
              </a:lnSpc>
              <a:spcAft>
                <a:spcPts val="1000"/>
              </a:spcAft>
              <a:buNone/>
            </a:pPr>
            <a:r>
              <a:rPr lang="ar-SY" sz="2600" b="1" dirty="0">
                <a:solidFill>
                  <a:srgbClr val="FF0000"/>
                </a:solidFill>
                <a:latin typeface="Calibri" panose="020F0502020204030204" pitchFamily="34" charset="0"/>
                <a:ea typeface="Calibri" panose="020F0502020204030204" pitchFamily="34" charset="0"/>
                <a:cs typeface="Simplified Arabic" panose="02020603050405020304" pitchFamily="18" charset="-78"/>
              </a:rPr>
              <a:t>أ</a:t>
            </a:r>
            <a:r>
              <a:rPr lang="ar-SY" sz="26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وامر </a:t>
            </a:r>
            <a:r>
              <a:rPr lang="en-US" sz="2600" b="1" dirty="0">
                <a:solidFill>
                  <a:srgbClr val="FF0000"/>
                </a:solidFill>
                <a:effectLst/>
                <a:latin typeface="Simplified Arabic" panose="02020603050405020304" pitchFamily="18" charset="-78"/>
                <a:ea typeface="Calibri" panose="020F0502020204030204" pitchFamily="34" charset="0"/>
                <a:cs typeface="Arial" panose="020B0604020202020204" pitchFamily="34" charset="0"/>
              </a:rPr>
              <a:t>FTP</a:t>
            </a:r>
            <a:r>
              <a:rPr lang="ar-SY" sz="26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a:t>
            </a:r>
            <a:endParaRPr lang="en-US" sz="26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15000"/>
              </a:lnSpc>
              <a:spcAft>
                <a:spcPts val="1000"/>
              </a:spcAft>
              <a:buNone/>
            </a:pPr>
            <a:r>
              <a:rPr lang="en-US" sz="2300" dirty="0">
                <a:effectLst/>
                <a:latin typeface="Simplified Arabic" panose="02020603050405020304" pitchFamily="18" charset="-78"/>
                <a:ea typeface="Calibri" panose="020F0502020204030204" pitchFamily="34" charset="0"/>
                <a:cs typeface="Arial" panose="020B0604020202020204" pitchFamily="34" charset="0"/>
              </a:rPr>
              <a:t>USER</a:t>
            </a:r>
            <a:r>
              <a:rPr lang="ar-SY" sz="2300" dirty="0">
                <a:effectLst/>
                <a:latin typeface="Calibri" panose="020F0502020204030204" pitchFamily="34" charset="0"/>
                <a:ea typeface="Calibri" panose="020F0502020204030204" pitchFamily="34" charset="0"/>
                <a:cs typeface="Simplified Arabic" panose="02020603050405020304" pitchFamily="18" charset="-78"/>
              </a:rPr>
              <a:t>: يرسل هذا الأمر تعريف المستخدم إلى الخادم.</a:t>
            </a:r>
            <a:endParaRPr lang="en-US" sz="23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15000"/>
              </a:lnSpc>
              <a:spcAft>
                <a:spcPts val="1000"/>
              </a:spcAft>
              <a:buNone/>
            </a:pPr>
            <a:r>
              <a:rPr lang="en-US" sz="2300" dirty="0">
                <a:effectLst/>
                <a:latin typeface="Simplified Arabic" panose="02020603050405020304" pitchFamily="18" charset="-78"/>
                <a:ea typeface="Calibri" panose="020F0502020204030204" pitchFamily="34" charset="0"/>
                <a:cs typeface="Arial" panose="020B0604020202020204" pitchFamily="34" charset="0"/>
              </a:rPr>
              <a:t>PASS</a:t>
            </a:r>
            <a:r>
              <a:rPr lang="ar-SY" sz="2300" dirty="0">
                <a:effectLst/>
                <a:latin typeface="Calibri" panose="020F0502020204030204" pitchFamily="34" charset="0"/>
                <a:ea typeface="Calibri" panose="020F0502020204030204" pitchFamily="34" charset="0"/>
                <a:cs typeface="Simplified Arabic" panose="02020603050405020304" pitchFamily="18" charset="-78"/>
              </a:rPr>
              <a:t>: يرسل هذا الأمر كلمة مرور المستخدم إلى الخادم.</a:t>
            </a:r>
            <a:endParaRPr lang="en-US" sz="23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15000"/>
              </a:lnSpc>
              <a:spcAft>
                <a:spcPts val="1000"/>
              </a:spcAft>
              <a:buNone/>
            </a:pPr>
            <a:r>
              <a:rPr lang="en-US" sz="2300" dirty="0">
                <a:effectLst/>
                <a:latin typeface="Simplified Arabic" panose="02020603050405020304" pitchFamily="18" charset="-78"/>
                <a:ea typeface="Calibri" panose="020F0502020204030204" pitchFamily="34" charset="0"/>
                <a:cs typeface="Arial" panose="020B0604020202020204" pitchFamily="34" charset="0"/>
              </a:rPr>
              <a:t>CWD</a:t>
            </a:r>
            <a:r>
              <a:rPr lang="ar-SY" sz="2300" dirty="0">
                <a:effectLst/>
                <a:latin typeface="Calibri" panose="020F0502020204030204" pitchFamily="34" charset="0"/>
                <a:ea typeface="Calibri" panose="020F0502020204030204" pitchFamily="34" charset="0"/>
                <a:cs typeface="Simplified Arabic" panose="02020603050405020304" pitchFamily="18" charset="-78"/>
              </a:rPr>
              <a:t>: يسمح هذا الأمر للمستخدم بالعمل مع دليل أو مجموعة بيانات مختلفة لتخزين الملفات أو استرجاعها دون تغيير معلومات تسجيل الدخول الخاصة به.</a:t>
            </a:r>
            <a:endParaRPr lang="en-US" sz="23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15000"/>
              </a:lnSpc>
              <a:spcAft>
                <a:spcPts val="1000"/>
              </a:spcAft>
              <a:buNone/>
            </a:pPr>
            <a:r>
              <a:rPr lang="en-US" sz="2300" dirty="0">
                <a:effectLst/>
                <a:latin typeface="Simplified Arabic" panose="02020603050405020304" pitchFamily="18" charset="-78"/>
                <a:ea typeface="Calibri" panose="020F0502020204030204" pitchFamily="34" charset="0"/>
                <a:cs typeface="Arial" panose="020B0604020202020204" pitchFamily="34" charset="0"/>
              </a:rPr>
              <a:t>RMD</a:t>
            </a:r>
            <a:r>
              <a:rPr lang="ar-SY" sz="2300" dirty="0">
                <a:effectLst/>
                <a:latin typeface="Calibri" panose="020F0502020204030204" pitchFamily="34" charset="0"/>
                <a:ea typeface="Calibri" panose="020F0502020204030204" pitchFamily="34" charset="0"/>
                <a:cs typeface="Simplified Arabic" panose="02020603050405020304" pitchFamily="18" charset="-78"/>
              </a:rPr>
              <a:t>: يتسبب هذا الأمر في إزالة الدليل المحدد في اسم المسار كدليل.</a:t>
            </a:r>
            <a:endParaRPr lang="en-US" sz="23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15000"/>
              </a:lnSpc>
              <a:spcAft>
                <a:spcPts val="1000"/>
              </a:spcAft>
              <a:buNone/>
            </a:pPr>
            <a:r>
              <a:rPr lang="en-US" sz="2300" dirty="0">
                <a:effectLst/>
                <a:latin typeface="Simplified Arabic" panose="02020603050405020304" pitchFamily="18" charset="-78"/>
                <a:ea typeface="Calibri" panose="020F0502020204030204" pitchFamily="34" charset="0"/>
                <a:cs typeface="Arial" panose="020B0604020202020204" pitchFamily="34" charset="0"/>
              </a:rPr>
              <a:t>MKD</a:t>
            </a:r>
            <a:r>
              <a:rPr lang="ar-SY" sz="2300" dirty="0">
                <a:effectLst/>
                <a:latin typeface="Calibri" panose="020F0502020204030204" pitchFamily="34" charset="0"/>
                <a:ea typeface="Calibri" panose="020F0502020204030204" pitchFamily="34" charset="0"/>
                <a:cs typeface="Simplified Arabic" panose="02020603050405020304" pitchFamily="18" charset="-78"/>
              </a:rPr>
              <a:t>: يتسبب هذا الأمر في إنشاء الدليل المحدد في اسم المسار كدليل.</a:t>
            </a:r>
            <a:endParaRPr lang="en-US" sz="23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15000"/>
              </a:lnSpc>
              <a:spcAft>
                <a:spcPts val="1000"/>
              </a:spcAft>
              <a:buNone/>
            </a:pPr>
            <a:r>
              <a:rPr lang="en-US" sz="2300" dirty="0">
                <a:effectLst/>
                <a:latin typeface="Simplified Arabic" panose="02020603050405020304" pitchFamily="18" charset="-78"/>
                <a:ea typeface="Calibri" panose="020F0502020204030204" pitchFamily="34" charset="0"/>
                <a:cs typeface="Arial" panose="020B0604020202020204" pitchFamily="34" charset="0"/>
              </a:rPr>
              <a:t>PWD</a:t>
            </a:r>
            <a:r>
              <a:rPr lang="ar-SY" sz="2300" dirty="0">
                <a:effectLst/>
                <a:latin typeface="Calibri" panose="020F0502020204030204" pitchFamily="34" charset="0"/>
                <a:ea typeface="Calibri" panose="020F0502020204030204" pitchFamily="34" charset="0"/>
                <a:cs typeface="Simplified Arabic" panose="02020603050405020304" pitchFamily="18" charset="-78"/>
              </a:rPr>
              <a:t>: يتسبب هذا الأمر في إرجاع اسم دليل العمل الحالي في الرد.</a:t>
            </a:r>
            <a:endParaRPr lang="en-US" sz="23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15000"/>
              </a:lnSpc>
              <a:spcAft>
                <a:spcPts val="1000"/>
              </a:spcAft>
              <a:buNone/>
            </a:pPr>
            <a:r>
              <a:rPr lang="en-US" sz="2300" dirty="0">
                <a:effectLst/>
                <a:latin typeface="Simplified Arabic" panose="02020603050405020304" pitchFamily="18" charset="-78"/>
                <a:ea typeface="Calibri" panose="020F0502020204030204" pitchFamily="34" charset="0"/>
                <a:cs typeface="Arial" panose="020B0604020202020204" pitchFamily="34" charset="0"/>
              </a:rPr>
              <a:t>RETR</a:t>
            </a:r>
            <a:r>
              <a:rPr lang="ar-SY" sz="2300" dirty="0">
                <a:effectLst/>
                <a:latin typeface="Calibri" panose="020F0502020204030204" pitchFamily="34" charset="0"/>
                <a:ea typeface="Calibri" panose="020F0502020204030204" pitchFamily="34" charset="0"/>
                <a:cs typeface="Simplified Arabic" panose="02020603050405020304" pitchFamily="18" charset="-78"/>
              </a:rPr>
              <a:t>: يتسبب هذا الأمر في قيام المضيف البعيد ببدء اتصال بيانات وإرسال الملف المطلوب عبر اتصال البيانات.</a:t>
            </a:r>
            <a:endParaRPr lang="en-US" sz="23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15000"/>
              </a:lnSpc>
              <a:spcAft>
                <a:spcPts val="1000"/>
              </a:spcAft>
              <a:buNone/>
            </a:pPr>
            <a:r>
              <a:rPr lang="en-US" sz="2300" dirty="0">
                <a:effectLst/>
                <a:latin typeface="Simplified Arabic" panose="02020603050405020304" pitchFamily="18" charset="-78"/>
                <a:ea typeface="Calibri" panose="020F0502020204030204" pitchFamily="34" charset="0"/>
                <a:cs typeface="Arial" panose="020B0604020202020204" pitchFamily="34" charset="0"/>
              </a:rPr>
              <a:t>STOR</a:t>
            </a:r>
            <a:r>
              <a:rPr lang="ar-SY" sz="2300" dirty="0">
                <a:effectLst/>
                <a:latin typeface="Calibri" panose="020F0502020204030204" pitchFamily="34" charset="0"/>
                <a:ea typeface="Calibri" panose="020F0502020204030204" pitchFamily="34" charset="0"/>
                <a:cs typeface="Simplified Arabic" panose="02020603050405020304" pitchFamily="18" charset="-78"/>
              </a:rPr>
              <a:t>: يتسبب هذا الأمر في تخزين ملف في الدليل الحالي للمضيف البعيد.</a:t>
            </a:r>
            <a:endParaRPr lang="en-US" sz="23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15000"/>
              </a:lnSpc>
              <a:spcAft>
                <a:spcPts val="1000"/>
              </a:spcAft>
              <a:buNone/>
            </a:pPr>
            <a:r>
              <a:rPr lang="en-US" sz="2300" dirty="0">
                <a:effectLst/>
                <a:latin typeface="Simplified Arabic" panose="02020603050405020304" pitchFamily="18" charset="-78"/>
                <a:ea typeface="Calibri" panose="020F0502020204030204" pitchFamily="34" charset="0"/>
                <a:cs typeface="Arial" panose="020B0604020202020204" pitchFamily="34" charset="0"/>
              </a:rPr>
              <a:t>LIST</a:t>
            </a:r>
            <a:r>
              <a:rPr lang="ar-SY" sz="2300" dirty="0">
                <a:effectLst/>
                <a:latin typeface="Calibri" panose="020F0502020204030204" pitchFamily="34" charset="0"/>
                <a:ea typeface="Calibri" panose="020F0502020204030204" pitchFamily="34" charset="0"/>
                <a:cs typeface="Simplified Arabic" panose="02020603050405020304" pitchFamily="18" charset="-78"/>
              </a:rPr>
              <a:t>: يرسل طلبًا لعرض قائمة بجميع الملفات الموجودة في الدليل.</a:t>
            </a:r>
            <a:endParaRPr lang="en-US" sz="23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15000"/>
              </a:lnSpc>
              <a:spcAft>
                <a:spcPts val="1000"/>
              </a:spcAft>
              <a:buNone/>
            </a:pPr>
            <a:r>
              <a:rPr lang="en-US" sz="2300" dirty="0">
                <a:effectLst/>
                <a:latin typeface="Simplified Arabic" panose="02020603050405020304" pitchFamily="18" charset="-78"/>
                <a:ea typeface="Calibri" panose="020F0502020204030204" pitchFamily="34" charset="0"/>
                <a:cs typeface="Arial" panose="020B0604020202020204" pitchFamily="34" charset="0"/>
              </a:rPr>
              <a:t>ABOR</a:t>
            </a:r>
            <a:r>
              <a:rPr lang="ar-SY" sz="2300" dirty="0">
                <a:effectLst/>
                <a:latin typeface="Calibri" panose="020F0502020204030204" pitchFamily="34" charset="0"/>
                <a:ea typeface="Calibri" panose="020F0502020204030204" pitchFamily="34" charset="0"/>
                <a:cs typeface="Simplified Arabic" panose="02020603050405020304" pitchFamily="18" charset="-78"/>
              </a:rPr>
              <a:t>: يخبر هذا الأمر الخادم بإحباط أمر خدمة </a:t>
            </a:r>
            <a:r>
              <a:rPr lang="en-US" sz="2300" dirty="0">
                <a:effectLst/>
                <a:latin typeface="Simplified Arabic" panose="02020603050405020304" pitchFamily="18" charset="-78"/>
                <a:ea typeface="Calibri" panose="020F0502020204030204" pitchFamily="34" charset="0"/>
                <a:cs typeface="Arial" panose="020B0604020202020204" pitchFamily="34" charset="0"/>
              </a:rPr>
              <a:t>FTP</a:t>
            </a:r>
            <a:r>
              <a:rPr lang="ar-SY" sz="2300" dirty="0">
                <a:effectLst/>
                <a:latin typeface="Calibri" panose="020F0502020204030204" pitchFamily="34" charset="0"/>
                <a:ea typeface="Calibri" panose="020F0502020204030204" pitchFamily="34" charset="0"/>
                <a:cs typeface="Simplified Arabic" panose="02020603050405020304" pitchFamily="18" charset="-78"/>
              </a:rPr>
              <a:t> السابق وأي نقل بيانات مرتبط به.</a:t>
            </a:r>
            <a:endParaRPr lang="en-US" sz="23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15000"/>
              </a:lnSpc>
              <a:spcAft>
                <a:spcPts val="1000"/>
              </a:spcAft>
              <a:buNone/>
            </a:pPr>
            <a:r>
              <a:rPr lang="en-US" sz="2300" dirty="0">
                <a:effectLst/>
                <a:latin typeface="Simplified Arabic" panose="02020603050405020304" pitchFamily="18" charset="-78"/>
                <a:ea typeface="Calibri" panose="020F0502020204030204" pitchFamily="34" charset="0"/>
                <a:cs typeface="Arial" panose="020B0604020202020204" pitchFamily="34" charset="0"/>
              </a:rPr>
              <a:t>Finish</a:t>
            </a:r>
            <a:r>
              <a:rPr lang="ar-SY" sz="2300" dirty="0">
                <a:effectLst/>
                <a:latin typeface="Calibri" panose="020F0502020204030204" pitchFamily="34" charset="0"/>
                <a:ea typeface="Calibri" panose="020F0502020204030204" pitchFamily="34" charset="0"/>
                <a:cs typeface="Simplified Arabic" panose="02020603050405020304" pitchFamily="18" charset="-78"/>
              </a:rPr>
              <a:t>: يقوم هذا الأمر بإنهاء المستخدم وإذا لم يكن نقل الملف قيد التقدم ، يقوم الخادم بإغلاق اتصال التحكم.</a:t>
            </a:r>
            <a:endParaRPr lang="en-US" sz="23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ar-SY" dirty="0"/>
          </a:p>
        </p:txBody>
      </p:sp>
    </p:spTree>
    <p:extLst>
      <p:ext uri="{BB962C8B-B14F-4D97-AF65-F5344CB8AC3E}">
        <p14:creationId xmlns:p14="http://schemas.microsoft.com/office/powerpoint/2010/main" val="296257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صر نائب للمحتوى 5">
            <a:extLst>
              <a:ext uri="{FF2B5EF4-FFF2-40B4-BE49-F238E27FC236}">
                <a16:creationId xmlns:a16="http://schemas.microsoft.com/office/drawing/2014/main" id="{90945D3E-57D9-4412-95B3-85D8BD4AB11B}"/>
              </a:ext>
            </a:extLst>
          </p:cNvPr>
          <p:cNvSpPr>
            <a:spLocks noGrp="1"/>
          </p:cNvSpPr>
          <p:nvPr>
            <p:ph idx="1"/>
          </p:nvPr>
        </p:nvSpPr>
        <p:spPr>
          <a:xfrm>
            <a:off x="296214" y="489397"/>
            <a:ext cx="11057586" cy="5962918"/>
          </a:xfrm>
        </p:spPr>
        <p:txBody>
          <a:bodyPr/>
          <a:lstStyle/>
          <a:p>
            <a:pPr marL="0" indent="0" algn="just" rtl="1">
              <a:lnSpc>
                <a:spcPct val="150000"/>
              </a:lnSpc>
              <a:spcAft>
                <a:spcPts val="600"/>
              </a:spcAft>
              <a:buNone/>
              <a:tabLst>
                <a:tab pos="1353820" algn="l"/>
                <a:tab pos="2700655" algn="ctr"/>
              </a:tabLst>
            </a:pPr>
            <a:r>
              <a:rPr lang="ar-SY" sz="20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الاستخدامات الشائعة ل </a:t>
            </a:r>
            <a:r>
              <a:rPr lang="en-US" sz="2000" b="1" dirty="0">
                <a:solidFill>
                  <a:srgbClr val="FF0000"/>
                </a:solidFill>
                <a:effectLst/>
                <a:latin typeface="Simplified Arabic" panose="02020603050405020304" pitchFamily="18" charset="-78"/>
                <a:ea typeface="Calibri" panose="020F0502020204030204" pitchFamily="34" charset="0"/>
                <a:cs typeface="Arial" panose="020B0604020202020204" pitchFamily="34" charset="0"/>
              </a:rPr>
              <a:t>FTP</a:t>
            </a:r>
            <a:r>
              <a:rPr lang="ar-SY" sz="20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 :</a:t>
            </a:r>
            <a:endPar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rtl="1">
              <a:lnSpc>
                <a:spcPct val="150000"/>
              </a:lnSpc>
              <a:spcAft>
                <a:spcPts val="600"/>
              </a:spcAft>
              <a:buFont typeface="+mj-lt"/>
              <a:buAutoNum type="alphaUcPeriod"/>
              <a:tabLst>
                <a:tab pos="1353820" algn="l"/>
                <a:tab pos="2700655" algn="ctr"/>
              </a:tabLst>
            </a:pP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Backup</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من اجل خدمات النسخ الاحتياطي </a:t>
            </a:r>
          </a:p>
          <a:p>
            <a:pPr marL="342900" lvl="0" indent="-342900" algn="just" rtl="1">
              <a:lnSpc>
                <a:spcPct val="150000"/>
              </a:lnSpc>
              <a:spcAft>
                <a:spcPts val="600"/>
              </a:spcAft>
              <a:buFont typeface="+mj-lt"/>
              <a:buAutoNum type="alphaUcPeriod"/>
              <a:tabLst>
                <a:tab pos="1353820" algn="l"/>
                <a:tab pos="2700655" algn="ctr"/>
              </a:tabLst>
            </a:pP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Replication</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يعمل النسخ المتماثل على تكرار البيانات من نظام إلى آخر لذلك فهو اكثر مرونة</a:t>
            </a:r>
          </a:p>
          <a:p>
            <a:pPr marL="342900" lvl="0" indent="-342900" algn="just" rtl="1">
              <a:lnSpc>
                <a:spcPct val="150000"/>
              </a:lnSpc>
              <a:spcAft>
                <a:spcPts val="600"/>
              </a:spcAft>
              <a:buFont typeface="+mj-lt"/>
              <a:buAutoNum type="alphaUcPeriod"/>
              <a:tabLst>
                <a:tab pos="1353820" algn="l"/>
                <a:tab pos="2700655" algn="ctr"/>
              </a:tabLst>
            </a:pP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Access and data loading</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الوصول وتحميل البيانات.</a:t>
            </a:r>
          </a:p>
          <a:p>
            <a:pPr marL="342900" lvl="0" indent="-342900" algn="just" rtl="1">
              <a:lnSpc>
                <a:spcPct val="150000"/>
              </a:lnSpc>
              <a:spcAft>
                <a:spcPts val="600"/>
              </a:spcAft>
              <a:buFont typeface="+mj-lt"/>
              <a:buAutoNum type="alphaUcPeriod"/>
              <a:tabLst>
                <a:tab pos="1353820" algn="l"/>
                <a:tab pos="2700655" algn="ctr"/>
              </a:tabLst>
            </a:pPr>
            <a:endParaRPr lang="ar-SY" sz="1800" dirty="0">
              <a:latin typeface="Calibri" panose="020F0502020204030204" pitchFamily="34" charset="0"/>
              <a:ea typeface="Times New Roman" panose="02020603050405020304" pitchFamily="18" charset="0"/>
              <a:cs typeface="Simplified Arabic" panose="02020603050405020304" pitchFamily="18" charset="-78"/>
            </a:endParaRPr>
          </a:p>
          <a:p>
            <a:pPr marL="0" lvl="0" indent="0" algn="just" rtl="1">
              <a:lnSpc>
                <a:spcPct val="100000"/>
              </a:lnSpc>
              <a:spcAft>
                <a:spcPts val="600"/>
              </a:spcAft>
              <a:buSzPts val="1400"/>
              <a:buNone/>
              <a:tabLst>
                <a:tab pos="1353820" algn="l"/>
                <a:tab pos="2700655" algn="ctr"/>
              </a:tabLst>
            </a:pPr>
            <a:r>
              <a:rPr lang="ar-SY" sz="2000" b="1" dirty="0">
                <a:solidFill>
                  <a:srgbClr val="FF0000"/>
                </a:solidFill>
                <a:effectLst/>
                <a:latin typeface="Calibri" panose="020F0502020204030204" pitchFamily="34" charset="0"/>
                <a:ea typeface="Times New Roman" panose="02020603050405020304" pitchFamily="18" charset="0"/>
                <a:cs typeface="Simplified Arabic" panose="02020603050405020304" pitchFamily="18" charset="-78"/>
              </a:rPr>
              <a:t>أمان </a:t>
            </a:r>
            <a:r>
              <a:rPr lang="en-US" sz="2000" b="1" dirty="0">
                <a:solidFill>
                  <a:srgbClr val="FF0000"/>
                </a:solidFill>
                <a:effectLst/>
                <a:latin typeface="Simplified Arabic" panose="02020603050405020304" pitchFamily="18" charset="-78"/>
                <a:ea typeface="Times New Roman" panose="02020603050405020304" pitchFamily="18" charset="0"/>
                <a:cs typeface="Arial" panose="020B0604020202020204" pitchFamily="34" charset="0"/>
              </a:rPr>
              <a:t>FTP </a:t>
            </a:r>
            <a:r>
              <a:rPr lang="ar-SY" sz="2000" b="1" dirty="0">
                <a:solidFill>
                  <a:srgbClr val="FF0000"/>
                </a:solidFill>
                <a:effectLst/>
                <a:latin typeface="Calibri" panose="020F0502020204030204" pitchFamily="34" charset="0"/>
                <a:ea typeface="Times New Roman" panose="02020603050405020304" pitchFamily="18" charset="0"/>
                <a:cs typeface="Simplified Arabic" panose="02020603050405020304" pitchFamily="18" charset="-78"/>
              </a:rPr>
              <a:t>:</a:t>
            </a:r>
            <a:endParaRPr lang="en-US" sz="2000" b="1"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p>
            <a:pPr algn="just">
              <a:lnSpc>
                <a:spcPct val="100000"/>
              </a:lnSpc>
              <a:spcAft>
                <a:spcPts val="600"/>
              </a:spcAft>
              <a:tabLst>
                <a:tab pos="1353820" algn="l"/>
                <a:tab pos="2700655" algn="ctr"/>
              </a:tabLst>
            </a:pPr>
            <a:r>
              <a:rPr lang="ar-SY" sz="1800" dirty="0">
                <a:effectLst/>
                <a:latin typeface="Calibri" panose="020F0502020204030204" pitchFamily="34" charset="0"/>
                <a:ea typeface="Calibri" panose="020F0502020204030204" pitchFamily="34" charset="0"/>
                <a:cs typeface="Simplified Arabic" panose="02020603050405020304" pitchFamily="18" charset="-78"/>
              </a:rPr>
              <a:t>لا يقوم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بتشفير البيانات التي يجري </a:t>
            </a:r>
            <a:r>
              <a:rPr lang="ar-SY" sz="1800" dirty="0">
                <a:latin typeface="Calibri" panose="020F0502020204030204" pitchFamily="34" charset="0"/>
                <a:ea typeface="Calibri" panose="020F0502020204030204" pitchFamily="34" charset="0"/>
                <a:cs typeface="Simplified Arabic" panose="02020603050405020304" pitchFamily="18" charset="-78"/>
              </a:rPr>
              <a:t>تبادلها </a:t>
            </a:r>
            <a:r>
              <a:rPr lang="ar-SY" sz="1800" dirty="0">
                <a:effectLst/>
                <a:latin typeface="Calibri" panose="020F0502020204030204" pitchFamily="34" charset="0"/>
                <a:ea typeface="Calibri" panose="020F0502020204030204" pitchFamily="34" charset="0"/>
                <a:cs typeface="Simplified Arabic" panose="02020603050405020304" pitchFamily="18" charset="-78"/>
              </a:rPr>
              <a:t>ويمكن للمهاجمين التقاط البيانات لقراءة أسماء المستخدمين وكلمات المرور والبيانات الأخرى.</a:t>
            </a:r>
          </a:p>
          <a:p>
            <a:pPr algn="just">
              <a:lnSpc>
                <a:spcPct val="100000"/>
              </a:lnSpc>
              <a:spcAft>
                <a:spcPts val="600"/>
              </a:spcAft>
              <a:tabLst>
                <a:tab pos="1353820" algn="l"/>
                <a:tab pos="2700655" algn="ctr"/>
              </a:tabLst>
            </a:pPr>
            <a:r>
              <a:rPr lang="ar-SY" sz="1800" dirty="0">
                <a:effectLst/>
                <a:latin typeface="Calibri" panose="020F0502020204030204" pitchFamily="34" charset="0"/>
                <a:ea typeface="Calibri" panose="020F0502020204030204" pitchFamily="34" charset="0"/>
                <a:cs typeface="Simplified Arabic" panose="02020603050405020304" pitchFamily="18" charset="-78"/>
              </a:rPr>
              <a:t> من خلال تشفير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باستخدام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FTPS</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أو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FTPES</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تتم حماية البيانات، مما يحد من قدرة المهاجم على التنصت على اتصال وسرقة البيانات. </a:t>
            </a:r>
          </a:p>
          <a:p>
            <a:pPr algn="just">
              <a:lnSpc>
                <a:spcPct val="100000"/>
              </a:lnSpc>
              <a:spcAft>
                <a:spcPts val="600"/>
              </a:spcAft>
              <a:tabLst>
                <a:tab pos="1353820" algn="l"/>
                <a:tab pos="2700655" algn="ctr"/>
              </a:tabLst>
            </a:pPr>
            <a:r>
              <a:rPr lang="ar-SY" sz="1800" dirty="0">
                <a:latin typeface="Calibri" panose="020F0502020204030204" pitchFamily="34" charset="0"/>
                <a:ea typeface="Calibri" panose="020F0502020204030204" pitchFamily="34" charset="0"/>
                <a:cs typeface="Simplified Arabic" panose="02020603050405020304" pitchFamily="18" charset="-78"/>
              </a:rPr>
              <a:t>لكن مع هذا التشفير </a:t>
            </a:r>
            <a:r>
              <a:rPr lang="ar-SY" sz="1800" dirty="0">
                <a:effectLst/>
                <a:latin typeface="Calibri" panose="020F0502020204030204" pitchFamily="34" charset="0"/>
                <a:ea typeface="Calibri" panose="020F0502020204030204" pitchFamily="34" charset="0"/>
                <a:cs typeface="Simplified Arabic" panose="02020603050405020304" pitchFamily="18" charset="-78"/>
              </a:rPr>
              <a:t>قد يظل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عرضة للهجمات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ar-SY" dirty="0"/>
          </a:p>
        </p:txBody>
      </p:sp>
    </p:spTree>
    <p:extLst>
      <p:ext uri="{BB962C8B-B14F-4D97-AF65-F5344CB8AC3E}">
        <p14:creationId xmlns:p14="http://schemas.microsoft.com/office/powerpoint/2010/main" val="155140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293E715E-E0E9-4255-BE75-D599C18192F7}"/>
              </a:ext>
            </a:extLst>
          </p:cNvPr>
          <p:cNvSpPr>
            <a:spLocks noGrp="1"/>
          </p:cNvSpPr>
          <p:nvPr>
            <p:ph idx="1"/>
          </p:nvPr>
        </p:nvSpPr>
        <p:spPr>
          <a:xfrm>
            <a:off x="928352" y="296214"/>
            <a:ext cx="10984606" cy="6185079"/>
          </a:xfrm>
        </p:spPr>
        <p:txBody>
          <a:bodyPr>
            <a:normAutofit/>
          </a:bodyPr>
          <a:lstStyle/>
          <a:p>
            <a:pPr marL="0" indent="0">
              <a:lnSpc>
                <a:spcPct val="115000"/>
              </a:lnSpc>
              <a:spcAft>
                <a:spcPts val="1000"/>
              </a:spcAft>
              <a:buNone/>
            </a:pPr>
            <a:r>
              <a:rPr lang="ar-SY" sz="20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13-مزايا </a:t>
            </a:r>
            <a:r>
              <a:rPr lang="en-US" sz="2000" b="1" dirty="0">
                <a:solidFill>
                  <a:srgbClr val="FF0000"/>
                </a:solidFill>
                <a:effectLst/>
                <a:latin typeface="Simplified Arabic" panose="02020603050405020304" pitchFamily="18" charset="-78"/>
                <a:ea typeface="Calibri" panose="020F0502020204030204" pitchFamily="34" charset="0"/>
                <a:cs typeface="Arial" panose="020B0604020202020204" pitchFamily="34" charset="0"/>
              </a:rPr>
              <a:t>FTP</a:t>
            </a:r>
            <a:r>
              <a:rPr lang="ar-SY" sz="20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a:t>
            </a:r>
            <a:endPar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50000"/>
              </a:lnSpc>
              <a:spcAft>
                <a:spcPts val="10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1-السرعة: يعد من أسرع الطرق لنقل الملفات من كمبيوتر إلى كمبيوتر آخر.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50000"/>
              </a:lnSpc>
              <a:spcAft>
                <a:spcPts val="10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2-الفعالية: فهو لا يحتاج إلى إكمال جميع العمليات للحصول على كامل الملف.</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50000"/>
              </a:lnSpc>
              <a:spcAft>
                <a:spcPts val="10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3-الأمان: نتيجة الحاجة إلى تسجيل الدخول باسم المستخدم وكلمة المرور.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50000"/>
              </a:lnSpc>
              <a:spcAft>
                <a:spcPts val="10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4-نقل البيانات في كلا الاتجاهين</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50000"/>
              </a:lnSpc>
              <a:spcAft>
                <a:spcPts val="10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5-بدعم من العديد من المضيفين</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50000"/>
              </a:lnSpc>
              <a:spcAft>
                <a:spcPts val="10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6-يمكن استئناف عمليات النقل عند مقاطعتها.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15000"/>
              </a:lnSpc>
              <a:spcAft>
                <a:spcPts val="10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5074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55ED5ED5-5BE4-4536-8FFE-1ABA9CCA7972}"/>
              </a:ext>
            </a:extLst>
          </p:cNvPr>
          <p:cNvSpPr>
            <a:spLocks noGrp="1"/>
          </p:cNvSpPr>
          <p:nvPr>
            <p:ph idx="1"/>
          </p:nvPr>
        </p:nvSpPr>
        <p:spPr>
          <a:xfrm>
            <a:off x="838200" y="721217"/>
            <a:ext cx="10701270" cy="5455746"/>
          </a:xfrm>
        </p:spPr>
        <p:txBody>
          <a:bodyPr>
            <a:normAutofit/>
          </a:bodyPr>
          <a:lstStyle/>
          <a:p>
            <a:pPr marL="0" indent="0" algn="r" rtl="1">
              <a:lnSpc>
                <a:spcPct val="115000"/>
              </a:lnSpc>
              <a:spcAft>
                <a:spcPts val="1000"/>
              </a:spcAft>
              <a:buNone/>
            </a:pPr>
            <a:r>
              <a:rPr lang="ar-SY" sz="2000" b="1">
                <a:solidFill>
                  <a:srgbClr val="FF0000"/>
                </a:solidFill>
                <a:latin typeface="Calibri" panose="020F0502020204030204" pitchFamily="34" charset="0"/>
                <a:ea typeface="Calibri" panose="020F0502020204030204" pitchFamily="34" charset="0"/>
                <a:cs typeface="Arial" panose="020B0604020202020204" pitchFamily="34" charset="0"/>
              </a:rPr>
              <a:t>14- </a:t>
            </a:r>
            <a:r>
              <a:rPr lang="ar-SY" sz="2000" b="1">
                <a:solidFill>
                  <a:srgbClr val="FF0000"/>
                </a:solidFill>
                <a:effectLst/>
                <a:latin typeface="Calibri" panose="020F0502020204030204" pitchFamily="34" charset="0"/>
                <a:ea typeface="Calibri" panose="020F0502020204030204" pitchFamily="34" charset="0"/>
                <a:cs typeface="Arial" panose="020B0604020202020204" pitchFamily="34" charset="0"/>
              </a:rPr>
              <a:t>سلبيات </a:t>
            </a:r>
            <a:r>
              <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FTP</a:t>
            </a:r>
            <a:r>
              <a:rPr lang="ar-SY"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a:t>
            </a:r>
            <a:endPar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50000"/>
              </a:lnSpc>
              <a:spcAft>
                <a:spcPts val="1000"/>
              </a:spcAft>
              <a:buNone/>
            </a:pPr>
            <a:r>
              <a:rPr lang="ar-SY" sz="1800" b="1" dirty="0">
                <a:effectLst/>
                <a:latin typeface="Calibri" panose="020F0502020204030204" pitchFamily="34" charset="0"/>
                <a:ea typeface="Calibri" panose="020F0502020204030204" pitchFamily="34" charset="0"/>
                <a:cs typeface="Simplified Arabic" panose="02020603050405020304" pitchFamily="18" charset="-78"/>
              </a:rPr>
              <a:t>1-</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غير متوافق مع كل الانظمة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50000"/>
              </a:lnSpc>
              <a:spcAft>
                <a:spcPts val="10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2- يتم إرسال كلمات المرور ومحتويات الملفات بنص واضح يسمح باختراقها والتنصت عليها.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50000"/>
              </a:lnSpc>
              <a:spcAft>
                <a:spcPts val="10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3- تفتقر خوادم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إلى الأمان اذ لا يتساوى جميع موفري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من خلال تقديم خدمة التشفير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50000"/>
              </a:lnSpc>
              <a:spcAft>
                <a:spcPts val="10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4-المتصفحات الرئيسية مثل </a:t>
            </a:r>
            <a:r>
              <a:rPr lang="en-US" sz="1800" dirty="0">
                <a:effectLst/>
                <a:latin typeface="Simplified Arabic" panose="02020603050405020304" pitchFamily="18" charset="-78"/>
                <a:ea typeface="Calibri" panose="020F0502020204030204" pitchFamily="34" charset="0"/>
                <a:cs typeface="Arial" panose="020B0604020202020204" pitchFamily="34" charset="0"/>
              </a:rPr>
              <a:t>Chrome </a:t>
            </a:r>
            <a:r>
              <a:rPr lang="ar-SY" sz="1800" dirty="0">
                <a:effectLst/>
                <a:latin typeface="Simplified Arabic" panose="02020603050405020304" pitchFamily="18" charset="-78"/>
                <a:ea typeface="Calibri" panose="020F0502020204030204" pitchFamily="34" charset="0"/>
                <a:cs typeface="Arial" panose="020B0604020202020204" pitchFamily="34" charset="0"/>
              </a:rPr>
              <a:t>و</a:t>
            </a:r>
            <a:r>
              <a:rPr lang="en-US" sz="1800" dirty="0">
                <a:effectLst/>
                <a:latin typeface="Simplified Arabic" panose="02020603050405020304" pitchFamily="18" charset="-78"/>
                <a:ea typeface="Calibri" panose="020F0502020204030204" pitchFamily="34" charset="0"/>
                <a:cs typeface="Arial" panose="020B0604020202020204" pitchFamily="34" charset="0"/>
              </a:rPr>
              <a:t>Firefox</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لم تعد تدعم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50000"/>
              </a:lnSpc>
              <a:spcAft>
                <a:spcPts val="10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5-قد تحتوي بعض الخوادم على ملفات ضارة.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50000"/>
              </a:lnSpc>
              <a:spcAft>
                <a:spcPts val="10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6- يمكن نقل ملفات بحجم 2 جيجا بايت فقط لا أكثر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ar-SY" dirty="0"/>
          </a:p>
        </p:txBody>
      </p:sp>
    </p:spTree>
    <p:extLst>
      <p:ext uri="{BB962C8B-B14F-4D97-AF65-F5344CB8AC3E}">
        <p14:creationId xmlns:p14="http://schemas.microsoft.com/office/powerpoint/2010/main" val="115317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12DD7894-CCED-4B64-BD01-72B1F58D979B}"/>
              </a:ext>
            </a:extLst>
          </p:cNvPr>
          <p:cNvSpPr>
            <a:spLocks noGrp="1"/>
          </p:cNvSpPr>
          <p:nvPr>
            <p:ph idx="1"/>
          </p:nvPr>
        </p:nvSpPr>
        <p:spPr>
          <a:xfrm>
            <a:off x="425003" y="408948"/>
            <a:ext cx="11281893" cy="6069125"/>
          </a:xfrm>
        </p:spPr>
        <p:txBody>
          <a:bodyPr/>
          <a:lstStyle/>
          <a:p>
            <a:pPr marL="0" indent="0" algn="just" rtl="1">
              <a:lnSpc>
                <a:spcPct val="115000"/>
              </a:lnSpc>
              <a:spcAft>
                <a:spcPts val="1000"/>
              </a:spcAft>
              <a:buNone/>
            </a:pPr>
            <a:r>
              <a:rPr lang="ar-SY" sz="20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15-المحاكاة:</a:t>
            </a:r>
            <a:endPar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0" indent="0" algn="just" rtl="1">
              <a:lnSpc>
                <a:spcPct val="115000"/>
              </a:lnSpc>
              <a:spcAft>
                <a:spcPts val="1000"/>
              </a:spcAft>
              <a:buNone/>
            </a:pPr>
            <a:r>
              <a:rPr lang="en-US" sz="2000" dirty="0">
                <a:solidFill>
                  <a:schemeClr val="accent1"/>
                </a:solidFill>
                <a:effectLst/>
                <a:latin typeface="Simplified Arabic" panose="02020603050405020304" pitchFamily="18" charset="-78"/>
                <a:ea typeface="Calibri" panose="020F0502020204030204" pitchFamily="34" charset="0"/>
                <a:cs typeface="Arial" panose="020B0604020202020204" pitchFamily="34" charset="0"/>
              </a:rPr>
              <a:t>server</a:t>
            </a:r>
            <a:r>
              <a:rPr lang="ar-SY" sz="2000" dirty="0">
                <a:solidFill>
                  <a:schemeClr val="accent1"/>
                </a:solidFill>
                <a:effectLst/>
                <a:latin typeface="Simplified Arabic" panose="02020603050405020304" pitchFamily="18" charset="-78"/>
                <a:ea typeface="Calibri" panose="020F0502020204030204" pitchFamily="34" charset="0"/>
                <a:cs typeface="Arial" panose="020B0604020202020204" pitchFamily="34" charset="0"/>
              </a:rPr>
              <a:t>:</a:t>
            </a:r>
            <a:endParaRPr lang="en-US" sz="2000" dirty="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0" indent="0" algn="just" rtl="1">
              <a:lnSpc>
                <a:spcPct val="115000"/>
              </a:lnSpc>
              <a:spcAft>
                <a:spcPts val="10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قمنا باستيراد الكلاسات من المكتبة </a:t>
            </a:r>
            <a:r>
              <a:rPr lang="en-US" sz="1800" dirty="0">
                <a:effectLst/>
                <a:latin typeface="Simplified Arabic" panose="02020603050405020304" pitchFamily="18" charset="-78"/>
                <a:ea typeface="Calibri" panose="020F0502020204030204" pitchFamily="34" charset="0"/>
                <a:cs typeface="Arial" panose="020B0604020202020204" pitchFamily="34" charset="0"/>
              </a:rPr>
              <a:t>pyftpdlib</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rtl="1">
              <a:lnSpc>
                <a:spcPct val="115000"/>
              </a:lnSpc>
              <a:spcAft>
                <a:spcPts val="10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 </a:t>
            </a:r>
            <a:r>
              <a:rPr lang="en-US" sz="1800" dirty="0">
                <a:effectLst/>
                <a:latin typeface="Simplified Arabic" panose="02020603050405020304" pitchFamily="18" charset="-78"/>
                <a:ea typeface="Calibri" panose="020F0502020204030204" pitchFamily="34" charset="0"/>
                <a:cs typeface="Arial" panose="020B0604020202020204" pitchFamily="34" charset="0"/>
              </a:rPr>
              <a:t>DummyAuthorizer</a:t>
            </a:r>
            <a:r>
              <a:rPr lang="ar-SY" sz="1800" dirty="0">
                <a:effectLst/>
                <a:latin typeface="Simplified Arabic" panose="02020603050405020304" pitchFamily="18" charset="-78"/>
                <a:ea typeface="Calibri" panose="020F0502020204030204" pitchFamily="34" charset="0"/>
                <a:cs typeface="Arial" panose="020B0604020202020204" pitchFamily="34" charset="0"/>
              </a:rPr>
              <a:t>: كلاسات خاصة بالتحقق من معلومات الدخول</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1800" dirty="0">
                <a:effectLst/>
                <a:latin typeface="Simplified Arabic" panose="02020603050405020304" pitchFamily="18" charset="-78"/>
                <a:ea typeface="Calibri" panose="020F0502020204030204" pitchFamily="34" charset="0"/>
              </a:rPr>
              <a:t>FTPHandler</a:t>
            </a:r>
            <a:r>
              <a:rPr lang="ar-SY" sz="1800" dirty="0">
                <a:effectLst/>
                <a:latin typeface="Simplified Arabic" panose="02020603050405020304" pitchFamily="18" charset="-78"/>
                <a:ea typeface="Calibri" panose="020F0502020204030204" pitchFamily="34" charset="0"/>
              </a:rPr>
              <a:t>: كلاسات خاصة بتحميل السيرفر على عنوان </a:t>
            </a:r>
            <a:r>
              <a:rPr lang="en-US" sz="1800" dirty="0">
                <a:effectLst/>
                <a:latin typeface="Simplified Arabic" panose="02020603050405020304" pitchFamily="18" charset="-78"/>
                <a:ea typeface="Calibri" panose="020F0502020204030204" pitchFamily="34" charset="0"/>
              </a:rPr>
              <a:t>ip</a:t>
            </a:r>
            <a:r>
              <a:rPr lang="ar-SY" sz="1800" dirty="0">
                <a:effectLst/>
                <a:latin typeface="Simplified Arabic" panose="02020603050405020304" pitchFamily="18" charset="-78"/>
                <a:ea typeface="Calibri" panose="020F0502020204030204" pitchFamily="34" charset="0"/>
              </a:rPr>
              <a:t> وبورت</a:t>
            </a:r>
            <a:endParaRPr lang="ar-SY" sz="1800" dirty="0">
              <a:latin typeface="Simplified Arabic" panose="02020603050405020304" pitchFamily="18" charset="-78"/>
              <a:ea typeface="Calibri" panose="020F0502020204030204" pitchFamily="34" charset="0"/>
              <a:cs typeface="Arial" panose="020B0604020202020204" pitchFamily="34" charset="0"/>
            </a:endParaRPr>
          </a:p>
          <a:p>
            <a:pPr marL="0" indent="0">
              <a:lnSpc>
                <a:spcPct val="115000"/>
              </a:lnSpc>
              <a:spcAft>
                <a:spcPts val="1000"/>
              </a:spcAft>
              <a:buNone/>
            </a:pPr>
            <a:r>
              <a:rPr lang="en-US" sz="1800" dirty="0">
                <a:effectLst/>
                <a:latin typeface="Simplified Arabic" panose="02020603050405020304" pitchFamily="18" charset="-78"/>
                <a:ea typeface="Calibri" panose="020F0502020204030204" pitchFamily="34" charset="0"/>
                <a:cs typeface="Arial" panose="020B0604020202020204" pitchFamily="34" charset="0"/>
              </a:rPr>
              <a:t>FTPServer</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كلاسات خاصة بإنشاء السيرفر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rtl="1">
              <a:lnSpc>
                <a:spcPct val="115000"/>
              </a:lnSpc>
              <a:spcAft>
                <a:spcPts val="1000"/>
              </a:spcAft>
              <a:buNone/>
            </a:pPr>
            <a:endParaRPr lang="ar-SY" sz="1800" dirty="0">
              <a:latin typeface="Simplified Arabic" panose="02020603050405020304" pitchFamily="18" charset="-78"/>
              <a:ea typeface="Calibri" panose="020F0502020204030204" pitchFamily="34" charset="0"/>
              <a:cs typeface="Arial" panose="020B0604020202020204" pitchFamily="34" charset="0"/>
            </a:endParaRPr>
          </a:p>
          <a:p>
            <a:endParaRPr lang="ar-SY" dirty="0"/>
          </a:p>
        </p:txBody>
      </p:sp>
      <p:pic>
        <p:nvPicPr>
          <p:cNvPr id="10" name="صورة 9">
            <a:extLst>
              <a:ext uri="{FF2B5EF4-FFF2-40B4-BE49-F238E27FC236}">
                <a16:creationId xmlns:a16="http://schemas.microsoft.com/office/drawing/2014/main" id="{D056C2A8-4998-4199-A500-636F14CAFA8A}"/>
              </a:ext>
            </a:extLst>
          </p:cNvPr>
          <p:cNvPicPr/>
          <p:nvPr/>
        </p:nvPicPr>
        <p:blipFill rotWithShape="1">
          <a:blip r:embed="rId2">
            <a:extLst>
              <a:ext uri="{28A0092B-C50C-407E-A947-70E740481C1C}">
                <a14:useLocalDpi xmlns:a14="http://schemas.microsoft.com/office/drawing/2010/main" val="0"/>
              </a:ext>
            </a:extLst>
          </a:blip>
          <a:srcRect l="-10729" r="10729" b="86905"/>
          <a:stretch/>
        </p:blipFill>
        <p:spPr bwMode="auto">
          <a:xfrm>
            <a:off x="270457" y="3857254"/>
            <a:ext cx="11037194" cy="182232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472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A334BB70-6842-4AEA-9553-64B81693FAD7}"/>
              </a:ext>
            </a:extLst>
          </p:cNvPr>
          <p:cNvSpPr>
            <a:spLocks noGrp="1"/>
          </p:cNvSpPr>
          <p:nvPr>
            <p:ph idx="1"/>
          </p:nvPr>
        </p:nvSpPr>
        <p:spPr>
          <a:xfrm>
            <a:off x="954110" y="376322"/>
            <a:ext cx="10515600" cy="6079600"/>
          </a:xfrm>
        </p:spPr>
        <p:txBody>
          <a:bodyPr/>
          <a:lstStyle/>
          <a:p>
            <a:pPr marL="0" indent="0">
              <a:buNone/>
            </a:pPr>
            <a:r>
              <a:rPr lang="ar-SY" sz="1800" dirty="0">
                <a:effectLst/>
                <a:ea typeface="Calibri" panose="020F0502020204030204" pitchFamily="34" charset="0"/>
                <a:cs typeface="Simplified Arabic" panose="02020603050405020304" pitchFamily="18" charset="-78"/>
              </a:rPr>
              <a:t>تعريف رقم ال </a:t>
            </a:r>
            <a:r>
              <a:rPr lang="en-US" sz="1800" dirty="0">
                <a:effectLst/>
                <a:latin typeface="Simplified Arabic" panose="02020603050405020304" pitchFamily="18" charset="-78"/>
                <a:ea typeface="Calibri" panose="020F0502020204030204" pitchFamily="34" charset="0"/>
              </a:rPr>
              <a:t>port</a:t>
            </a:r>
            <a:r>
              <a:rPr lang="ar-SY" sz="1800" dirty="0">
                <a:effectLst/>
                <a:latin typeface="Simplified Arabic" panose="02020603050405020304" pitchFamily="18" charset="-78"/>
                <a:ea typeface="Calibri" panose="020F0502020204030204" pitchFamily="34" charset="0"/>
              </a:rPr>
              <a:t> ومعلومات الدخول والتي تتضمن (اسم المستخدم، كلمة المرور) والمجلد الذي ستحفظ فيه الصورة التي سيجري رفعها من قبل ال </a:t>
            </a:r>
            <a:r>
              <a:rPr lang="en-US" sz="1800" dirty="0">
                <a:effectLst/>
                <a:latin typeface="Simplified Arabic" panose="02020603050405020304" pitchFamily="18" charset="-78"/>
                <a:ea typeface="Calibri" panose="020F0502020204030204" pitchFamily="34" charset="0"/>
              </a:rPr>
              <a:t>client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ar-SY" dirty="0"/>
          </a:p>
        </p:txBody>
      </p:sp>
      <p:pic>
        <p:nvPicPr>
          <p:cNvPr id="4" name="صورة 3">
            <a:extLst>
              <a:ext uri="{FF2B5EF4-FFF2-40B4-BE49-F238E27FC236}">
                <a16:creationId xmlns:a16="http://schemas.microsoft.com/office/drawing/2014/main" id="{A14EEDDD-F9B6-4B31-888F-60169A52727E}"/>
              </a:ext>
            </a:extLst>
          </p:cNvPr>
          <p:cNvPicPr/>
          <p:nvPr/>
        </p:nvPicPr>
        <p:blipFill rotWithShape="1">
          <a:blip r:embed="rId2">
            <a:extLst>
              <a:ext uri="{28A0092B-C50C-407E-A947-70E740481C1C}">
                <a14:useLocalDpi xmlns:a14="http://schemas.microsoft.com/office/drawing/2010/main" val="0"/>
              </a:ext>
            </a:extLst>
          </a:blip>
          <a:srcRect t="13608" b="38120"/>
          <a:stretch/>
        </p:blipFill>
        <p:spPr bwMode="auto">
          <a:xfrm>
            <a:off x="1697144" y="1447143"/>
            <a:ext cx="9287108" cy="44732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27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0091F397-8DB2-488B-A163-9D99D478A058}"/>
              </a:ext>
            </a:extLst>
          </p:cNvPr>
          <p:cNvSpPr>
            <a:spLocks noGrp="1"/>
          </p:cNvSpPr>
          <p:nvPr>
            <p:ph idx="1"/>
          </p:nvPr>
        </p:nvSpPr>
        <p:spPr>
          <a:xfrm>
            <a:off x="838200" y="80537"/>
            <a:ext cx="10515600" cy="6777463"/>
          </a:xfrm>
        </p:spPr>
        <p:txBody>
          <a:bodyPr/>
          <a:lstStyle/>
          <a:p>
            <a:pPr algn="just" rtl="1">
              <a:lnSpc>
                <a:spcPct val="115000"/>
              </a:lnSpc>
              <a:spcAft>
                <a:spcPts val="1000"/>
              </a:spcAft>
            </a:pPr>
            <a:r>
              <a:rPr lang="ar-SY" sz="1800" dirty="0">
                <a:effectLst/>
                <a:latin typeface="Calibri" panose="020F0502020204030204" pitchFamily="34" charset="0"/>
                <a:ea typeface="Calibri" panose="020F0502020204030204" pitchFamily="34" charset="0"/>
                <a:cs typeface="Simplified Arabic" panose="02020603050405020304" pitchFamily="18" charset="-78"/>
              </a:rPr>
              <a:t>تعريف التابع </a:t>
            </a:r>
            <a:r>
              <a:rPr lang="en-US" sz="1800" dirty="0">
                <a:effectLst/>
                <a:latin typeface="Simplified Arabic" panose="02020603050405020304" pitchFamily="18" charset="-78"/>
                <a:ea typeface="Calibri" panose="020F0502020204030204" pitchFamily="34" charset="0"/>
                <a:cs typeface="Arial" panose="020B0604020202020204" pitchFamily="34" charset="0"/>
              </a:rPr>
              <a:t>main </a:t>
            </a:r>
            <a:r>
              <a:rPr lang="ar-SY" sz="1800" dirty="0">
                <a:effectLst/>
                <a:latin typeface="Simplified Arabic" panose="02020603050405020304" pitchFamily="18" charset="-78"/>
                <a:ea typeface="Calibri" panose="020F0502020204030204" pitchFamily="34" charset="0"/>
                <a:cs typeface="Arial" panose="020B0604020202020204" pitchFamily="34" charset="0"/>
              </a:rPr>
              <a:t>والذي من خلاله يتم انشاء ال </a:t>
            </a:r>
            <a:r>
              <a:rPr lang="en-US" sz="1800" dirty="0">
                <a:effectLst/>
                <a:latin typeface="Simplified Arabic" panose="02020603050405020304" pitchFamily="18" charset="-78"/>
                <a:ea typeface="Calibri" panose="020F0502020204030204" pitchFamily="34" charset="0"/>
                <a:cs typeface="Arial" panose="020B0604020202020204" pitchFamily="34" charset="0"/>
              </a:rPr>
              <a:t>server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ar-SY" dirty="0"/>
          </a:p>
        </p:txBody>
      </p:sp>
      <p:grpSp>
        <p:nvGrpSpPr>
          <p:cNvPr id="4" name="مجموعة 3">
            <a:extLst>
              <a:ext uri="{FF2B5EF4-FFF2-40B4-BE49-F238E27FC236}">
                <a16:creationId xmlns:a16="http://schemas.microsoft.com/office/drawing/2014/main" id="{474644B4-2B8C-4540-B3F3-12F23FC4FD73}"/>
              </a:ext>
            </a:extLst>
          </p:cNvPr>
          <p:cNvGrpSpPr/>
          <p:nvPr/>
        </p:nvGrpSpPr>
        <p:grpSpPr>
          <a:xfrm>
            <a:off x="2781837" y="706385"/>
            <a:ext cx="7173532" cy="6071078"/>
            <a:chOff x="0" y="0"/>
            <a:chExt cx="5401945" cy="4605655"/>
          </a:xfrm>
        </p:grpSpPr>
        <p:pic>
          <p:nvPicPr>
            <p:cNvPr id="5" name="صورة 4">
              <a:extLst>
                <a:ext uri="{FF2B5EF4-FFF2-40B4-BE49-F238E27FC236}">
                  <a16:creationId xmlns:a16="http://schemas.microsoft.com/office/drawing/2014/main" id="{385E0CD6-F8BF-4DF2-BB9F-2A98A17DDAEF}"/>
                </a:ext>
              </a:extLst>
            </p:cNvPr>
            <p:cNvPicPr>
              <a:picLocks noChangeAspect="1"/>
            </p:cNvPicPr>
            <p:nvPr/>
          </p:nvPicPr>
          <p:blipFill rotWithShape="1">
            <a:blip r:embed="rId2">
              <a:extLst>
                <a:ext uri="{28A0092B-C50C-407E-A947-70E740481C1C}">
                  <a14:useLocalDpi xmlns:a14="http://schemas.microsoft.com/office/drawing/2010/main" val="0"/>
                </a:ext>
              </a:extLst>
            </a:blip>
            <a:srcRect t="24282"/>
            <a:stretch/>
          </p:blipFill>
          <p:spPr bwMode="auto">
            <a:xfrm>
              <a:off x="0" y="1457325"/>
              <a:ext cx="5401945" cy="3148330"/>
            </a:xfrm>
            <a:prstGeom prst="rect">
              <a:avLst/>
            </a:prstGeom>
            <a:noFill/>
            <a:ln>
              <a:noFill/>
            </a:ln>
            <a:extLst>
              <a:ext uri="{53640926-AAD7-44D8-BBD7-CCE9431645EC}">
                <a14:shadowObscured xmlns:a14="http://schemas.microsoft.com/office/drawing/2010/main"/>
              </a:ext>
            </a:extLst>
          </p:spPr>
        </p:pic>
        <p:pic>
          <p:nvPicPr>
            <p:cNvPr id="6" name="صورة 5">
              <a:extLst>
                <a:ext uri="{FF2B5EF4-FFF2-40B4-BE49-F238E27FC236}">
                  <a16:creationId xmlns:a16="http://schemas.microsoft.com/office/drawing/2014/main" id="{CB9006F1-D20F-443C-8ED7-7ACFD7DA4E86}"/>
                </a:ext>
              </a:extLst>
            </p:cNvPr>
            <p:cNvPicPr>
              <a:picLocks noChangeAspect="1"/>
            </p:cNvPicPr>
            <p:nvPr/>
          </p:nvPicPr>
          <p:blipFill rotWithShape="1">
            <a:blip r:embed="rId3">
              <a:extLst>
                <a:ext uri="{28A0092B-C50C-407E-A947-70E740481C1C}">
                  <a14:useLocalDpi xmlns:a14="http://schemas.microsoft.com/office/drawing/2010/main" val="0"/>
                </a:ext>
              </a:extLst>
            </a:blip>
            <a:srcRect t="59825"/>
            <a:stretch/>
          </p:blipFill>
          <p:spPr bwMode="auto">
            <a:xfrm>
              <a:off x="0" y="0"/>
              <a:ext cx="5401945" cy="1490345"/>
            </a:xfrm>
            <a:prstGeom prst="rect">
              <a:avLst/>
            </a:prstGeom>
            <a:noFill/>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2700237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9FCFDDCF-FE12-4BA8-B3EB-D9B580E7D96E}"/>
              </a:ext>
            </a:extLst>
          </p:cNvPr>
          <p:cNvSpPr>
            <a:spLocks noGrp="1"/>
          </p:cNvSpPr>
          <p:nvPr>
            <p:ph idx="1"/>
          </p:nvPr>
        </p:nvSpPr>
        <p:spPr>
          <a:xfrm>
            <a:off x="838200" y="495838"/>
            <a:ext cx="10515600" cy="5681125"/>
          </a:xfrm>
        </p:spPr>
        <p:txBody>
          <a:bodyPr/>
          <a:lstStyle/>
          <a:p>
            <a:pPr marL="0" indent="0" algn="just" rtl="1">
              <a:lnSpc>
                <a:spcPct val="115000"/>
              </a:lnSpc>
              <a:spcAft>
                <a:spcPts val="1000"/>
              </a:spcAft>
              <a:buNone/>
            </a:pPr>
            <a:r>
              <a:rPr lang="en-US" sz="2000" dirty="0">
                <a:solidFill>
                  <a:schemeClr val="accent1"/>
                </a:solidFill>
                <a:effectLst/>
                <a:latin typeface="Simplified Arabic" panose="02020603050405020304" pitchFamily="18" charset="-78"/>
                <a:ea typeface="Calibri" panose="020F0502020204030204" pitchFamily="34" charset="0"/>
                <a:cs typeface="Arial" panose="020B0604020202020204" pitchFamily="34" charset="0"/>
              </a:rPr>
              <a:t>:client</a:t>
            </a:r>
            <a:endParaRPr lang="en-US" sz="2000" dirty="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0" indent="0" algn="just" rtl="1">
              <a:lnSpc>
                <a:spcPct val="115000"/>
              </a:lnSpc>
              <a:spcAft>
                <a:spcPts val="1000"/>
              </a:spcAft>
              <a:buNone/>
            </a:pPr>
            <a:r>
              <a:rPr lang="ar-SY" sz="1800" dirty="0">
                <a:effectLst/>
                <a:ea typeface="Calibri" panose="020F0502020204030204" pitchFamily="34" charset="0"/>
                <a:cs typeface="Simplified Arabic" panose="02020603050405020304" pitchFamily="18" charset="-78"/>
              </a:rPr>
              <a:t>تعريف زبون يقوم بإنشاء اتصال مع السيرفر ويقوم برفع صورة</a:t>
            </a:r>
            <a:endParaRPr lang="ar-SY" dirty="0"/>
          </a:p>
        </p:txBody>
      </p:sp>
      <p:pic>
        <p:nvPicPr>
          <p:cNvPr id="7" name="صورة 6">
            <a:extLst>
              <a:ext uri="{FF2B5EF4-FFF2-40B4-BE49-F238E27FC236}">
                <a16:creationId xmlns:a16="http://schemas.microsoft.com/office/drawing/2014/main" id="{94B26FAB-E0B6-4CED-B55D-4BF0EADE6591}"/>
              </a:ext>
            </a:extLst>
          </p:cNvPr>
          <p:cNvPicPr/>
          <p:nvPr/>
        </p:nvPicPr>
        <p:blipFill rotWithShape="1">
          <a:blip r:embed="rId2">
            <a:extLst>
              <a:ext uri="{28A0092B-C50C-407E-A947-70E740481C1C}">
                <a14:useLocalDpi xmlns:a14="http://schemas.microsoft.com/office/drawing/2010/main" val="0"/>
              </a:ext>
            </a:extLst>
          </a:blip>
          <a:srcRect l="6707" t="7636" r="14072" b="29091"/>
          <a:stretch/>
        </p:blipFill>
        <p:spPr bwMode="auto">
          <a:xfrm>
            <a:off x="2125014" y="1983345"/>
            <a:ext cx="8268237" cy="382502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03335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89C1349D-F8D4-4724-9735-394A436A3A57}"/>
              </a:ext>
            </a:extLst>
          </p:cNvPr>
          <p:cNvSpPr>
            <a:spLocks noGrp="1"/>
          </p:cNvSpPr>
          <p:nvPr>
            <p:ph idx="1"/>
          </p:nvPr>
        </p:nvSpPr>
        <p:spPr>
          <a:xfrm>
            <a:off x="735169" y="563496"/>
            <a:ext cx="10515600" cy="5901698"/>
          </a:xfrm>
        </p:spPr>
        <p:txBody>
          <a:bodyPr/>
          <a:lstStyle/>
          <a:p>
            <a:pPr marL="0" indent="0" algn="just" rtl="1">
              <a:lnSpc>
                <a:spcPct val="125000"/>
              </a:lnSpc>
              <a:spcAft>
                <a:spcPts val="0"/>
              </a:spcAft>
              <a:buNone/>
              <a:tabLst>
                <a:tab pos="821690" algn="l"/>
              </a:tabLst>
            </a:pPr>
            <a:r>
              <a:rPr lang="ar-SY" sz="20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 النتائج والمناقشة:</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gn="just" rtl="1">
              <a:lnSpc>
                <a:spcPct val="125000"/>
              </a:lnSpc>
              <a:spcAft>
                <a:spcPts val="0"/>
              </a:spcAft>
              <a:buNone/>
              <a:tabLst>
                <a:tab pos="821690" algn="l"/>
              </a:tabLst>
            </a:pPr>
            <a:r>
              <a:rPr lang="ar-SY" sz="1800" dirty="0">
                <a:effectLst/>
                <a:latin typeface="Calibri" panose="020F0502020204030204" pitchFamily="34" charset="0"/>
                <a:ea typeface="Calibri" panose="020F0502020204030204" pitchFamily="34" charset="0"/>
                <a:cs typeface="Simplified Arabic" panose="02020603050405020304" pitchFamily="18" charset="-78"/>
              </a:rPr>
              <a:t>عندما يتم تشغيل السيرفر فإنه يتنصت على عنوان </a:t>
            </a:r>
            <a:r>
              <a:rPr lang="en-US" sz="1800" dirty="0">
                <a:effectLst/>
                <a:latin typeface="Simplified Arabic" panose="02020603050405020304" pitchFamily="18" charset="-78"/>
                <a:ea typeface="Calibri" panose="020F0502020204030204" pitchFamily="34" charset="0"/>
                <a:cs typeface="Arial" panose="020B0604020202020204" pitchFamily="34" charset="0"/>
              </a:rPr>
              <a:t>192.168.43.109</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وعلى البورت </a:t>
            </a:r>
            <a:r>
              <a:rPr lang="en-US" sz="1800" dirty="0">
                <a:effectLst/>
                <a:latin typeface="Simplified Arabic" panose="02020603050405020304" pitchFamily="18" charset="-78"/>
                <a:ea typeface="Calibri" panose="020F0502020204030204" pitchFamily="34" charset="0"/>
                <a:cs typeface="Arial" panose="020B0604020202020204" pitchFamily="34" charset="0"/>
              </a:rPr>
              <a:t>2121 </a:t>
            </a:r>
            <a:endParaRPr lang="ar-SY" sz="1800" dirty="0">
              <a:effectLst/>
              <a:latin typeface="Simplified Arabic" panose="02020603050405020304" pitchFamily="18" charset="-78"/>
              <a:ea typeface="Calibri" panose="020F0502020204030204" pitchFamily="34" charset="0"/>
              <a:cs typeface="Arial" panose="020B0604020202020204" pitchFamily="34" charset="0"/>
            </a:endParaRPr>
          </a:p>
          <a:p>
            <a:pPr algn="just" rtl="1">
              <a:lnSpc>
                <a:spcPct val="125000"/>
              </a:lnSpc>
              <a:spcAft>
                <a:spcPts val="0"/>
              </a:spcAft>
              <a:tabLst>
                <a:tab pos="821690" algn="l"/>
              </a:tabLst>
            </a:pPr>
            <a:endParaRPr lang="ar-SY" sz="1800" dirty="0">
              <a:latin typeface="Simplified Arabic" panose="02020603050405020304" pitchFamily="18" charset="-78"/>
              <a:ea typeface="Calibri" panose="020F0502020204030204" pitchFamily="34" charset="0"/>
              <a:cs typeface="Arial" panose="020B0604020202020204" pitchFamily="34" charset="0"/>
            </a:endParaRPr>
          </a:p>
          <a:p>
            <a:pPr algn="just" rtl="1">
              <a:lnSpc>
                <a:spcPct val="125000"/>
              </a:lnSpc>
              <a:spcAft>
                <a:spcPts val="0"/>
              </a:spcAft>
              <a:tabLst>
                <a:tab pos="821690" algn="l"/>
              </a:tabLst>
            </a:pPr>
            <a:endParaRPr lang="ar-SY" sz="1800" dirty="0">
              <a:effectLst/>
              <a:latin typeface="Simplified Arabic" panose="02020603050405020304" pitchFamily="18" charset="-78"/>
              <a:ea typeface="Calibri" panose="020F0502020204030204" pitchFamily="34" charset="0"/>
              <a:cs typeface="Arial" panose="020B0604020202020204" pitchFamily="34" charset="0"/>
            </a:endParaRPr>
          </a:p>
          <a:p>
            <a:pPr algn="just" rtl="1">
              <a:lnSpc>
                <a:spcPct val="125000"/>
              </a:lnSpc>
              <a:spcAft>
                <a:spcPts val="0"/>
              </a:spcAft>
              <a:tabLst>
                <a:tab pos="821690" algn="l"/>
              </a:tabLst>
            </a:pPr>
            <a:endParaRPr lang="ar-SY" sz="1800" dirty="0">
              <a:latin typeface="Simplified Arabic" panose="02020603050405020304" pitchFamily="18" charset="-78"/>
              <a:ea typeface="Calibri" panose="020F0502020204030204" pitchFamily="34" charset="0"/>
              <a:cs typeface="Arial" panose="020B0604020202020204" pitchFamily="34" charset="0"/>
            </a:endParaRPr>
          </a:p>
          <a:p>
            <a:pPr marL="0" indent="0" algn="just" rtl="1">
              <a:lnSpc>
                <a:spcPct val="125000"/>
              </a:lnSpc>
              <a:spcAft>
                <a:spcPts val="0"/>
              </a:spcAft>
              <a:buNone/>
              <a:tabLst>
                <a:tab pos="82169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rtl="1">
              <a:lnSpc>
                <a:spcPct val="125000"/>
              </a:lnSpc>
              <a:spcAft>
                <a:spcPts val="0"/>
              </a:spcAft>
              <a:buNone/>
              <a:tabLst>
                <a:tab pos="821690" algn="l"/>
              </a:tabLst>
            </a:pPr>
            <a:endParaRPr lang="ar-SY" sz="1800" dirty="0">
              <a:effectLst/>
              <a:ea typeface="Calibri" panose="020F0502020204030204" pitchFamily="34" charset="0"/>
              <a:cs typeface="Simplified Arabic" panose="02020603050405020304" pitchFamily="18" charset="-78"/>
            </a:endParaRPr>
          </a:p>
          <a:p>
            <a:pPr marL="0" indent="0" algn="just" rtl="1">
              <a:lnSpc>
                <a:spcPct val="125000"/>
              </a:lnSpc>
              <a:spcAft>
                <a:spcPts val="0"/>
              </a:spcAft>
              <a:buNone/>
              <a:tabLst>
                <a:tab pos="821690" algn="l"/>
              </a:tabLst>
            </a:pPr>
            <a:r>
              <a:rPr lang="ar-SY" sz="1800" dirty="0">
                <a:effectLst/>
                <a:ea typeface="Calibri" panose="020F0502020204030204" pitchFamily="34" charset="0"/>
                <a:cs typeface="Simplified Arabic" panose="02020603050405020304" pitchFamily="18" charset="-78"/>
              </a:rPr>
              <a:t>بعد رفع الصورة يظهر لدينا</a:t>
            </a:r>
          </a:p>
          <a:p>
            <a:pPr marL="0" indent="0" algn="just" rtl="1">
              <a:lnSpc>
                <a:spcPct val="125000"/>
              </a:lnSpc>
              <a:spcAft>
                <a:spcPts val="0"/>
              </a:spcAft>
              <a:buNone/>
              <a:tabLst>
                <a:tab pos="82169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صورة 3">
            <a:extLst>
              <a:ext uri="{FF2B5EF4-FFF2-40B4-BE49-F238E27FC236}">
                <a16:creationId xmlns:a16="http://schemas.microsoft.com/office/drawing/2014/main" id="{F080DD15-0946-4294-8EAB-7D05E44584D4}"/>
              </a:ext>
            </a:extLst>
          </p:cNvPr>
          <p:cNvPicPr/>
          <p:nvPr/>
        </p:nvPicPr>
        <p:blipFill rotWithShape="1">
          <a:blip r:embed="rId2">
            <a:extLst>
              <a:ext uri="{28A0092B-C50C-407E-A947-70E740481C1C}">
                <a14:useLocalDpi xmlns:a14="http://schemas.microsoft.com/office/drawing/2010/main" val="0"/>
              </a:ext>
            </a:extLst>
          </a:blip>
          <a:srcRect l="4631" t="20605" r="13091" b="21516"/>
          <a:stretch/>
        </p:blipFill>
        <p:spPr bwMode="auto">
          <a:xfrm>
            <a:off x="2536001" y="1566344"/>
            <a:ext cx="7406489" cy="1862656"/>
          </a:xfrm>
          <a:prstGeom prst="rect">
            <a:avLst/>
          </a:prstGeom>
          <a:noFill/>
          <a:ln>
            <a:noFill/>
          </a:ln>
          <a:extLst>
            <a:ext uri="{53640926-AAD7-44D8-BBD7-CCE9431645EC}">
              <a14:shadowObscured xmlns:a14="http://schemas.microsoft.com/office/drawing/2010/main"/>
            </a:ext>
          </a:extLst>
        </p:spPr>
      </p:pic>
      <p:pic>
        <p:nvPicPr>
          <p:cNvPr id="5" name="صورة 4">
            <a:extLst>
              <a:ext uri="{FF2B5EF4-FFF2-40B4-BE49-F238E27FC236}">
                <a16:creationId xmlns:a16="http://schemas.microsoft.com/office/drawing/2014/main" id="{3EB23575-CEBF-496A-BA77-0AC7E13CAE58}"/>
              </a:ext>
            </a:extLst>
          </p:cNvPr>
          <p:cNvPicPr/>
          <p:nvPr/>
        </p:nvPicPr>
        <p:blipFill rotWithShape="1">
          <a:blip r:embed="rId3">
            <a:extLst>
              <a:ext uri="{28A0092B-C50C-407E-A947-70E740481C1C}">
                <a14:useLocalDpi xmlns:a14="http://schemas.microsoft.com/office/drawing/2010/main" val="0"/>
              </a:ext>
            </a:extLst>
          </a:blip>
          <a:srcRect l="5430" t="16318" r="33793" b="36060"/>
          <a:stretch/>
        </p:blipFill>
        <p:spPr bwMode="auto">
          <a:xfrm>
            <a:off x="2536001" y="4440049"/>
            <a:ext cx="7535278" cy="16001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0168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79368DA3-2E8E-4A82-8AB4-93641A664438}"/>
              </a:ext>
            </a:extLst>
          </p:cNvPr>
          <p:cNvSpPr>
            <a:spLocks noGrp="1"/>
          </p:cNvSpPr>
          <p:nvPr>
            <p:ph idx="1"/>
          </p:nvPr>
        </p:nvSpPr>
        <p:spPr>
          <a:xfrm>
            <a:off x="838200" y="618186"/>
            <a:ext cx="10515600" cy="5558777"/>
          </a:xfrm>
        </p:spPr>
        <p:txBody>
          <a:bodyPr/>
          <a:lstStyle/>
          <a:p>
            <a:r>
              <a:rPr lang="ar-SY" sz="1800" dirty="0">
                <a:effectLst/>
                <a:ea typeface="Calibri" panose="020F0502020204030204" pitchFamily="34" charset="0"/>
                <a:cs typeface="Simplified Arabic" panose="02020603050405020304" pitchFamily="18" charset="-78"/>
              </a:rPr>
              <a:t>يعطي السيرفر تقرير بالأجهزة المتصلة:</a:t>
            </a:r>
          </a:p>
          <a:p>
            <a:endParaRPr lang="ar-SY" sz="1800" dirty="0">
              <a:cs typeface="Simplified Arabic" panose="02020603050405020304" pitchFamily="18" charset="-78"/>
            </a:endParaRPr>
          </a:p>
          <a:p>
            <a:endParaRPr lang="ar-SY" dirty="0"/>
          </a:p>
        </p:txBody>
      </p:sp>
      <p:pic>
        <p:nvPicPr>
          <p:cNvPr id="4" name="صورة 3">
            <a:extLst>
              <a:ext uri="{FF2B5EF4-FFF2-40B4-BE49-F238E27FC236}">
                <a16:creationId xmlns:a16="http://schemas.microsoft.com/office/drawing/2014/main" id="{6EB5710A-EB48-449D-89FD-F59DA00EDC94}"/>
              </a:ext>
            </a:extLst>
          </p:cNvPr>
          <p:cNvPicPr/>
          <p:nvPr/>
        </p:nvPicPr>
        <p:blipFill rotWithShape="1">
          <a:blip r:embed="rId2">
            <a:extLst>
              <a:ext uri="{28A0092B-C50C-407E-A947-70E740481C1C}">
                <a14:useLocalDpi xmlns:a14="http://schemas.microsoft.com/office/drawing/2010/main" val="0"/>
              </a:ext>
            </a:extLst>
          </a:blip>
          <a:srcRect l="3195" t="15027" b="5934"/>
          <a:stretch/>
        </p:blipFill>
        <p:spPr bwMode="auto">
          <a:xfrm>
            <a:off x="1665707" y="1528172"/>
            <a:ext cx="9319971" cy="39324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776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AF2D8B6-DF90-4C40-9731-2629D29BADC2}"/>
              </a:ext>
            </a:extLst>
          </p:cNvPr>
          <p:cNvSpPr>
            <a:spLocks noGrp="1"/>
          </p:cNvSpPr>
          <p:nvPr>
            <p:ph idx="1"/>
          </p:nvPr>
        </p:nvSpPr>
        <p:spPr>
          <a:xfrm>
            <a:off x="734096" y="334851"/>
            <a:ext cx="10619704" cy="5769735"/>
          </a:xfrm>
        </p:spPr>
        <p:txBody>
          <a:bodyPr>
            <a:normAutofit/>
          </a:bodyPr>
          <a:lstStyle/>
          <a:p>
            <a:pPr marL="0" indent="0" algn="r" rtl="1">
              <a:lnSpc>
                <a:spcPct val="107000"/>
              </a:lnSpc>
              <a:spcAft>
                <a:spcPts val="800"/>
              </a:spcAft>
              <a:buNone/>
            </a:pPr>
            <a:r>
              <a:rPr lang="ar-SY" sz="20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فائدة </a:t>
            </a:r>
            <a:r>
              <a:rPr lang="en-US" sz="2000" b="1" dirty="0">
                <a:solidFill>
                  <a:srgbClr val="FF0000"/>
                </a:solidFill>
                <a:effectLst/>
                <a:latin typeface="Simplified Arabic" panose="02020603050405020304" pitchFamily="18" charset="-78"/>
                <a:ea typeface="Calibri" panose="020F0502020204030204" pitchFamily="34" charset="0"/>
                <a:cs typeface="Arial" panose="020B0604020202020204" pitchFamily="34" charset="0"/>
              </a:rPr>
              <a:t>:FTP</a:t>
            </a:r>
            <a:endPar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0000"/>
              </a:lnSpc>
              <a:spcAft>
                <a:spcPts val="8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1- يوفر مشاركة الملفات.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0000"/>
              </a:lnSpc>
              <a:spcAft>
                <a:spcPts val="8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2- يسمح بإرسال ملفات متعددة في وقت واحد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0000"/>
              </a:lnSpc>
              <a:spcAft>
                <a:spcPts val="8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3- نقل البيانات بشكل أكثر موثوقية وكفاءة.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0000"/>
              </a:lnSpc>
              <a:spcAft>
                <a:spcPts val="8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4-القدرة على إجراء عمليات نقل ملفات كبيرة الحجم</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en-US" sz="2000" b="1" dirty="0">
                <a:solidFill>
                  <a:srgbClr val="FF0000"/>
                </a:solidFill>
                <a:effectLst/>
                <a:latin typeface="Simplified Arabic" panose="02020603050405020304" pitchFamily="18" charset="-78"/>
                <a:ea typeface="Calibri" panose="020F0502020204030204" pitchFamily="34" charset="0"/>
                <a:cs typeface="Arial" panose="020B0604020202020204" pitchFamily="34" charset="0"/>
              </a:rPr>
              <a:t>FTP client </a:t>
            </a:r>
            <a:r>
              <a:rPr lang="ar-SY" sz="2000" b="1" dirty="0">
                <a:solidFill>
                  <a:srgbClr val="FF0000"/>
                </a:solidFill>
                <a:effectLst/>
                <a:latin typeface="Simplified Arabic" panose="02020603050405020304" pitchFamily="18" charset="-78"/>
                <a:ea typeface="Calibri" panose="020F0502020204030204" pitchFamily="34" charset="0"/>
                <a:cs typeface="Arial" panose="020B0604020202020204" pitchFamily="34" charset="0"/>
              </a:rPr>
              <a:t>:</a:t>
            </a:r>
            <a:endPar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هو برنامج يقوم بإنشاء اتصال بين </a:t>
            </a:r>
            <a:r>
              <a:rPr lang="en-US" sz="1800" dirty="0">
                <a:effectLst/>
                <a:latin typeface="Simplified Arabic" panose="02020603050405020304" pitchFamily="18" charset="-78"/>
                <a:ea typeface="Calibri" panose="020F0502020204030204" pitchFamily="34" charset="0"/>
                <a:cs typeface="Arial" panose="020B0604020202020204" pitchFamily="34" charset="0"/>
              </a:rPr>
              <a:t>client </a:t>
            </a:r>
            <a:r>
              <a:rPr lang="ar-SY" sz="1800" dirty="0">
                <a:effectLst/>
                <a:latin typeface="Simplified Arabic" panose="02020603050405020304" pitchFamily="18" charset="-78"/>
                <a:ea typeface="Calibri" panose="020F0502020204030204" pitchFamily="34" charset="0"/>
                <a:cs typeface="Arial" panose="020B0604020202020204" pitchFamily="34" charset="0"/>
              </a:rPr>
              <a:t>وال </a:t>
            </a:r>
            <a:r>
              <a:rPr lang="en-US" sz="1800" dirty="0">
                <a:effectLst/>
                <a:latin typeface="Simplified Arabic" panose="02020603050405020304" pitchFamily="18" charset="-78"/>
                <a:ea typeface="Calibri" panose="020F0502020204030204" pitchFamily="34" charset="0"/>
                <a:cs typeface="Arial" panose="020B0604020202020204" pitchFamily="34" charset="0"/>
              </a:rPr>
              <a:t>server</a:t>
            </a:r>
            <a:r>
              <a:rPr lang="ar-SY" sz="1800" dirty="0">
                <a:effectLst/>
                <a:latin typeface="Calibri" panose="020F0502020204030204" pitchFamily="34" charset="0"/>
                <a:ea typeface="Calibri" panose="020F0502020204030204" pitchFamily="34" charset="0"/>
                <a:cs typeface="Simplified Arabic" panose="02020603050405020304" pitchFamily="18" charset="-78"/>
              </a:rPr>
              <a:t>حيث يسمح بنقل الملفات بين مضيفين على الإنترنت.</a:t>
            </a:r>
          </a:p>
          <a:p>
            <a:pPr marL="0" indent="0" algn="r" rtl="1">
              <a:lnSpc>
                <a:spcPct val="107000"/>
              </a:lnSpc>
              <a:spcAft>
                <a:spcPts val="800"/>
              </a:spcAft>
              <a:buNone/>
            </a:pPr>
            <a:r>
              <a:rPr lang="en-US" sz="2000" b="1" dirty="0">
                <a:solidFill>
                  <a:srgbClr val="FF0000"/>
                </a:solidFill>
                <a:effectLst/>
                <a:latin typeface="Simplified Arabic" panose="02020603050405020304" pitchFamily="18" charset="-78"/>
                <a:ea typeface="Calibri" panose="020F0502020204030204" pitchFamily="34" charset="0"/>
                <a:cs typeface="Arial" panose="020B0604020202020204" pitchFamily="34" charset="0"/>
              </a:rPr>
              <a:t> FTP server</a:t>
            </a:r>
            <a:r>
              <a:rPr lang="ar-SY" sz="20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a:t>
            </a:r>
            <a:endPar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هو جهاز الكمبيوتر حيث يتم تحميل الملفات عليه في البداية. يحتوي كل خادم على عنوان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يمكن للمستخدم زيارته عبر </a:t>
            </a:r>
            <a:r>
              <a:rPr lang="en-US" sz="1800" dirty="0">
                <a:effectLst/>
                <a:latin typeface="Simplified Arabic" panose="02020603050405020304" pitchFamily="18" charset="-78"/>
                <a:ea typeface="Calibri" panose="020F0502020204030204" pitchFamily="34" charset="0"/>
                <a:cs typeface="Arial" panose="020B0604020202020204" pitchFamily="34" charset="0"/>
              </a:rPr>
              <a:t>TCP / IP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من خلال مستعرض أو عميل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الذي يسمح الخادم للزائر بتنزيل الملفات وتحميلها.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50000"/>
              </a:lnSpc>
              <a:spcAft>
                <a:spcPts val="800"/>
              </a:spcAft>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7919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a:extLst>
              <a:ext uri="{FF2B5EF4-FFF2-40B4-BE49-F238E27FC236}">
                <a16:creationId xmlns:a16="http://schemas.microsoft.com/office/drawing/2014/main" id="{36BE9119-196F-4A33-BB4C-D5D0F761F574}"/>
              </a:ext>
            </a:extLst>
          </p:cNvPr>
          <p:cNvSpPr>
            <a:spLocks noGrp="1"/>
          </p:cNvSpPr>
          <p:nvPr>
            <p:ph type="subTitle" idx="1"/>
          </p:nvPr>
        </p:nvSpPr>
        <p:spPr>
          <a:xfrm>
            <a:off x="476518" y="206062"/>
            <a:ext cx="11127347" cy="6490952"/>
          </a:xfrm>
        </p:spPr>
        <p:txBody>
          <a:bodyPr>
            <a:normAutofit/>
          </a:bodyPr>
          <a:lstStyle/>
          <a:p>
            <a:pPr algn="just" rtl="1">
              <a:lnSpc>
                <a:spcPct val="110000"/>
              </a:lnSpc>
              <a:spcBef>
                <a:spcPts val="1200"/>
              </a:spcBef>
              <a:spcAft>
                <a:spcPts val="1200"/>
              </a:spcAft>
            </a:pPr>
            <a:r>
              <a:rPr lang="ar-SA" sz="2000" b="1" dirty="0">
                <a:solidFill>
                  <a:srgbClr val="FF0000"/>
                </a:solidFill>
                <a:effectLst/>
                <a:latin typeface="Simplified Arabic" panose="02020603050405020304" pitchFamily="18" charset="-78"/>
                <a:ea typeface="Calibri" panose="020F0502020204030204" pitchFamily="34" charset="0"/>
                <a:cs typeface="Simplified Arabic" panose="02020603050405020304" pitchFamily="18" charset="-78"/>
              </a:rPr>
              <a:t>اتصالات بروتوكول</a:t>
            </a:r>
            <a:r>
              <a:rPr lang="en-US" sz="2000" b="1" dirty="0">
                <a:solidFill>
                  <a:srgbClr val="FF0000"/>
                </a:solidFill>
                <a:effectLst/>
                <a:latin typeface="Simplified Arabic" panose="02020603050405020304" pitchFamily="18" charset="-78"/>
                <a:ea typeface="Calibri" panose="020F0502020204030204" pitchFamily="34" charset="0"/>
                <a:cs typeface="Simplified Arabic" panose="02020603050405020304" pitchFamily="18" charset="-78"/>
              </a:rPr>
              <a:t> FTP</a:t>
            </a:r>
            <a:r>
              <a:rPr lang="ar-SY" sz="2000" b="1" dirty="0">
                <a:solidFill>
                  <a:srgbClr val="FF0000"/>
                </a:solidFill>
                <a:effectLst/>
                <a:latin typeface="Simplified Arabic" panose="02020603050405020304" pitchFamily="18" charset="-78"/>
                <a:ea typeface="Calibri" panose="020F0502020204030204" pitchFamily="34" charset="0"/>
                <a:cs typeface="Simplified Arabic" panose="02020603050405020304" pitchFamily="18" charset="-78"/>
              </a:rPr>
              <a:t>: </a:t>
            </a:r>
            <a:endParaRPr lang="en-US" sz="2000" b="1" dirty="0">
              <a:solidFill>
                <a:srgbClr val="FF0000"/>
              </a:solidFill>
              <a:effectLst/>
              <a:latin typeface="Simplified Arabic" panose="02020603050405020304" pitchFamily="18" charset="-78"/>
              <a:ea typeface="Calibri" panose="020F0502020204030204" pitchFamily="34" charset="0"/>
              <a:cs typeface="Simplified Arabic" panose="02020603050405020304" pitchFamily="18" charset="-78"/>
            </a:endParaRPr>
          </a:p>
          <a:p>
            <a:pPr marL="285750" indent="-285750" algn="r">
              <a:lnSpc>
                <a:spcPct val="100000"/>
              </a:lnSpc>
              <a:buFont typeface="Arial" panose="020B0604020202020204" pitchFamily="34" charset="0"/>
              <a:buChar char="•"/>
            </a:pP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على الرغم من أن نقل الملفات من نظام إلى آخر أمر بسيط ومباشر للغاية، إلا أنه في بعض الأحيان قد يتسبب في حدوث مشكلات احد هذه المشكلات قد يكون لنظامين طرق مختلفة لتمثيل النص والبيانات</a:t>
            </a:r>
          </a:p>
          <a:p>
            <a:pPr marL="285750" indent="-285750" algn="just" rtl="1">
              <a:lnSpc>
                <a:spcPct val="150000"/>
              </a:lnSpc>
              <a:spcBef>
                <a:spcPts val="100"/>
              </a:spcBef>
              <a:spcAft>
                <a:spcPts val="100"/>
              </a:spcAft>
              <a:buFont typeface="Arial" panose="020B0604020202020204" pitchFamily="34" charset="0"/>
              <a:buChar char="•"/>
            </a:pP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يتغلب بروتوكول </a:t>
            </a:r>
            <a:r>
              <a:rPr lang="en-US" sz="1800" dirty="0">
                <a:effectLst/>
                <a:latin typeface="Simplified Arabic" panose="02020603050405020304" pitchFamily="18" charset="-78"/>
                <a:ea typeface="Calibri" panose="020F0502020204030204" pitchFamily="34" charset="0"/>
                <a:cs typeface="Simplified Arabic" panose="02020603050405020304" pitchFamily="18" charset="-78"/>
              </a:rPr>
              <a:t>FTP</a:t>
            </a: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 على هذه المشكلات من خلال إنشاء اتصالين بين المضيفين. يتم استخدام اتصال واحد لنقل البيانات، ويتم استخدام اتصال آخر لاتصال التحكم.</a:t>
            </a:r>
          </a:p>
          <a:p>
            <a:pPr marL="285750" indent="-285750" algn="just" rtl="1">
              <a:lnSpc>
                <a:spcPct val="150000"/>
              </a:lnSpc>
              <a:spcBef>
                <a:spcPts val="100"/>
              </a:spcBef>
              <a:spcAft>
                <a:spcPts val="100"/>
              </a:spcAft>
              <a:buFont typeface="Arial" panose="020B0604020202020204" pitchFamily="34" charset="0"/>
              <a:buChar char="•"/>
            </a:pPr>
            <a:endParaRPr lang="en-US" sz="1800" dirty="0">
              <a:effectLst/>
              <a:latin typeface="Simplified Arabic" panose="02020603050405020304" pitchFamily="18" charset="-78"/>
              <a:ea typeface="Calibri" panose="020F0502020204030204" pitchFamily="34" charset="0"/>
              <a:cs typeface="Simplified Arabic" panose="02020603050405020304" pitchFamily="18" charset="-78"/>
            </a:endParaRPr>
          </a:p>
          <a:p>
            <a:pPr marL="285750" indent="-285750" algn="just" rtl="1">
              <a:lnSpc>
                <a:spcPct val="150000"/>
              </a:lnSpc>
              <a:spcBef>
                <a:spcPts val="100"/>
              </a:spcBef>
              <a:spcAft>
                <a:spcPts val="100"/>
              </a:spcAft>
              <a:buFont typeface="Arial" panose="020B0604020202020204" pitchFamily="34" charset="0"/>
              <a:buChar char="•"/>
            </a:pP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 يحتوي عميل </a:t>
            </a:r>
            <a:r>
              <a:rPr lang="en-US" sz="1800" dirty="0">
                <a:effectLst/>
                <a:latin typeface="Simplified Arabic" panose="02020603050405020304" pitchFamily="18" charset="-78"/>
                <a:ea typeface="Calibri" panose="020F0502020204030204" pitchFamily="34" charset="0"/>
                <a:cs typeface="Simplified Arabic" panose="02020603050405020304" pitchFamily="18" charset="-78"/>
              </a:rPr>
              <a:t>FTP</a:t>
            </a: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 على ثلاثة مكونات: </a:t>
            </a:r>
            <a:endParaRPr lang="en-US" sz="1800" dirty="0">
              <a:effectLst/>
              <a:latin typeface="Simplified Arabic" panose="02020603050405020304" pitchFamily="18" charset="-78"/>
              <a:ea typeface="Calibri" panose="020F0502020204030204" pitchFamily="34" charset="0"/>
              <a:cs typeface="Simplified Arabic" panose="02020603050405020304" pitchFamily="18" charset="-78"/>
            </a:endParaRPr>
          </a:p>
          <a:p>
            <a:pPr marL="342900" lvl="0" indent="-342900" algn="just" rtl="1">
              <a:lnSpc>
                <a:spcPct val="150000"/>
              </a:lnSpc>
              <a:spcBef>
                <a:spcPts val="100"/>
              </a:spcBef>
              <a:spcAft>
                <a:spcPts val="100"/>
              </a:spcAft>
              <a:buFont typeface="+mj-lt"/>
              <a:buAutoNum type="alphaLcParenR"/>
            </a:pPr>
            <a:r>
              <a:rPr lang="ar-SY" sz="1800" dirty="0">
                <a:effectLst/>
                <a:latin typeface="Simplified Arabic" panose="02020603050405020304" pitchFamily="18" charset="-78"/>
                <a:ea typeface="Times New Roman" panose="02020603050405020304" pitchFamily="18" charset="0"/>
                <a:cs typeface="Simplified Arabic" panose="02020603050405020304" pitchFamily="18" charset="-78"/>
              </a:rPr>
              <a:t>واجهة المستخدم.</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342900" lvl="0" indent="-342900" algn="just" rtl="1">
              <a:lnSpc>
                <a:spcPct val="150000"/>
              </a:lnSpc>
              <a:spcBef>
                <a:spcPts val="100"/>
              </a:spcBef>
              <a:spcAft>
                <a:spcPts val="100"/>
              </a:spcAft>
              <a:buFont typeface="+mj-lt"/>
              <a:buAutoNum type="alphaLcParenR"/>
            </a:pPr>
            <a:r>
              <a:rPr lang="ar-SY" sz="1800" dirty="0">
                <a:effectLst/>
                <a:latin typeface="Simplified Arabic" panose="02020603050405020304" pitchFamily="18" charset="-78"/>
                <a:ea typeface="Times New Roman" panose="02020603050405020304" pitchFamily="18" charset="0"/>
                <a:cs typeface="Simplified Arabic" panose="02020603050405020304" pitchFamily="18" charset="-78"/>
              </a:rPr>
              <a:t>عملية التحكم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342900" lvl="0" indent="-342900" algn="just" rtl="1">
              <a:lnSpc>
                <a:spcPct val="150000"/>
              </a:lnSpc>
              <a:spcBef>
                <a:spcPts val="100"/>
              </a:spcBef>
              <a:spcAft>
                <a:spcPts val="100"/>
              </a:spcAft>
              <a:buFont typeface="+mj-lt"/>
              <a:buAutoNum type="alphaLcParenR"/>
            </a:pPr>
            <a:r>
              <a:rPr lang="ar-SY" sz="1800" dirty="0">
                <a:effectLst/>
                <a:latin typeface="Simplified Arabic" panose="02020603050405020304" pitchFamily="18" charset="-78"/>
                <a:ea typeface="Times New Roman" panose="02020603050405020304" pitchFamily="18" charset="0"/>
                <a:cs typeface="Simplified Arabic" panose="02020603050405020304" pitchFamily="18" charset="-78"/>
              </a:rPr>
              <a:t>عملية نقل البيانات. </a:t>
            </a:r>
          </a:p>
          <a:p>
            <a:pPr marL="342900" lvl="0" indent="-342900" algn="just" rtl="1">
              <a:lnSpc>
                <a:spcPct val="150000"/>
              </a:lnSpc>
              <a:spcBef>
                <a:spcPts val="100"/>
              </a:spcBef>
              <a:spcAft>
                <a:spcPts val="100"/>
              </a:spcAft>
              <a:buFont typeface="+mj-lt"/>
              <a:buAutoNum type="alphaLcParenR"/>
            </a:pPr>
            <a:endParaRPr lang="ar-SY"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285750" indent="-285750" algn="r">
              <a:buFont typeface="Arial" panose="020B0604020202020204" pitchFamily="34" charset="0"/>
              <a:buChar char="•"/>
            </a:pP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يتكون الخادم من مكونين:</a:t>
            </a:r>
            <a:endParaRPr lang="en-US" sz="1800" dirty="0">
              <a:effectLst/>
              <a:latin typeface="Simplified Arabic" panose="02020603050405020304" pitchFamily="18" charset="-78"/>
              <a:ea typeface="Calibri" panose="020F0502020204030204" pitchFamily="34" charset="0"/>
              <a:cs typeface="Simplified Arabic" panose="02020603050405020304" pitchFamily="18" charset="-78"/>
            </a:endParaRPr>
          </a:p>
          <a:p>
            <a:pPr marL="342900" indent="-342900" algn="just">
              <a:lnSpc>
                <a:spcPct val="150000"/>
              </a:lnSpc>
              <a:spcBef>
                <a:spcPts val="100"/>
              </a:spcBef>
              <a:spcAft>
                <a:spcPts val="100"/>
              </a:spcAft>
              <a:buFont typeface="+mj-lt"/>
              <a:buAutoNum type="alphaLcParenR"/>
            </a:pPr>
            <a:r>
              <a:rPr lang="ar-SY" sz="1800" dirty="0">
                <a:effectLst/>
                <a:latin typeface="Simplified Arabic" panose="02020603050405020304" pitchFamily="18" charset="-78"/>
                <a:ea typeface="Times New Roman" panose="02020603050405020304" pitchFamily="18" charset="0"/>
                <a:cs typeface="Simplified Arabic" panose="02020603050405020304" pitchFamily="18" charset="-78"/>
              </a:rPr>
              <a:t>عملية التحكم                                                                </a:t>
            </a: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الشكل (1) </a:t>
            </a:r>
            <a:r>
              <a:rPr lang="ar-SA" sz="1800" dirty="0">
                <a:solidFill>
                  <a:srgbClr val="111111"/>
                </a:solidFill>
                <a:effectLst/>
                <a:latin typeface="Simplified Arabic" panose="02020603050405020304" pitchFamily="18" charset="-78"/>
                <a:ea typeface="Times New Roman" panose="02020603050405020304" pitchFamily="18" charset="0"/>
                <a:cs typeface="Simplified Arabic" panose="02020603050405020304" pitchFamily="18" charset="-78"/>
              </a:rPr>
              <a:t>نقل الملفات عبر بروتوكول </a:t>
            </a:r>
            <a:r>
              <a:rPr lang="en-US" sz="1800" dirty="0">
                <a:solidFill>
                  <a:srgbClr val="111111"/>
                </a:solidFill>
                <a:effectLst/>
                <a:latin typeface="Simplified Arabic" panose="02020603050405020304" pitchFamily="18" charset="-78"/>
                <a:ea typeface="Times New Roman" panose="02020603050405020304" pitchFamily="18" charset="0"/>
                <a:cs typeface="Simplified Arabic" panose="02020603050405020304" pitchFamily="18" charset="-78"/>
              </a:rPr>
              <a:t>FTP</a:t>
            </a:r>
            <a:endParaRPr lang="en-US" sz="1800" dirty="0">
              <a:effectLst/>
              <a:latin typeface="Simplified Arabic" panose="02020603050405020304" pitchFamily="18" charset="-78"/>
              <a:ea typeface="Calibri" panose="020F0502020204030204" pitchFamily="34" charset="0"/>
              <a:cs typeface="Simplified Arabic" panose="02020603050405020304" pitchFamily="18" charset="-78"/>
            </a:endParaRPr>
          </a:p>
          <a:p>
            <a:pPr marL="342900" lvl="0" indent="-342900" algn="just" rtl="1">
              <a:lnSpc>
                <a:spcPct val="150000"/>
              </a:lnSpc>
              <a:spcBef>
                <a:spcPts val="100"/>
              </a:spcBef>
              <a:spcAft>
                <a:spcPts val="100"/>
              </a:spcAft>
              <a:buFont typeface="+mj-lt"/>
              <a:buAutoNum type="alphaLcParenR"/>
            </a:pPr>
            <a:r>
              <a:rPr lang="ar-SY" sz="1800" dirty="0">
                <a:effectLst/>
                <a:latin typeface="Simplified Arabic" panose="02020603050405020304" pitchFamily="18" charset="-78"/>
                <a:ea typeface="Times New Roman" panose="02020603050405020304" pitchFamily="18" charset="0"/>
                <a:cs typeface="Simplified Arabic" panose="02020603050405020304" pitchFamily="18" charset="-78"/>
              </a:rPr>
              <a:t>عملية نقل البيانات.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algn="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 </a:t>
            </a:r>
            <a:endParaRPr lang="ar-SY" dirty="0">
              <a:latin typeface="Simplified Arabic" panose="02020603050405020304" pitchFamily="18" charset="-78"/>
              <a:cs typeface="Simplified Arabic" panose="02020603050405020304" pitchFamily="18" charset="-78"/>
            </a:endParaRPr>
          </a:p>
        </p:txBody>
      </p:sp>
      <p:pic>
        <p:nvPicPr>
          <p:cNvPr id="8" name="صورة 7">
            <a:extLst>
              <a:ext uri="{FF2B5EF4-FFF2-40B4-BE49-F238E27FC236}">
                <a16:creationId xmlns:a16="http://schemas.microsoft.com/office/drawing/2014/main" id="{4119DB9A-8898-4674-BB31-9C6D6456641A}"/>
              </a:ext>
            </a:extLst>
          </p:cNvPr>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65161" y="2258097"/>
            <a:ext cx="6222047" cy="2803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3557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612C7916-1405-4FD9-827A-A0BB251BB0FC}"/>
              </a:ext>
            </a:extLst>
          </p:cNvPr>
          <p:cNvSpPr>
            <a:spLocks noGrp="1"/>
          </p:cNvSpPr>
          <p:nvPr>
            <p:ph idx="1"/>
          </p:nvPr>
        </p:nvSpPr>
        <p:spPr>
          <a:xfrm>
            <a:off x="347731" y="267280"/>
            <a:ext cx="11462196" cy="6590719"/>
          </a:xfrm>
        </p:spPr>
        <p:txBody>
          <a:bodyPr>
            <a:normAutofit/>
          </a:bodyPr>
          <a:lstStyle/>
          <a:p>
            <a:pPr marL="342900" lvl="0" indent="-342900" algn="just" rtl="1">
              <a:lnSpc>
                <a:spcPct val="110000"/>
              </a:lnSpc>
              <a:spcAft>
                <a:spcPts val="600"/>
              </a:spcAft>
              <a:buFont typeface="Wingdings" panose="05000000000000000000" pitchFamily="2" charset="2"/>
              <a:buChar char=""/>
              <a:tabLst>
                <a:tab pos="1353820" algn="l"/>
                <a:tab pos="2700655" algn="ctr"/>
              </a:tabLst>
            </a:pPr>
            <a:r>
              <a:rPr lang="ar-SA" sz="1800" b="1" dirty="0">
                <a:solidFill>
                  <a:schemeClr val="accent1"/>
                </a:solidFill>
                <a:effectLst/>
                <a:latin typeface="Calibri" panose="020F0502020204030204" pitchFamily="34" charset="0"/>
                <a:ea typeface="Times New Roman" panose="02020603050405020304" pitchFamily="18" charset="0"/>
                <a:cs typeface="Simplified Arabic" panose="02020603050405020304" pitchFamily="18" charset="-78"/>
              </a:rPr>
              <a:t>اتصال تحكم</a:t>
            </a:r>
            <a:r>
              <a:rPr lang="en-US" sz="1800" b="1" dirty="0">
                <a:solidFill>
                  <a:schemeClr val="accent1"/>
                </a:solidFill>
                <a:effectLst/>
                <a:latin typeface="Simplified Arabic" panose="02020603050405020304" pitchFamily="18" charset="-78"/>
                <a:ea typeface="Times New Roman" panose="02020603050405020304" pitchFamily="18" charset="0"/>
                <a:cs typeface="Arial" panose="020B0604020202020204" pitchFamily="34" charset="0"/>
              </a:rPr>
              <a:t> control connection:</a:t>
            </a:r>
            <a:endParaRPr lang="en-US" sz="1800" dirty="0">
              <a:solidFill>
                <a:schemeClr val="accent1"/>
              </a:solidFill>
              <a:effectLst/>
              <a:latin typeface="Calibri" panose="020F0502020204030204" pitchFamily="34" charset="0"/>
              <a:ea typeface="Times New Roman" panose="02020603050405020304" pitchFamily="18" charset="0"/>
              <a:cs typeface="Arial" panose="020B0604020202020204" pitchFamily="34" charset="0"/>
            </a:endParaRPr>
          </a:p>
          <a:p>
            <a:pPr algn="just" rtl="1">
              <a:lnSpc>
                <a:spcPct val="110000"/>
              </a:lnSpc>
              <a:spcAft>
                <a:spcPts val="600"/>
              </a:spcAft>
              <a:tabLst>
                <a:tab pos="1353820" algn="l"/>
                <a:tab pos="2700655" algn="ctr"/>
              </a:tabLst>
            </a:pPr>
            <a:r>
              <a:rPr lang="ar-SA" sz="1800" dirty="0">
                <a:effectLst/>
                <a:latin typeface="Calibri" panose="020F0502020204030204" pitchFamily="34" charset="0"/>
                <a:ea typeface="Calibri" panose="020F0502020204030204" pitchFamily="34" charset="0"/>
                <a:cs typeface="Simplified Arabic" panose="02020603050405020304" pitchFamily="18" charset="-78"/>
              </a:rPr>
              <a:t>وهذا الاتصال خاص بنقل الأوامر ويأخذ هذا الاتصال المنفذ " 21 " كمنفذ افتراضي. </a:t>
            </a:r>
            <a:endParaRPr lang="en-US" sz="1800" dirty="0">
              <a:effectLst/>
              <a:latin typeface="Calibri" panose="020F0502020204030204" pitchFamily="34" charset="0"/>
              <a:ea typeface="Calibri" panose="020F0502020204030204" pitchFamily="34" charset="0"/>
              <a:cs typeface="Simplified Arabic" panose="02020603050405020304" pitchFamily="18" charset="-78"/>
            </a:endParaRPr>
          </a:p>
          <a:p>
            <a:pPr algn="just" rtl="1">
              <a:lnSpc>
                <a:spcPct val="100000"/>
              </a:lnSpc>
              <a:spcAft>
                <a:spcPts val="600"/>
              </a:spcAft>
              <a:tabLst>
                <a:tab pos="1353820" algn="l"/>
                <a:tab pos="2700655" algn="ctr"/>
              </a:tabLst>
            </a:pPr>
            <a:r>
              <a:rPr lang="ar-SA" sz="1800" dirty="0">
                <a:effectLst/>
                <a:latin typeface="Calibri" panose="020F0502020204030204" pitchFamily="34" charset="0"/>
                <a:ea typeface="Calibri" panose="020F0502020204030204" pitchFamily="34" charset="0"/>
                <a:cs typeface="Simplified Arabic" panose="02020603050405020304" pitchFamily="18" charset="-78"/>
              </a:rPr>
              <a:t>حيث يقوم جهاز الخادم</a:t>
            </a:r>
            <a:r>
              <a:rPr lang="en-US" sz="1800" dirty="0">
                <a:effectLst/>
                <a:latin typeface="Simplified Arabic" panose="02020603050405020304" pitchFamily="18" charset="-78"/>
                <a:ea typeface="Calibri" panose="020F0502020204030204" pitchFamily="34" charset="0"/>
                <a:cs typeface="Arial" panose="020B0604020202020204" pitchFamily="34" charset="0"/>
              </a:rPr>
              <a:t> " server " </a:t>
            </a:r>
            <a:r>
              <a:rPr lang="ar-SA" sz="1800" dirty="0">
                <a:effectLst/>
                <a:latin typeface="Calibri" panose="020F0502020204030204" pitchFamily="34" charset="0"/>
                <a:ea typeface="Calibri" panose="020F0502020204030204" pitchFamily="34" charset="0"/>
                <a:cs typeface="Simplified Arabic" panose="02020603050405020304" pitchFamily="18" charset="-78"/>
              </a:rPr>
              <a:t>بفتح هذا المنفذ وينتظر</a:t>
            </a:r>
            <a:r>
              <a:rPr lang="en-US" sz="1800" dirty="0">
                <a:effectLst/>
                <a:latin typeface="Simplified Arabic" panose="02020603050405020304" pitchFamily="18" charset="-78"/>
                <a:ea typeface="Calibri" panose="020F0502020204030204" pitchFamily="34" charset="0"/>
                <a:cs typeface="Arial" panose="020B0604020202020204" pitchFamily="34" charset="0"/>
              </a:rPr>
              <a:t>" listen " </a:t>
            </a:r>
            <a:r>
              <a:rPr lang="ar-SY" sz="1800" dirty="0">
                <a:effectLst/>
                <a:latin typeface="Calibri" panose="020F0502020204030204" pitchFamily="34" charset="0"/>
                <a:ea typeface="Calibri" panose="020F0502020204030204" pitchFamily="34" charset="0"/>
                <a:cs typeface="Simplified Arabic" panose="02020603050405020304" pitchFamily="18" charset="-78"/>
              </a:rPr>
              <a:t>اي</a:t>
            </a:r>
            <a:r>
              <a:rPr lang="ar-SA" sz="1800" dirty="0">
                <a:effectLst/>
                <a:latin typeface="Calibri" panose="020F0502020204030204" pitchFamily="34" charset="0"/>
                <a:ea typeface="Calibri" panose="020F0502020204030204" pitchFamily="34" charset="0"/>
                <a:cs typeface="Simplified Arabic" panose="02020603050405020304" pitchFamily="18" charset="-78"/>
              </a:rPr>
              <a:t> اتصال قادم من جهة الجهاز العميل </a:t>
            </a:r>
            <a:r>
              <a:rPr lang="en-US" sz="1800" dirty="0">
                <a:effectLst/>
                <a:latin typeface="Simplified Arabic" panose="02020603050405020304" pitchFamily="18" charset="-78"/>
                <a:ea typeface="Calibri" panose="020F0502020204030204" pitchFamily="34" charset="0"/>
                <a:cs typeface="Arial" panose="020B0604020202020204" pitchFamily="34" charset="0"/>
              </a:rPr>
              <a:t>“client “</a:t>
            </a:r>
            <a:r>
              <a:rPr lang="ar-SY" sz="1800" dirty="0">
                <a:effectLst/>
                <a:latin typeface="Calibri" panose="020F0502020204030204" pitchFamily="34" charset="0"/>
                <a:ea typeface="Calibri" panose="020F0502020204030204" pitchFamily="34" charset="0"/>
                <a:cs typeface="Simplified Arabic" panose="02020603050405020304" pitchFamily="18" charset="-78"/>
              </a:rPr>
              <a:t>وهذا</a:t>
            </a:r>
            <a:r>
              <a:rPr lang="ar-SA" sz="1800" dirty="0">
                <a:effectLst/>
                <a:latin typeface="Calibri" panose="020F0502020204030204" pitchFamily="34" charset="0"/>
                <a:ea typeface="Calibri" panose="020F0502020204030204" pitchFamily="34" charset="0"/>
                <a:cs typeface="Simplified Arabic" panose="02020603050405020304" pitchFamily="18" charset="-78"/>
              </a:rPr>
              <a:t> الاتصال يكون اتصال دائم أي لا ينقطع إلا إذا قام أحد الطرفين بقطع الاتصال عن الطرف الأخر</a:t>
            </a:r>
            <a:r>
              <a:rPr lang="en-US" sz="1800" dirty="0">
                <a:effectLst/>
                <a:latin typeface="Simplified Arabic" panose="02020603050405020304" pitchFamily="18" charset="-78"/>
                <a:ea typeface="Calibri" panose="020F0502020204030204" pitchFamily="34" charset="0"/>
                <a:cs typeface="Arial" panose="020B0604020202020204" pitchFamily="34" charset="0"/>
              </a:rPr>
              <a:t>.</a:t>
            </a:r>
            <a:endParaRPr lang="ar-SY" sz="1800" dirty="0">
              <a:effectLst/>
              <a:latin typeface="Simplified Arabic" panose="02020603050405020304" pitchFamily="18" charset="-78"/>
              <a:ea typeface="Calibri" panose="020F0502020204030204" pitchFamily="34" charset="0"/>
              <a:cs typeface="Arial" panose="020B0604020202020204" pitchFamily="34" charset="0"/>
            </a:endParaRPr>
          </a:p>
          <a:p>
            <a:pPr algn="just" rtl="1">
              <a:lnSpc>
                <a:spcPct val="100000"/>
              </a:lnSpc>
              <a:spcAft>
                <a:spcPts val="600"/>
              </a:spcAft>
              <a:tabLst>
                <a:tab pos="1353820" algn="l"/>
                <a:tab pos="2700655" algn="ctr"/>
              </a:tabLst>
            </a:pPr>
            <a:endParaRPr lang="ar-SY" sz="18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00000"/>
              </a:lnSpc>
              <a:spcAft>
                <a:spcPts val="600"/>
              </a:spcAft>
              <a:tabLst>
                <a:tab pos="1353820" algn="l"/>
                <a:tab pos="2700655" algn="ctr"/>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a:lnSpc>
                <a:spcPct val="150000"/>
              </a:lnSpc>
              <a:spcBef>
                <a:spcPts val="600"/>
              </a:spcBef>
              <a:spcAft>
                <a:spcPts val="840"/>
              </a:spcAft>
            </a:pPr>
            <a:r>
              <a:rPr lang="ar-SA" sz="1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إذا هناك خطوتان </a:t>
            </a:r>
            <a:r>
              <a:rPr lang="ar-SY" sz="1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t>
            </a:r>
          </a:p>
          <a:p>
            <a:pPr marL="342900" indent="-342900" algn="r">
              <a:lnSpc>
                <a:spcPct val="100000"/>
              </a:lnSpc>
              <a:spcBef>
                <a:spcPts val="600"/>
              </a:spcBef>
              <a:spcAft>
                <a:spcPts val="840"/>
              </a:spcAft>
              <a:buFont typeface="+mj-lt"/>
              <a:buAutoNum type="arabicPeriod"/>
            </a:pPr>
            <a:r>
              <a:rPr lang="ar-SA" sz="1800" dirty="0">
                <a:effectLst/>
                <a:latin typeface="Calibri" panose="020F0502020204030204" pitchFamily="34" charset="0"/>
                <a:ea typeface="Times New Roman" panose="02020603050405020304" pitchFamily="18" charset="0"/>
                <a:cs typeface="Simplified Arabic" panose="02020603050405020304" pitchFamily="18" charset="-78"/>
              </a:rPr>
              <a:t>ي</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فتح</a:t>
            </a:r>
            <a:r>
              <a:rPr lang="ar-SA" sz="1800" dirty="0">
                <a:effectLst/>
                <a:latin typeface="Calibri" panose="020F0502020204030204" pitchFamily="34" charset="0"/>
                <a:ea typeface="Times New Roman" panose="02020603050405020304" pitchFamily="18" charset="0"/>
                <a:cs typeface="Simplified Arabic" panose="02020603050405020304" pitchFamily="18" charset="-78"/>
              </a:rPr>
              <a:t> الخادم المنفذ 21 وينتظر عميلا</a:t>
            </a: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00000"/>
              </a:lnSpc>
              <a:spcAft>
                <a:spcPts val="375"/>
              </a:spcAft>
              <a:buFont typeface="+mj-lt"/>
              <a:buAutoNum type="arabicPeriod"/>
            </a:pPr>
            <a:r>
              <a:rPr lang="ar-SA" sz="1800" dirty="0">
                <a:effectLst/>
                <a:latin typeface="Calibri" panose="020F0502020204030204" pitchFamily="34" charset="0"/>
                <a:ea typeface="Times New Roman" panose="02020603050405020304" pitchFamily="18" charset="0"/>
                <a:cs typeface="Simplified Arabic" panose="02020603050405020304" pitchFamily="18" charset="-78"/>
              </a:rPr>
              <a:t>يستخدم العميل منفذا سريع الزوال ويصدر فتحا نشطا</a:t>
            </a: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a:t>
            </a:r>
            <a:endParaRPr lang="en-US" sz="1800" dirty="0">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00000"/>
              </a:lnSpc>
              <a:spcAft>
                <a:spcPts val="375"/>
              </a:spcAft>
              <a:buFont typeface="+mj-lt"/>
              <a:buAutoNum type="arabicPeriod"/>
            </a:pPr>
            <a:r>
              <a:rPr lang="ar-SA" sz="1800" dirty="0">
                <a:solidFill>
                  <a:srgbClr val="000000"/>
                </a:solidFill>
                <a:effectLst/>
                <a:latin typeface="Calibri" panose="020F0502020204030204" pitchFamily="34" charset="0"/>
                <a:ea typeface="Times New Roman" panose="02020603050405020304" pitchFamily="18" charset="0"/>
                <a:cs typeface="Simplified Arabic" panose="02020603050405020304" pitchFamily="18" charset="-78"/>
              </a:rPr>
              <a:t>يظل الاتصال مفتوحا أثناء العملية </a:t>
            </a:r>
            <a:r>
              <a:rPr lang="ar-SY" sz="1800" dirty="0">
                <a:solidFill>
                  <a:srgbClr val="000000"/>
                </a:solidFill>
                <a:effectLst/>
                <a:latin typeface="Calibri" panose="020F0502020204030204" pitchFamily="34" charset="0"/>
                <a:ea typeface="Times New Roman" panose="02020603050405020304" pitchFamily="18" charset="0"/>
                <a:cs typeface="Simplified Arabic" panose="02020603050405020304" pitchFamily="18" charset="-78"/>
              </a:rPr>
              <a:t>بأكملها.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  </a:t>
            </a:r>
          </a:p>
          <a:p>
            <a:pPr marL="0" indent="0">
              <a:buNone/>
            </a:pPr>
            <a:r>
              <a:rPr lang="ar-SY" sz="1800" dirty="0">
                <a:effectLst/>
                <a:latin typeface="Calibri" panose="020F0502020204030204" pitchFamily="34" charset="0"/>
                <a:ea typeface="Calibri" panose="020F0502020204030204" pitchFamily="34" charset="0"/>
                <a:cs typeface="Simplified Arabic" panose="02020603050405020304" pitchFamily="18" charset="-78"/>
              </a:rPr>
              <a:t>              </a:t>
            </a:r>
          </a:p>
          <a:p>
            <a:endParaRPr lang="ar-SY" sz="1800" dirty="0">
              <a:latin typeface="Calibri" panose="020F0502020204030204" pitchFamily="34" charset="0"/>
              <a:ea typeface="Calibri" panose="020F0502020204030204" pitchFamily="34" charset="0"/>
              <a:cs typeface="Simplified Arabic" panose="02020603050405020304" pitchFamily="18" charset="-78"/>
            </a:endParaRPr>
          </a:p>
          <a:p>
            <a:pPr marL="0" indent="0">
              <a:buNone/>
            </a:pPr>
            <a:r>
              <a:rPr lang="ar-SY" sz="1800" dirty="0">
                <a:latin typeface="Calibri" panose="020F0502020204030204" pitchFamily="34" charset="0"/>
                <a:ea typeface="Calibri" panose="020F0502020204030204" pitchFamily="34" charset="0"/>
                <a:cs typeface="Simplified Arabic" panose="02020603050405020304" pitchFamily="18" charset="-78"/>
              </a:rPr>
              <a:t>                                                                                              </a:t>
            </a:r>
            <a:r>
              <a:rPr lang="ar-SY" sz="1800" dirty="0">
                <a:effectLst/>
                <a:latin typeface="Calibri" panose="020F0502020204030204" pitchFamily="34" charset="0"/>
                <a:ea typeface="Calibri" panose="020F0502020204030204" pitchFamily="34" charset="0"/>
                <a:cs typeface="Simplified Arabic" panose="02020603050405020304" pitchFamily="18" charset="-78"/>
              </a:rPr>
              <a:t>الشكل (2) اتصال تحكم </a:t>
            </a:r>
            <a:r>
              <a:rPr lang="en-US" sz="1800" dirty="0">
                <a:effectLst/>
                <a:latin typeface="Simplified Arabic" panose="02020603050405020304" pitchFamily="18" charset="-78"/>
                <a:ea typeface="Calibri" panose="020F0502020204030204" pitchFamily="34" charset="0"/>
                <a:cs typeface="Arial" panose="020B0604020202020204" pitchFamily="34" charset="0"/>
              </a:rPr>
              <a:t>control connection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ar-SY" dirty="0"/>
          </a:p>
        </p:txBody>
      </p:sp>
      <p:pic>
        <p:nvPicPr>
          <p:cNvPr id="4" name="صورة 3">
            <a:extLst>
              <a:ext uri="{FF2B5EF4-FFF2-40B4-BE49-F238E27FC236}">
                <a16:creationId xmlns:a16="http://schemas.microsoft.com/office/drawing/2014/main" id="{37494075-CE92-4037-9EDD-FCB3BBD111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84374" y="2228649"/>
            <a:ext cx="4311874" cy="3489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212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601AD686-E92C-4DA1-9591-142C07A2118B}"/>
              </a:ext>
            </a:extLst>
          </p:cNvPr>
          <p:cNvSpPr>
            <a:spLocks noGrp="1"/>
          </p:cNvSpPr>
          <p:nvPr>
            <p:ph idx="1"/>
          </p:nvPr>
        </p:nvSpPr>
        <p:spPr>
          <a:xfrm>
            <a:off x="838200" y="425002"/>
            <a:ext cx="10515600" cy="5950039"/>
          </a:xfrm>
        </p:spPr>
        <p:txBody>
          <a:bodyPr>
            <a:normAutofit/>
          </a:bodyPr>
          <a:lstStyle/>
          <a:p>
            <a:pPr marL="342900" lvl="0" indent="-342900" algn="just" rtl="1">
              <a:lnSpc>
                <a:spcPct val="110000"/>
              </a:lnSpc>
              <a:spcAft>
                <a:spcPts val="600"/>
              </a:spcAft>
              <a:buFont typeface="Wingdings" panose="05000000000000000000" pitchFamily="2" charset="2"/>
              <a:buChar char=""/>
              <a:tabLst>
                <a:tab pos="1353820" algn="l"/>
                <a:tab pos="2700655" algn="ctr"/>
              </a:tabLst>
            </a:pPr>
            <a:r>
              <a:rPr lang="ar-SA" sz="1800" b="1" dirty="0">
                <a:solidFill>
                  <a:schemeClr val="accent1"/>
                </a:solidFill>
                <a:effectLst/>
                <a:latin typeface="Calibri" panose="020F0502020204030204" pitchFamily="34" charset="0"/>
                <a:ea typeface="Times New Roman" panose="02020603050405020304" pitchFamily="18" charset="0"/>
                <a:cs typeface="Simplified Arabic" panose="02020603050405020304" pitchFamily="18" charset="-78"/>
              </a:rPr>
              <a:t>اتصال بيانات</a:t>
            </a:r>
            <a:r>
              <a:rPr lang="en-US" sz="1800" b="1" dirty="0">
                <a:solidFill>
                  <a:schemeClr val="accent1"/>
                </a:solidFill>
                <a:effectLst/>
                <a:latin typeface="Simplified Arabic" panose="02020603050405020304" pitchFamily="18" charset="-78"/>
                <a:ea typeface="Times New Roman" panose="02020603050405020304" pitchFamily="18" charset="0"/>
                <a:cs typeface="Arial" panose="020B0604020202020204" pitchFamily="34" charset="0"/>
              </a:rPr>
              <a:t> data connection:</a:t>
            </a:r>
            <a:endParaRPr lang="en-US" sz="1800" dirty="0">
              <a:solidFill>
                <a:schemeClr val="accent1"/>
              </a:solidFill>
              <a:effectLst/>
              <a:latin typeface="Calibri" panose="020F0502020204030204" pitchFamily="34" charset="0"/>
              <a:ea typeface="Times New Roman" panose="02020603050405020304" pitchFamily="18" charset="0"/>
              <a:cs typeface="Arial" panose="020B0604020202020204" pitchFamily="34" charset="0"/>
            </a:endParaRPr>
          </a:p>
          <a:p>
            <a:pPr algn="just" rtl="1">
              <a:lnSpc>
                <a:spcPct val="110000"/>
              </a:lnSpc>
              <a:spcAft>
                <a:spcPts val="600"/>
              </a:spcAft>
              <a:tabLst>
                <a:tab pos="1353820" algn="l"/>
                <a:tab pos="2700655" algn="ctr"/>
              </a:tabLst>
            </a:pPr>
            <a:r>
              <a:rPr lang="ar-SA" sz="1800" dirty="0">
                <a:effectLst/>
                <a:latin typeface="Calibri" panose="020F0502020204030204" pitchFamily="34" charset="0"/>
                <a:ea typeface="Calibri" panose="020F0502020204030204" pitchFamily="34" charset="0"/>
                <a:cs typeface="Simplified Arabic" panose="02020603050405020304" pitchFamily="18" charset="-78"/>
              </a:rPr>
              <a:t>ويتم إنشاء هذا الاتصال عند نقل البيانات بين الجهازين أي أن هذا الاتصال هو اتصال مؤقت ومرتبط بعملية نقل الملفات وينتهي هذا الاتصال بمجرد إتمام العملية المطلوبة</a:t>
            </a:r>
            <a:r>
              <a:rPr lang="en-US" sz="1800" dirty="0">
                <a:effectLst/>
                <a:latin typeface="Simplified Arabic" panose="02020603050405020304" pitchFamily="18" charset="-78"/>
                <a:ea typeface="Calibri" panose="020F0502020204030204" pitchFamily="34" charset="0"/>
                <a:cs typeface="Arial" panose="020B0604020202020204" pitchFamily="34" charset="0"/>
              </a:rPr>
              <a:t>.</a:t>
            </a:r>
            <a:endParaRPr lang="ar-SY" sz="1800" dirty="0">
              <a:effectLst/>
              <a:latin typeface="Simplified Arabic" panose="02020603050405020304" pitchFamily="18" charset="-78"/>
              <a:ea typeface="Calibri" panose="020F0502020204030204" pitchFamily="34" charset="0"/>
              <a:cs typeface="Arial" panose="020B0604020202020204" pitchFamily="34" charset="0"/>
            </a:endParaRPr>
          </a:p>
          <a:p>
            <a:pPr algn="just" rtl="1">
              <a:lnSpc>
                <a:spcPct val="110000"/>
              </a:lnSpc>
              <a:spcAft>
                <a:spcPts val="600"/>
              </a:spcAft>
              <a:tabLst>
                <a:tab pos="1353820" algn="l"/>
                <a:tab pos="2700655" algn="ctr"/>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0000"/>
              </a:lnSpc>
              <a:spcAft>
                <a:spcPts val="1000"/>
              </a:spcAft>
              <a:tabLst>
                <a:tab pos="1353820" algn="l"/>
                <a:tab pos="2700655" algn="ctr"/>
              </a:tabLst>
            </a:pPr>
            <a:r>
              <a:rPr lang="ar-SA" sz="18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أنواع نقل الملفات:</a:t>
            </a:r>
            <a:endPar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algn="r" rtl="1">
              <a:lnSpc>
                <a:spcPct val="100000"/>
              </a:lnSpc>
              <a:spcAft>
                <a:spcPts val="600"/>
              </a:spcAft>
              <a:tabLst>
                <a:tab pos="1353820" algn="l"/>
                <a:tab pos="2700655" algn="ctr"/>
              </a:tabLst>
            </a:pPr>
            <a:r>
              <a:rPr lang="ar-SA" sz="1800" b="1" dirty="0">
                <a:solidFill>
                  <a:schemeClr val="accent1"/>
                </a:solidFill>
                <a:effectLst/>
                <a:latin typeface="Calibri" panose="020F0502020204030204" pitchFamily="34" charset="0"/>
                <a:ea typeface="Calibri" panose="020F0502020204030204" pitchFamily="34" charset="0"/>
                <a:cs typeface="Simplified Arabic" panose="02020603050405020304" pitchFamily="18" charset="-78"/>
              </a:rPr>
              <a:t>أولاً: من حيث النوع</a:t>
            </a:r>
            <a:r>
              <a:rPr lang="ar-SY" sz="1800" b="1" dirty="0">
                <a:solidFill>
                  <a:schemeClr val="accent1"/>
                </a:solidFill>
                <a:latin typeface="Simplified Arabic" panose="02020603050405020304" pitchFamily="18" charset="-78"/>
                <a:ea typeface="Calibri" panose="020F0502020204030204" pitchFamily="34" charset="0"/>
                <a:cs typeface="Arial" panose="020B0604020202020204" pitchFamily="34" charset="0"/>
              </a:rPr>
              <a:t>:</a:t>
            </a:r>
            <a:endParaRPr lang="en-US" sz="1800" dirty="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rtl="1">
              <a:lnSpc>
                <a:spcPct val="100000"/>
              </a:lnSpc>
              <a:spcAft>
                <a:spcPts val="600"/>
              </a:spcAft>
              <a:buFont typeface="+mj-lt"/>
              <a:buAutoNum type="alphaLcParenR"/>
              <a:tabLst>
                <a:tab pos="1353820" algn="l"/>
                <a:tab pos="2700655" algn="ctr"/>
              </a:tabLst>
            </a:pPr>
            <a:r>
              <a:rPr lang="ar-SA" sz="1800" b="1" dirty="0">
                <a:effectLst/>
                <a:latin typeface="Calibri" panose="020F0502020204030204" pitchFamily="34" charset="0"/>
                <a:ea typeface="Times New Roman" panose="02020603050405020304" pitchFamily="18" charset="0"/>
                <a:cs typeface="Simplified Arabic" panose="02020603050405020304" pitchFamily="18" charset="-78"/>
              </a:rPr>
              <a:t>تنزيل الملفات</a:t>
            </a:r>
            <a:r>
              <a:rPr lang="en-US" sz="1800" b="1" dirty="0">
                <a:effectLst/>
                <a:latin typeface="Calibri" panose="020F0502020204030204" pitchFamily="34" charset="0"/>
                <a:ea typeface="Times New Roman" panose="02020603050405020304" pitchFamily="18" charset="0"/>
                <a:cs typeface="Simplified Arabic" panose="02020603050405020304" pitchFamily="18" charset="-78"/>
              </a:rPr>
              <a:t>:</a:t>
            </a:r>
            <a:r>
              <a:rPr lang="en-US" sz="1800" b="1" dirty="0">
                <a:effectLst/>
                <a:latin typeface="Simplified Arabic" panose="02020603050405020304" pitchFamily="18" charset="-78"/>
                <a:ea typeface="Times New Roman" panose="02020603050405020304" pitchFamily="18" charset="0"/>
                <a:cs typeface="Arial" panose="020B0604020202020204" pitchFamily="34" charset="0"/>
              </a:rPr>
              <a:t> Download</a:t>
            </a:r>
            <a:r>
              <a:rPr lang="ar-SA" sz="1800" dirty="0">
                <a:effectLst/>
                <a:latin typeface="Calibri" panose="020F0502020204030204" pitchFamily="34" charset="0"/>
                <a:ea typeface="Calibri" panose="020F0502020204030204" pitchFamily="34" charset="0"/>
                <a:cs typeface="Simplified Arabic" panose="02020603050405020304" pitchFamily="18" charset="-78"/>
              </a:rPr>
              <a:t> وهو جلب الملفات من</a:t>
            </a:r>
            <a:r>
              <a:rPr lang="en-US" sz="1800" dirty="0">
                <a:effectLst/>
                <a:latin typeface="Simplified Arabic" panose="02020603050405020304" pitchFamily="18" charset="-78"/>
                <a:ea typeface="Calibri" panose="020F0502020204030204" pitchFamily="34" charset="0"/>
                <a:cs typeface="Arial" panose="020B0604020202020204" pitchFamily="34" charset="0"/>
              </a:rPr>
              <a:t> server </a:t>
            </a:r>
            <a:r>
              <a:rPr lang="ar-SA" sz="1800" dirty="0">
                <a:effectLst/>
                <a:latin typeface="Calibri" panose="020F0502020204030204" pitchFamily="34" charset="0"/>
                <a:ea typeface="Calibri" panose="020F0502020204030204" pitchFamily="34" charset="0"/>
                <a:cs typeface="Simplified Arabic" panose="02020603050405020304" pitchFamily="18" charset="-78"/>
              </a:rPr>
              <a:t>إلى </a:t>
            </a:r>
            <a:r>
              <a:rPr lang="en-US" sz="1800" dirty="0">
                <a:latin typeface="Simplified Arabic" panose="02020603050405020304" pitchFamily="18" charset="-78"/>
                <a:ea typeface="Calibri" panose="020F0502020204030204" pitchFamily="34" charset="0"/>
                <a:cs typeface="Arial" panose="020B0604020202020204" pitchFamily="34" charset="0"/>
              </a:rPr>
              <a:t>client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rtl="1">
              <a:lnSpc>
                <a:spcPct val="100000"/>
              </a:lnSpc>
              <a:spcAft>
                <a:spcPts val="600"/>
              </a:spcAft>
              <a:buFont typeface="+mj-lt"/>
              <a:buAutoNum type="alphaLcParenR"/>
              <a:tabLst>
                <a:tab pos="1353820" algn="l"/>
                <a:tab pos="2700655" algn="ctr"/>
              </a:tabLst>
            </a:pPr>
            <a:r>
              <a:rPr lang="ar-SA" sz="1800" b="1" dirty="0">
                <a:effectLst/>
                <a:latin typeface="Calibri" panose="020F0502020204030204" pitchFamily="34" charset="0"/>
                <a:ea typeface="Times New Roman" panose="02020603050405020304" pitchFamily="18" charset="0"/>
                <a:cs typeface="Simplified Arabic" panose="02020603050405020304" pitchFamily="18" charset="-78"/>
              </a:rPr>
              <a:t>رفع الملفات </a:t>
            </a:r>
            <a:r>
              <a:rPr lang="en-US" sz="1800" b="1" dirty="0">
                <a:effectLst/>
                <a:latin typeface="Simplified Arabic" panose="02020603050405020304" pitchFamily="18" charset="-78"/>
                <a:ea typeface="Times New Roman" panose="02020603050405020304" pitchFamily="18" charset="0"/>
                <a:cs typeface="Arial" panose="020B0604020202020204" pitchFamily="34" charset="0"/>
              </a:rPr>
              <a:t>Upload</a:t>
            </a:r>
            <a:r>
              <a:rPr lang="ar-SA" sz="1800" dirty="0">
                <a:effectLst/>
                <a:latin typeface="Calibri" panose="020F0502020204030204" pitchFamily="34" charset="0"/>
                <a:ea typeface="Calibri" panose="020F0502020204030204" pitchFamily="34" charset="0"/>
                <a:cs typeface="Simplified Arabic" panose="02020603050405020304" pitchFamily="18" charset="-78"/>
              </a:rPr>
              <a:t> وهو إرسال الملفات من </a:t>
            </a:r>
            <a:r>
              <a:rPr lang="en-US" sz="1800" dirty="0">
                <a:effectLst/>
                <a:latin typeface="Calibri" panose="020F0502020204030204" pitchFamily="34" charset="0"/>
                <a:ea typeface="Calibri" panose="020F0502020204030204" pitchFamily="34" charset="0"/>
                <a:cs typeface="Simplified Arabic" panose="02020603050405020304" pitchFamily="18" charset="-78"/>
              </a:rPr>
              <a:t> </a:t>
            </a:r>
            <a:r>
              <a:rPr lang="en-US" sz="1800" dirty="0">
                <a:latin typeface="Simplified Arabic" panose="02020603050405020304" pitchFamily="18" charset="-78"/>
                <a:ea typeface="Calibri" panose="020F0502020204030204" pitchFamily="34" charset="0"/>
                <a:cs typeface="Arial" panose="020B0604020202020204" pitchFamily="34" charset="0"/>
              </a:rPr>
              <a:t>client </a:t>
            </a:r>
            <a:r>
              <a:rPr lang="ar-SA" sz="1800" dirty="0">
                <a:effectLst/>
                <a:latin typeface="Calibri" panose="020F0502020204030204" pitchFamily="34" charset="0"/>
                <a:ea typeface="Calibri" panose="020F0502020204030204" pitchFamily="34" charset="0"/>
                <a:cs typeface="Simplified Arabic" panose="02020603050405020304" pitchFamily="18" charset="-78"/>
              </a:rPr>
              <a:t>إلى </a:t>
            </a:r>
            <a:r>
              <a:rPr lang="en-US" sz="1800" dirty="0">
                <a:effectLst/>
                <a:latin typeface="Simplified Arabic" panose="02020603050405020304" pitchFamily="18" charset="-78"/>
                <a:ea typeface="Calibri" panose="020F0502020204030204" pitchFamily="34" charset="0"/>
                <a:cs typeface="Arial" panose="020B0604020202020204" pitchFamily="34" charset="0"/>
              </a:rPr>
              <a:t>server</a:t>
            </a:r>
            <a:endParaRPr lang="ar-SY" sz="1800" dirty="0">
              <a:effectLst/>
              <a:latin typeface="Simplified Arabic" panose="02020603050405020304" pitchFamily="18" charset="-78"/>
              <a:ea typeface="Calibri" panose="020F0502020204030204" pitchFamily="34" charset="0"/>
              <a:cs typeface="Arial" panose="020B0604020202020204" pitchFamily="34" charset="0"/>
            </a:endParaRPr>
          </a:p>
          <a:p>
            <a:pPr marL="0" lvl="0" indent="0" algn="just" rtl="1">
              <a:lnSpc>
                <a:spcPct val="100000"/>
              </a:lnSpc>
              <a:spcAft>
                <a:spcPts val="600"/>
              </a:spcAft>
              <a:buNone/>
              <a:tabLst>
                <a:tab pos="1353820" algn="l"/>
                <a:tab pos="2700655" algn="ctr"/>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0000"/>
              </a:lnSpc>
              <a:spcAft>
                <a:spcPts val="600"/>
              </a:spcAft>
              <a:tabLst>
                <a:tab pos="1353820" algn="l"/>
                <a:tab pos="2700655" algn="ctr"/>
              </a:tabLst>
            </a:pPr>
            <a:r>
              <a:rPr lang="ar-SA" sz="1800" b="1" dirty="0">
                <a:solidFill>
                  <a:schemeClr val="accent1"/>
                </a:solidFill>
                <a:effectLst/>
                <a:latin typeface="Calibri" panose="020F0502020204030204" pitchFamily="34" charset="0"/>
                <a:ea typeface="Calibri" panose="020F0502020204030204" pitchFamily="34" charset="0"/>
                <a:cs typeface="Simplified Arabic" panose="02020603050405020304" pitchFamily="18" charset="-78"/>
              </a:rPr>
              <a:t>ثانياُ: من الناحية الأمنية</a:t>
            </a:r>
            <a:endParaRPr lang="en-US" sz="1800" dirty="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algn="r" rtl="1">
              <a:lnSpc>
                <a:spcPct val="100000"/>
              </a:lnSpc>
              <a:spcAft>
                <a:spcPts val="600"/>
              </a:spcAft>
              <a:tabLst>
                <a:tab pos="1353820" algn="l"/>
                <a:tab pos="2700655" algn="ctr"/>
              </a:tabLst>
            </a:pPr>
            <a:r>
              <a:rPr lang="ar-SA" sz="1800" b="1" dirty="0">
                <a:effectLst/>
                <a:latin typeface="Calibri" panose="020F0502020204030204" pitchFamily="34" charset="0"/>
                <a:ea typeface="Times New Roman" panose="02020603050405020304" pitchFamily="18" charset="0"/>
                <a:cs typeface="Simplified Arabic" panose="02020603050405020304" pitchFamily="18" charset="-78"/>
              </a:rPr>
              <a:t>نقل آمن </a:t>
            </a:r>
            <a:r>
              <a:rPr lang="en-US" sz="1800" b="1" dirty="0">
                <a:effectLst/>
                <a:latin typeface="Simplified Arabic" panose="02020603050405020304" pitchFamily="18" charset="-78"/>
                <a:ea typeface="Times New Roman" panose="02020603050405020304" pitchFamily="18" charset="0"/>
                <a:cs typeface="Arial" panose="020B0604020202020204" pitchFamily="34" charset="0"/>
              </a:rPr>
              <a:t>:Secure FTP</a:t>
            </a:r>
            <a:r>
              <a:rPr lang="ar-SA" sz="1800" dirty="0">
                <a:effectLst/>
                <a:latin typeface="Calibri" panose="020F0502020204030204" pitchFamily="34" charset="0"/>
                <a:ea typeface="Times New Roman" panose="02020603050405020304" pitchFamily="18" charset="0"/>
                <a:cs typeface="Simplified Arabic" panose="02020603050405020304" pitchFamily="18" charset="-78"/>
              </a:rPr>
              <a:t>تحتاج إلى اسم مستخدم وكلمة مرور للدخول إلى </a:t>
            </a:r>
            <a:r>
              <a:rPr lang="en-US" sz="1800" dirty="0">
                <a:effectLst/>
                <a:latin typeface="Simplified Arabic" panose="02020603050405020304" pitchFamily="18" charset="-78"/>
                <a:ea typeface="Calibri" panose="020F0502020204030204" pitchFamily="34" charset="0"/>
                <a:cs typeface="Arial" panose="020B0604020202020204" pitchFamily="34" charset="0"/>
              </a:rPr>
              <a:t>server</a:t>
            </a:r>
            <a:r>
              <a:rPr lang="ar-SA" sz="1800" dirty="0">
                <a:effectLst/>
                <a:latin typeface="Calibri" panose="020F0502020204030204" pitchFamily="34" charset="0"/>
                <a:ea typeface="Times New Roman" panose="02020603050405020304" pitchFamily="18" charset="0"/>
                <a:cs typeface="Simplified Arabic" panose="02020603050405020304" pitchFamily="18" charset="-78"/>
              </a:rPr>
              <a:t> </a:t>
            </a:r>
            <a:endParaRPr lang="ar-SY" sz="1800" dirty="0">
              <a:effectLst/>
              <a:latin typeface="Calibri" panose="020F0502020204030204" pitchFamily="34" charset="0"/>
              <a:ea typeface="Times New Roman" panose="02020603050405020304" pitchFamily="18" charset="0"/>
              <a:cs typeface="Simplified Arabic" panose="02020603050405020304" pitchFamily="18" charset="-78"/>
            </a:endParaRPr>
          </a:p>
          <a:p>
            <a:pPr algn="r" rtl="1">
              <a:lnSpc>
                <a:spcPct val="100000"/>
              </a:lnSpc>
              <a:spcAft>
                <a:spcPts val="600"/>
              </a:spcAft>
              <a:tabLst>
                <a:tab pos="1353820" algn="l"/>
                <a:tab pos="2700655" algn="ctr"/>
              </a:tabLst>
            </a:pPr>
            <a:r>
              <a:rPr lang="ar-SA" sz="1800" b="1" dirty="0">
                <a:effectLst/>
                <a:latin typeface="Calibri" panose="020F0502020204030204" pitchFamily="34" charset="0"/>
                <a:ea typeface="Times New Roman" panose="02020603050405020304" pitchFamily="18" charset="0"/>
                <a:cs typeface="Simplified Arabic" panose="02020603050405020304" pitchFamily="18" charset="-78"/>
              </a:rPr>
              <a:t>نقل مجهول</a:t>
            </a:r>
            <a:r>
              <a:rPr lang="en-US" sz="1800" b="1" dirty="0">
                <a:effectLst/>
                <a:latin typeface="Simplified Arabic" panose="02020603050405020304" pitchFamily="18" charset="-78"/>
                <a:ea typeface="Times New Roman" panose="02020603050405020304" pitchFamily="18" charset="0"/>
                <a:cs typeface="Arial" panose="020B0604020202020204" pitchFamily="34" charset="0"/>
              </a:rPr>
              <a:t> :Anonymous FTP</a:t>
            </a:r>
            <a:r>
              <a:rPr lang="ar-SA" sz="1800" dirty="0">
                <a:effectLst/>
                <a:latin typeface="Calibri" panose="020F0502020204030204" pitchFamily="34" charset="0"/>
                <a:ea typeface="Calibri" panose="020F0502020204030204" pitchFamily="34" charset="0"/>
                <a:cs typeface="Simplified Arabic" panose="02020603050405020304" pitchFamily="18" charset="-78"/>
              </a:rPr>
              <a:t>لا تحتاج إلى اسم مستخدم وكلمة مرور للدخول وتستطيع استخدام</a:t>
            </a:r>
            <a:r>
              <a:rPr lang="en-US" sz="1800" dirty="0">
                <a:effectLst/>
                <a:latin typeface="Simplified Arabic" panose="02020603050405020304" pitchFamily="18" charset="-78"/>
                <a:ea typeface="Calibri" panose="020F0502020204030204" pitchFamily="34" charset="0"/>
                <a:cs typeface="Arial" panose="020B0604020202020204" pitchFamily="34" charset="0"/>
              </a:rPr>
              <a:t> anonymous </a:t>
            </a:r>
            <a:r>
              <a:rPr lang="ar-SA" sz="1800" dirty="0">
                <a:effectLst/>
                <a:latin typeface="Calibri" panose="020F0502020204030204" pitchFamily="34" charset="0"/>
                <a:ea typeface="Calibri" panose="020F0502020204030204" pitchFamily="34" charset="0"/>
                <a:cs typeface="Simplified Arabic" panose="02020603050405020304" pitchFamily="18" charset="-78"/>
              </a:rPr>
              <a:t>عوضاً عنهما</a:t>
            </a:r>
            <a:r>
              <a:rPr lang="en-US" sz="1800" dirty="0">
                <a:effectLst/>
                <a:latin typeface="Simplified Arabic" panose="02020603050405020304" pitchFamily="18" charset="-78"/>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10000"/>
              </a:lnSpc>
              <a:spcAft>
                <a:spcPts val="600"/>
              </a:spcAft>
              <a:buNone/>
              <a:tabLst>
                <a:tab pos="1353820" algn="l"/>
                <a:tab pos="2700655" algn="ctr"/>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ar-SY" dirty="0"/>
          </a:p>
        </p:txBody>
      </p:sp>
    </p:spTree>
    <p:extLst>
      <p:ext uri="{BB962C8B-B14F-4D97-AF65-F5344CB8AC3E}">
        <p14:creationId xmlns:p14="http://schemas.microsoft.com/office/powerpoint/2010/main" val="207165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04F95BF6-1B5C-42F9-9D4E-60AA39F66874}"/>
              </a:ext>
            </a:extLst>
          </p:cNvPr>
          <p:cNvSpPr>
            <a:spLocks noGrp="1"/>
          </p:cNvSpPr>
          <p:nvPr>
            <p:ph idx="1"/>
          </p:nvPr>
        </p:nvSpPr>
        <p:spPr>
          <a:xfrm>
            <a:off x="838199" y="244699"/>
            <a:ext cx="10984607" cy="5932264"/>
          </a:xfrm>
        </p:spPr>
        <p:txBody>
          <a:bodyPr>
            <a:normAutofit/>
          </a:bodyPr>
          <a:lstStyle/>
          <a:p>
            <a:pPr marL="0" indent="0" algn="r" rtl="1">
              <a:lnSpc>
                <a:spcPct val="107000"/>
              </a:lnSpc>
              <a:spcAft>
                <a:spcPts val="800"/>
              </a:spcAft>
              <a:buNone/>
            </a:pPr>
            <a:r>
              <a:rPr lang="ar-SY" sz="2000" b="1" dirty="0">
                <a:solidFill>
                  <a:srgbClr val="FF0000"/>
                </a:solidFill>
                <a:effectLst/>
                <a:latin typeface="Simplified Arabic" panose="02020603050405020304" pitchFamily="18" charset="-78"/>
                <a:ea typeface="Calibri" panose="020F0502020204030204" pitchFamily="34" charset="0"/>
                <a:cs typeface="Simplified Arabic" panose="02020603050405020304" pitchFamily="18" charset="-78"/>
              </a:rPr>
              <a:t>هياكل البيانات:</a:t>
            </a:r>
          </a:p>
          <a:p>
            <a:pPr marL="0" lvl="0" indent="0" algn="just" rtl="1">
              <a:lnSpc>
                <a:spcPct val="115000"/>
              </a:lnSpc>
              <a:spcAft>
                <a:spcPts val="0"/>
              </a:spcAft>
              <a:buNone/>
            </a:pP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بنية الملف: في بنية الملف لا توجد بنية داخلية ويعتبر الملف بمثابة تسلسل مستمر لبايت البيانات.</a:t>
            </a:r>
            <a:endParaRPr lang="en-US" sz="1800" dirty="0">
              <a:effectLst/>
              <a:latin typeface="Simplified Arabic" panose="02020603050405020304" pitchFamily="18" charset="-78"/>
              <a:ea typeface="Calibri" panose="020F0502020204030204" pitchFamily="34" charset="0"/>
              <a:cs typeface="Simplified Arabic" panose="02020603050405020304" pitchFamily="18" charset="-78"/>
            </a:endParaRPr>
          </a:p>
          <a:p>
            <a:pPr marL="0" lvl="0" indent="0" algn="just" rtl="1">
              <a:lnSpc>
                <a:spcPct val="115000"/>
              </a:lnSpc>
              <a:spcAft>
                <a:spcPts val="0"/>
              </a:spcAft>
              <a:buNone/>
            </a:pP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بنية السجل: في بنية السجل، يتكون الملف من سجلات متسلسلة.</a:t>
            </a:r>
            <a:endParaRPr lang="en-US" sz="1800" dirty="0">
              <a:effectLst/>
              <a:latin typeface="Simplified Arabic" panose="02020603050405020304" pitchFamily="18" charset="-78"/>
              <a:ea typeface="Calibri" panose="020F0502020204030204" pitchFamily="34" charset="0"/>
              <a:cs typeface="Simplified Arabic" panose="02020603050405020304" pitchFamily="18" charset="-78"/>
            </a:endParaRPr>
          </a:p>
          <a:p>
            <a:pPr marL="0" lvl="0" indent="0" algn="just" rtl="1">
              <a:lnSpc>
                <a:spcPct val="115000"/>
              </a:lnSpc>
              <a:spcAft>
                <a:spcPts val="0"/>
              </a:spcAft>
              <a:buNone/>
            </a:pPr>
            <a:r>
              <a:rPr lang="ar-SY" sz="1800" dirty="0">
                <a:effectLst/>
                <a:latin typeface="Simplified Arabic" panose="02020603050405020304" pitchFamily="18" charset="-78"/>
                <a:ea typeface="Calibri" panose="020F0502020204030204" pitchFamily="34" charset="0"/>
                <a:cs typeface="Simplified Arabic" panose="02020603050405020304" pitchFamily="18" charset="-78"/>
              </a:rPr>
              <a:t>هيكل الصفحة: في هيكل الصفحة، يتكون الملف من صفحات مفهرسة مستقلة.</a:t>
            </a:r>
          </a:p>
          <a:p>
            <a:pPr marL="0" lvl="0" indent="0" algn="just" rtl="1">
              <a:lnSpc>
                <a:spcPct val="115000"/>
              </a:lnSpc>
              <a:spcAft>
                <a:spcPts val="0"/>
              </a:spcAft>
              <a:buNone/>
            </a:pPr>
            <a:endParaRPr lang="ar-SY" sz="1800" dirty="0">
              <a:solidFill>
                <a:srgbClr val="FF0000"/>
              </a:solidFill>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0" indent="0" algn="r" rtl="1">
              <a:lnSpc>
                <a:spcPct val="107000"/>
              </a:lnSpc>
              <a:spcAft>
                <a:spcPts val="800"/>
              </a:spcAft>
              <a:buNone/>
            </a:pPr>
            <a:r>
              <a:rPr lang="ar-SY" sz="2000" b="1" dirty="0">
                <a:solidFill>
                  <a:srgbClr val="FF0000"/>
                </a:solidFill>
                <a:effectLst/>
                <a:latin typeface="Simplified Arabic" panose="02020603050405020304" pitchFamily="18" charset="-78"/>
                <a:ea typeface="Times New Roman" panose="02020603050405020304" pitchFamily="18" charset="0"/>
                <a:cs typeface="Simplified Arabic" panose="02020603050405020304" pitchFamily="18" charset="-78"/>
              </a:rPr>
              <a:t> </a:t>
            </a:r>
            <a:r>
              <a:rPr lang="ar-SA" sz="2000" b="1" dirty="0">
                <a:solidFill>
                  <a:srgbClr val="FF0000"/>
                </a:solidFill>
                <a:effectLst/>
                <a:latin typeface="Simplified Arabic" panose="02020603050405020304" pitchFamily="18" charset="-78"/>
                <a:ea typeface="Times New Roman" panose="02020603050405020304" pitchFamily="18" charset="0"/>
                <a:cs typeface="Simplified Arabic" panose="02020603050405020304" pitchFamily="18" charset="-78"/>
              </a:rPr>
              <a:t>مقارنة بين بروتوكول نقل الملفات </a:t>
            </a:r>
            <a:r>
              <a:rPr lang="en-US" sz="2000" b="1" dirty="0">
                <a:solidFill>
                  <a:srgbClr val="FF0000"/>
                </a:solidFill>
                <a:effectLst/>
                <a:latin typeface="Simplified Arabic" panose="02020603050405020304" pitchFamily="18" charset="-78"/>
                <a:ea typeface="Times New Roman" panose="02020603050405020304" pitchFamily="18" charset="0"/>
                <a:cs typeface="Simplified Arabic" panose="02020603050405020304" pitchFamily="18" charset="-78"/>
              </a:rPr>
              <a:t>FTP</a:t>
            </a:r>
            <a:r>
              <a:rPr lang="ar-SA" sz="2000" b="1" dirty="0">
                <a:solidFill>
                  <a:srgbClr val="FF0000"/>
                </a:solidFill>
                <a:effectLst/>
                <a:latin typeface="Simplified Arabic" panose="02020603050405020304" pitchFamily="18" charset="-78"/>
                <a:ea typeface="Times New Roman" panose="02020603050405020304" pitchFamily="18" charset="0"/>
                <a:cs typeface="Simplified Arabic" panose="02020603050405020304" pitchFamily="18" charset="-78"/>
              </a:rPr>
              <a:t> وبروتوكول </a:t>
            </a:r>
            <a:r>
              <a:rPr lang="en-US" sz="2000" b="1" dirty="0">
                <a:solidFill>
                  <a:srgbClr val="FF0000"/>
                </a:solidFill>
                <a:effectLst/>
                <a:latin typeface="Simplified Arabic" panose="02020603050405020304" pitchFamily="18" charset="-78"/>
                <a:ea typeface="Times New Roman" panose="02020603050405020304" pitchFamily="18" charset="0"/>
                <a:cs typeface="Simplified Arabic" panose="02020603050405020304" pitchFamily="18" charset="-78"/>
              </a:rPr>
              <a:t>HTTP</a:t>
            </a:r>
            <a:r>
              <a:rPr lang="ar-SA" sz="2000" b="1" dirty="0">
                <a:solidFill>
                  <a:srgbClr val="FF0000"/>
                </a:solidFill>
                <a:effectLst/>
                <a:latin typeface="Simplified Arabic" panose="02020603050405020304" pitchFamily="18" charset="-78"/>
                <a:ea typeface="Times New Roman" panose="02020603050405020304" pitchFamily="18" charset="0"/>
                <a:cs typeface="Simplified Arabic" panose="02020603050405020304" pitchFamily="18" charset="-78"/>
              </a:rPr>
              <a:t> </a:t>
            </a:r>
            <a:r>
              <a:rPr lang="ar-SA" sz="2000" b="1" dirty="0">
                <a:solidFill>
                  <a:srgbClr val="FF0000"/>
                </a:solidFill>
                <a:effectLst/>
                <a:latin typeface="Simplified Arabic" panose="02020603050405020304" pitchFamily="18" charset="-78"/>
                <a:ea typeface="Calibri" panose="020F0502020204030204" pitchFamily="34" charset="0"/>
                <a:cs typeface="Simplified Arabic" panose="02020603050405020304" pitchFamily="18"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60000"/>
              </a:lnSpc>
            </a:pPr>
            <a:r>
              <a:rPr lang="ar-SA" sz="1800" dirty="0">
                <a:solidFill>
                  <a:srgbClr val="000000"/>
                </a:solidFill>
                <a:effectLst/>
                <a:latin typeface="Calibri" panose="020F0502020204030204" pitchFamily="34" charset="0"/>
                <a:ea typeface="Calibri" panose="020F0502020204030204" pitchFamily="34" charset="0"/>
                <a:cs typeface="Simplified Arabic" panose="02020603050405020304" pitchFamily="18" charset="-78"/>
              </a:rPr>
              <a:t>يقوم بروتوكول </a:t>
            </a:r>
            <a:r>
              <a:rPr lang="en-US" sz="1800" dirty="0">
                <a:solidFill>
                  <a:srgbClr val="000000"/>
                </a:solidFill>
                <a:effectLst/>
                <a:latin typeface="Simplified Arabic" panose="02020603050405020304" pitchFamily="18" charset="-78"/>
                <a:ea typeface="Calibri" panose="020F0502020204030204" pitchFamily="34" charset="0"/>
                <a:cs typeface="Arial" panose="020B0604020202020204" pitchFamily="34" charset="0"/>
              </a:rPr>
              <a:t>HTTP</a:t>
            </a:r>
            <a:r>
              <a:rPr lang="ar-SA" sz="1800" dirty="0">
                <a:solidFill>
                  <a:srgbClr val="000000"/>
                </a:solidFill>
                <a:effectLst/>
                <a:latin typeface="Calibri" panose="020F0502020204030204" pitchFamily="34" charset="0"/>
                <a:ea typeface="Calibri" panose="020F0502020204030204" pitchFamily="34" charset="0"/>
                <a:cs typeface="Simplified Arabic" panose="02020603050405020304" pitchFamily="18" charset="-78"/>
              </a:rPr>
              <a:t> بنقل الملفات وربطها</a:t>
            </a:r>
            <a:r>
              <a:rPr lang="ar-SA" sz="1800" b="1" dirty="0">
                <a:effectLst/>
                <a:latin typeface="Calibri" panose="020F0502020204030204" pitchFamily="34" charset="0"/>
                <a:ea typeface="Calibri" panose="020F0502020204030204" pitchFamily="34" charset="0"/>
                <a:cs typeface="Simplified Arabic" panose="02020603050405020304" pitchFamily="18" charset="-78"/>
              </a:rPr>
              <a:t> </a:t>
            </a:r>
            <a:r>
              <a:rPr lang="ar-SA" sz="1800" dirty="0">
                <a:solidFill>
                  <a:srgbClr val="000000"/>
                </a:solidFill>
                <a:effectLst/>
                <a:latin typeface="Calibri" panose="020F0502020204030204" pitchFamily="34" charset="0"/>
                <a:ea typeface="Calibri" panose="020F0502020204030204" pitchFamily="34" charset="0"/>
                <a:cs typeface="Simplified Arabic" panose="02020603050405020304" pitchFamily="18" charset="-78"/>
              </a:rPr>
              <a:t>بالصفحة </a:t>
            </a:r>
            <a:r>
              <a:rPr lang="en-US" sz="1800" dirty="0">
                <a:solidFill>
                  <a:srgbClr val="000000"/>
                </a:solidFill>
                <a:effectLst/>
                <a:latin typeface="Simplified Arabic" panose="02020603050405020304" pitchFamily="18" charset="-78"/>
                <a:ea typeface="Calibri" panose="020F0502020204030204" pitchFamily="34" charset="0"/>
                <a:cs typeface="Arial" panose="020B0604020202020204" pitchFamily="34" charset="0"/>
              </a:rPr>
              <a:t>HTML</a:t>
            </a:r>
            <a:r>
              <a:rPr lang="ar-SA" sz="1800" dirty="0">
                <a:solidFill>
                  <a:srgbClr val="000000"/>
                </a:solidFill>
                <a:effectLst/>
                <a:latin typeface="Calibri" panose="020F0502020204030204" pitchFamily="34" charset="0"/>
                <a:ea typeface="Calibri" panose="020F0502020204030204" pitchFamily="34" charset="0"/>
                <a:cs typeface="Simplified Arabic" panose="02020603050405020304" pitchFamily="18" charset="-78"/>
              </a:rPr>
              <a:t> ثم يقوم بعرضها على جهاز المستخدم اما بروتوكول </a:t>
            </a:r>
            <a:r>
              <a:rPr lang="en-US" sz="1800" dirty="0">
                <a:solidFill>
                  <a:srgbClr val="000000"/>
                </a:solidFill>
                <a:effectLst/>
                <a:latin typeface="Simplified Arabic" panose="02020603050405020304" pitchFamily="18" charset="-78"/>
                <a:ea typeface="Calibri" panose="020F0502020204030204" pitchFamily="34" charset="0"/>
                <a:cs typeface="Arial" panose="020B0604020202020204" pitchFamily="34" charset="0"/>
              </a:rPr>
              <a:t>FTP</a:t>
            </a:r>
            <a:r>
              <a:rPr lang="ar-SA" sz="1800" dirty="0">
                <a:solidFill>
                  <a:srgbClr val="000000"/>
                </a:solidFill>
                <a:effectLst/>
                <a:latin typeface="Calibri" panose="020F0502020204030204" pitchFamily="34" charset="0"/>
                <a:ea typeface="Calibri" panose="020F0502020204030204" pitchFamily="34" charset="0"/>
                <a:cs typeface="Simplified Arabic" panose="02020603050405020304" pitchFamily="18" charset="-78"/>
              </a:rPr>
              <a:t> يقوم بنقل الملف أيا كانت تنسيقاته ويقوم بتخزينه على القرص الصلب لجهاز المستخدم</a:t>
            </a:r>
            <a:r>
              <a:rPr lang="ar-SY" sz="1800" dirty="0">
                <a:solidFill>
                  <a:srgbClr val="000000"/>
                </a:solidFill>
                <a:effectLst/>
                <a:latin typeface="Calibri" panose="020F0502020204030204" pitchFamily="34" charset="0"/>
                <a:ea typeface="Calibri" panose="020F0502020204030204" pitchFamily="34" charset="0"/>
                <a:cs typeface="Simplified Arabic" panose="02020603050405020304" pitchFamily="18"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60000"/>
              </a:lnSpc>
            </a:pPr>
            <a:r>
              <a:rPr lang="ar-SY" sz="1800" dirty="0">
                <a:effectLst/>
                <a:latin typeface="Calibri" panose="020F0502020204030204" pitchFamily="34" charset="0"/>
                <a:ea typeface="Calibri" panose="020F0502020204030204" pitchFamily="34" charset="0"/>
                <a:cs typeface="Simplified Arabic" panose="02020603050405020304" pitchFamily="18" charset="-78"/>
              </a:rPr>
              <a:t>يدعم </a:t>
            </a:r>
            <a:r>
              <a:rPr lang="en-US" sz="1800" dirty="0">
                <a:effectLst/>
                <a:latin typeface="Simplified Arabic" panose="02020603050405020304" pitchFamily="18" charset="-78"/>
                <a:ea typeface="Calibri" panose="020F0502020204030204" pitchFamily="34" charset="0"/>
                <a:cs typeface="Arial" panose="020B0604020202020204" pitchFamily="34" charset="0"/>
              </a:rPr>
              <a:t>HTTP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جلسات متعددة في نفس الوقت لأنه بروتوكول عديم الحالة. في حين  يمتاز بروتوكول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بالحالة</a:t>
            </a:r>
            <a:r>
              <a:rPr lang="ar-SY" sz="1800" dirty="0">
                <a:latin typeface="Calibri" panose="020F0502020204030204" pitchFamily="34" charset="0"/>
                <a:ea typeface="Calibri" panose="020F0502020204030204" pitchFamily="34" charset="0"/>
                <a:cs typeface="Arial" panose="020B0604020202020204" pitchFamily="34" charset="0"/>
              </a:rPr>
              <a:t> </a:t>
            </a:r>
            <a:r>
              <a:rPr lang="ar-SY" sz="1800" dirty="0">
                <a:effectLst/>
                <a:latin typeface="Calibri" panose="020F0502020204030204" pitchFamily="34" charset="0"/>
                <a:ea typeface="Calibri" panose="020F0502020204030204" pitchFamily="34" charset="0"/>
                <a:cs typeface="Simplified Arabic" panose="02020603050405020304" pitchFamily="18" charset="-78"/>
              </a:rPr>
              <a:t>فهو محدود في عدد الجلسات التي يمكنه دعمها في وقت واحد</a:t>
            </a:r>
            <a:r>
              <a:rPr lang="ar-SY" sz="1800" b="1" dirty="0">
                <a:effectLst/>
                <a:latin typeface="Calibri" panose="020F0502020204030204" pitchFamily="34" charset="0"/>
                <a:ea typeface="Calibri" panose="020F0502020204030204" pitchFamily="34" charset="0"/>
                <a:cs typeface="Simplified Arabic" panose="02020603050405020304" pitchFamily="18"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60000"/>
              </a:lnSpc>
              <a:spcAft>
                <a:spcPts val="800"/>
              </a:spcAft>
            </a:pPr>
            <a:r>
              <a:rPr lang="ar-SY" sz="1800" dirty="0">
                <a:effectLst/>
                <a:latin typeface="Calibri" panose="020F0502020204030204" pitchFamily="34" charset="0"/>
                <a:ea typeface="Calibri" panose="020F0502020204030204" pitchFamily="34" charset="0"/>
                <a:cs typeface="Simplified Arabic" panose="02020603050405020304" pitchFamily="18" charset="-78"/>
              </a:rPr>
              <a:t>مع</a:t>
            </a:r>
            <a:r>
              <a:rPr lang="en-US" sz="1800" dirty="0">
                <a:effectLst/>
                <a:latin typeface="Simplified Arabic" panose="02020603050405020304" pitchFamily="18" charset="-78"/>
                <a:ea typeface="Calibri" panose="020F0502020204030204" pitchFamily="34" charset="0"/>
                <a:cs typeface="Arial" panose="020B0604020202020204" pitchFamily="34" charset="0"/>
              </a:rPr>
              <a:t>HTTP </a:t>
            </a:r>
            <a:r>
              <a:rPr lang="ar-SY" sz="1800" dirty="0">
                <a:effectLst/>
                <a:latin typeface="Simplified Arabic" panose="02020603050405020304" pitchFamily="18" charset="-78"/>
                <a:ea typeface="Calibri" panose="020F0502020204030204" pitchFamily="34" charset="0"/>
                <a:cs typeface="Arial" panose="020B0604020202020204" pitchFamily="34" charset="0"/>
              </a:rPr>
              <a:t>لا يلزم مصادقة العميل بينما مع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يجب أن يكون هناك مصادقة للعميل قبل نقل المعلومات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ar-SY" dirty="0"/>
          </a:p>
        </p:txBody>
      </p:sp>
    </p:spTree>
    <p:extLst>
      <p:ext uri="{BB962C8B-B14F-4D97-AF65-F5344CB8AC3E}">
        <p14:creationId xmlns:p14="http://schemas.microsoft.com/office/powerpoint/2010/main" val="250338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6FD53114-CD9F-472A-AAA8-A2DB53DDF14F}"/>
              </a:ext>
            </a:extLst>
          </p:cNvPr>
          <p:cNvSpPr>
            <a:spLocks noGrp="1"/>
          </p:cNvSpPr>
          <p:nvPr>
            <p:ph idx="1"/>
          </p:nvPr>
        </p:nvSpPr>
        <p:spPr>
          <a:xfrm>
            <a:off x="838200" y="373486"/>
            <a:ext cx="10515600" cy="5937161"/>
          </a:xfrm>
        </p:spPr>
        <p:txBody>
          <a:bodyPr>
            <a:normAutofit/>
          </a:bodyPr>
          <a:lstStyle/>
          <a:p>
            <a:pPr marL="0" lvl="0" indent="0" algn="just" rtl="1">
              <a:lnSpc>
                <a:spcPct val="110000"/>
              </a:lnSpc>
              <a:spcAft>
                <a:spcPts val="600"/>
              </a:spcAft>
              <a:buSzPts val="1400"/>
              <a:buNone/>
              <a:tabLst>
                <a:tab pos="1353820" algn="l"/>
                <a:tab pos="2700655" algn="ctr"/>
              </a:tabLst>
            </a:pPr>
            <a:r>
              <a:rPr lang="ar-SY" sz="1800" b="1" dirty="0">
                <a:solidFill>
                  <a:srgbClr val="FF0000"/>
                </a:solidFill>
                <a:effectLst/>
                <a:latin typeface="Calibri" panose="020F0502020204030204" pitchFamily="34" charset="0"/>
                <a:ea typeface="Times New Roman" panose="02020603050405020304" pitchFamily="18" charset="0"/>
                <a:cs typeface="Simplified Arabic" panose="02020603050405020304" pitchFamily="18" charset="-78"/>
              </a:rPr>
              <a:t>طريقة عمل بروتوكول </a:t>
            </a:r>
            <a:r>
              <a:rPr lang="en-US" sz="1800" b="1" dirty="0">
                <a:solidFill>
                  <a:srgbClr val="FF0000"/>
                </a:solidFill>
                <a:effectLst/>
                <a:latin typeface="Simplified Arabic" panose="02020603050405020304" pitchFamily="18" charset="-78"/>
                <a:ea typeface="Times New Roman" panose="02020603050405020304" pitchFamily="18" charset="0"/>
                <a:cs typeface="Arial" panose="020B0604020202020204" pitchFamily="34" charset="0"/>
              </a:rPr>
              <a:t>FTP</a:t>
            </a:r>
            <a:r>
              <a:rPr lang="ar-SY" sz="1800" b="1" dirty="0">
                <a:solidFill>
                  <a:srgbClr val="FF0000"/>
                </a:solidFill>
                <a:effectLst/>
                <a:latin typeface="Calibri" panose="020F0502020204030204" pitchFamily="34" charset="0"/>
                <a:ea typeface="Times New Roman" panose="02020603050405020304" pitchFamily="18" charset="0"/>
                <a:cs typeface="Simplified Arabic" panose="02020603050405020304" pitchFamily="18" charset="-78"/>
              </a:rPr>
              <a:t>:</a:t>
            </a:r>
            <a:endParaRPr lang="en-US" sz="1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p>
            <a:pPr marL="90170" algn="just" rtl="1">
              <a:lnSpc>
                <a:spcPct val="110000"/>
              </a:lnSpc>
              <a:spcAft>
                <a:spcPts val="600"/>
              </a:spcAft>
              <a:tabLst>
                <a:tab pos="1353820" algn="l"/>
                <a:tab pos="2700655" algn="ctr"/>
              </a:tabLst>
            </a:pPr>
            <a:r>
              <a:rPr lang="ar-SY" sz="1800" dirty="0">
                <a:effectLst/>
                <a:latin typeface="Simplified Arabic" panose="02020603050405020304" pitchFamily="18" charset="-78"/>
                <a:ea typeface="Calibri" panose="020F0502020204030204" pitchFamily="34" charset="0"/>
                <a:cs typeface="Arial" panose="020B0604020202020204" pitchFamily="34" charset="0"/>
              </a:rPr>
              <a:t>يعتمد على قناتين للاتصال بين </a:t>
            </a:r>
            <a:r>
              <a:rPr lang="en-US" sz="1800" dirty="0">
                <a:effectLst/>
                <a:latin typeface="Simplified Arabic" panose="02020603050405020304" pitchFamily="18" charset="-78"/>
                <a:ea typeface="Calibri" panose="020F0502020204030204" pitchFamily="34" charset="0"/>
                <a:cs typeface="Arial" panose="020B0604020202020204" pitchFamily="34" charset="0"/>
              </a:rPr>
              <a:t>client</a:t>
            </a:r>
            <a:r>
              <a:rPr lang="ar-SY" sz="1800" dirty="0">
                <a:effectLst/>
                <a:latin typeface="Simplified Arabic" panose="02020603050405020304" pitchFamily="18" charset="-78"/>
                <a:ea typeface="Calibri" panose="020F0502020204030204" pitchFamily="34" charset="0"/>
                <a:cs typeface="Arial" panose="020B0604020202020204" pitchFamily="34" charset="0"/>
              </a:rPr>
              <a:t> </a:t>
            </a:r>
            <a:r>
              <a:rPr lang="en-US" sz="1800" dirty="0">
                <a:effectLst/>
                <a:latin typeface="Simplified Arabic" panose="02020603050405020304" pitchFamily="18" charset="-78"/>
                <a:ea typeface="Calibri" panose="020F0502020204030204" pitchFamily="34" charset="0"/>
                <a:cs typeface="Arial" panose="020B0604020202020204" pitchFamily="34" charset="0"/>
              </a:rPr>
              <a:t>server </a:t>
            </a:r>
            <a:r>
              <a:rPr lang="ar-SY" sz="1800" dirty="0">
                <a:effectLst/>
                <a:latin typeface="Simplified Arabic" panose="02020603050405020304" pitchFamily="18" charset="-78"/>
                <a:ea typeface="Calibri" panose="020F0502020204030204" pitchFamily="34" charset="0"/>
                <a:cs typeface="Arial" panose="020B0604020202020204" pitchFamily="34" charset="0"/>
              </a:rPr>
              <a:t>: </a:t>
            </a:r>
          </a:p>
          <a:p>
            <a:pPr marL="90170" algn="just" rtl="1">
              <a:lnSpc>
                <a:spcPct val="110000"/>
              </a:lnSpc>
              <a:spcAft>
                <a:spcPts val="600"/>
              </a:spcAft>
              <a:tabLst>
                <a:tab pos="1353820" algn="l"/>
                <a:tab pos="2700655" algn="ctr"/>
              </a:tabLst>
            </a:pPr>
            <a:r>
              <a:rPr lang="ar-SY" sz="1800" dirty="0">
                <a:effectLst/>
                <a:latin typeface="Simplified Arabic" panose="02020603050405020304" pitchFamily="18" charset="-78"/>
                <a:ea typeface="Calibri" panose="020F0502020204030204" pitchFamily="34" charset="0"/>
                <a:cs typeface="Arial" panose="020B0604020202020204" pitchFamily="34" charset="0"/>
              </a:rPr>
              <a:t>قناة أوامر للتحكم</a:t>
            </a:r>
          </a:p>
          <a:p>
            <a:pPr marL="90170" algn="just" rtl="1">
              <a:lnSpc>
                <a:spcPct val="110000"/>
              </a:lnSpc>
              <a:spcAft>
                <a:spcPts val="600"/>
              </a:spcAft>
              <a:tabLst>
                <a:tab pos="1353820" algn="l"/>
                <a:tab pos="2700655" algn="ctr"/>
              </a:tabLst>
            </a:pPr>
            <a:r>
              <a:rPr lang="ar-SY" sz="1800" dirty="0">
                <a:effectLst/>
                <a:latin typeface="Simplified Arabic" panose="02020603050405020304" pitchFamily="18" charset="-78"/>
                <a:ea typeface="Calibri" panose="020F0502020204030204" pitchFamily="34" charset="0"/>
                <a:cs typeface="Arial" panose="020B0604020202020204" pitchFamily="34" charset="0"/>
              </a:rPr>
              <a:t>قناة بيانات لنقل محتوى الملف.</a:t>
            </a:r>
          </a:p>
          <a:p>
            <a:pPr marL="90170" algn="just" rtl="1">
              <a:lnSpc>
                <a:spcPct val="110000"/>
              </a:lnSpc>
              <a:spcAft>
                <a:spcPts val="600"/>
              </a:spcAft>
              <a:tabLst>
                <a:tab pos="1353820" algn="l"/>
                <a:tab pos="2700655" algn="ctr"/>
              </a:tabLst>
            </a:pPr>
            <a:endParaRPr lang="ar-SY" sz="1800" dirty="0">
              <a:latin typeface="Simplified Arabic" panose="02020603050405020304" pitchFamily="18" charset="-78"/>
              <a:ea typeface="Calibri" panose="020F0502020204030204" pitchFamily="34" charset="0"/>
              <a:cs typeface="Arial" panose="020B0604020202020204" pitchFamily="34" charset="0"/>
            </a:endParaRPr>
          </a:p>
          <a:p>
            <a:pPr marL="90170" algn="just" rtl="1">
              <a:lnSpc>
                <a:spcPct val="110000"/>
              </a:lnSpc>
              <a:spcAft>
                <a:spcPts val="600"/>
              </a:spcAft>
              <a:tabLst>
                <a:tab pos="1353820" algn="l"/>
                <a:tab pos="2700655" algn="ctr"/>
              </a:tabLst>
            </a:pPr>
            <a:endParaRPr lang="ar-SY" sz="1800" dirty="0">
              <a:effectLst/>
              <a:latin typeface="Simplified Arabic" panose="02020603050405020304" pitchFamily="18" charset="-78"/>
              <a:ea typeface="Calibri" panose="020F0502020204030204" pitchFamily="34" charset="0"/>
              <a:cs typeface="Arial" panose="020B0604020202020204" pitchFamily="34" charset="0"/>
            </a:endParaRPr>
          </a:p>
          <a:p>
            <a:pPr marL="0" indent="0" algn="just" rtl="1">
              <a:lnSpc>
                <a:spcPct val="110000"/>
              </a:lnSpc>
              <a:spcAft>
                <a:spcPts val="600"/>
              </a:spcAft>
              <a:buNone/>
              <a:tabLst>
                <a:tab pos="1353820" algn="l"/>
                <a:tab pos="2700655" algn="ctr"/>
              </a:tabLst>
            </a:pPr>
            <a:r>
              <a:rPr lang="ar-SA" sz="1800" dirty="0">
                <a:effectLst/>
                <a:latin typeface="Calibri" panose="020F0502020204030204" pitchFamily="34" charset="0"/>
                <a:ea typeface="Calibri" panose="020F0502020204030204" pitchFamily="34" charset="0"/>
                <a:cs typeface="Arial" panose="020B0604020202020204" pitchFamily="34" charset="0"/>
              </a:rPr>
              <a:t>يعمل</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نقل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النموذجي بالشكل التالي:</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rtl="1">
              <a:lnSpc>
                <a:spcPct val="110000"/>
              </a:lnSpc>
              <a:spcAft>
                <a:spcPts val="600"/>
              </a:spcAft>
              <a:buFont typeface="+mj-lt"/>
              <a:buAutoNum type="alphaUcPeriod"/>
              <a:tabLst>
                <a:tab pos="1353820" algn="l"/>
                <a:tab pos="2700655" algn="ctr"/>
              </a:tabLst>
            </a:pP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يحتاج المستخدم عادةً إلى تسجيل الدخول إلى خادم </a:t>
            </a:r>
            <a:r>
              <a:rPr lang="en-US" sz="1800" dirty="0">
                <a:effectLst/>
                <a:latin typeface="Calibri" panose="020F0502020204030204" pitchFamily="34" charset="0"/>
                <a:ea typeface="Times New Roman" panose="02020603050405020304" pitchFamily="18" charset="0"/>
                <a:cs typeface="Simplified Arabic" panose="02020603050405020304" pitchFamily="18" charset="-78"/>
              </a:rPr>
              <a:t> </a:t>
            </a: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FTP</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كما أن بعض الخوادم تتيح بعض أو كل محتوياتها دون تسجيل دخول</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10000"/>
              </a:lnSpc>
              <a:spcAft>
                <a:spcPts val="600"/>
              </a:spcAft>
              <a:buFont typeface="+mj-lt"/>
              <a:buAutoNum type="alphaUcPeriod"/>
              <a:tabLst>
                <a:tab pos="1353820" algn="l"/>
                <a:tab pos="2700655" algn="ctr"/>
              </a:tabLst>
            </a:pP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يبدأ </a:t>
            </a:r>
            <a:r>
              <a:rPr lang="en-US" sz="1800" dirty="0">
                <a:effectLst/>
                <a:latin typeface="Simplified Arabic" panose="02020603050405020304" pitchFamily="18" charset="-78"/>
                <a:ea typeface="Calibri" panose="020F0502020204030204" pitchFamily="34" charset="0"/>
                <a:cs typeface="Arial" panose="020B0604020202020204" pitchFamily="34" charset="0"/>
              </a:rPr>
              <a:t>client</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محادثة مع </a:t>
            </a:r>
            <a:r>
              <a:rPr lang="en-US" sz="1800" dirty="0">
                <a:effectLst/>
                <a:latin typeface="Simplified Arabic" panose="02020603050405020304" pitchFamily="18" charset="-78"/>
                <a:ea typeface="Calibri" panose="020F0502020204030204" pitchFamily="34" charset="0"/>
                <a:cs typeface="Arial" panose="020B0604020202020204" pitchFamily="34" charset="0"/>
              </a:rPr>
              <a:t>server</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عندما يطلب المستخدم تنزيل ملف.</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10000"/>
              </a:lnSpc>
              <a:spcAft>
                <a:spcPts val="600"/>
              </a:spcAft>
              <a:buFont typeface="+mj-lt"/>
              <a:buAutoNum type="alphaUcPeriod"/>
              <a:tabLst>
                <a:tab pos="1353820" algn="l"/>
                <a:tab pos="2700655" algn="ctr"/>
              </a:tabLst>
            </a:pP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باستخدام </a:t>
            </a: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FTP</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يمكن </a:t>
            </a:r>
            <a:r>
              <a:rPr lang="en-US" sz="1800" dirty="0">
                <a:effectLst/>
                <a:latin typeface="Simplified Arabic" panose="02020603050405020304" pitchFamily="18" charset="-78"/>
                <a:ea typeface="Calibri" panose="020F0502020204030204" pitchFamily="34" charset="0"/>
                <a:cs typeface="Arial" panose="020B0604020202020204" pitchFamily="34" charset="0"/>
              </a:rPr>
              <a:t>client</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تحميل الملفات وتنزيلها وحذفها وإعادة تسميتها ونقلها ونسخها على الخادم.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ar-SY" dirty="0"/>
          </a:p>
        </p:txBody>
      </p:sp>
    </p:spTree>
    <p:extLst>
      <p:ext uri="{BB962C8B-B14F-4D97-AF65-F5344CB8AC3E}">
        <p14:creationId xmlns:p14="http://schemas.microsoft.com/office/powerpoint/2010/main" val="405206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094B7C3C-A32D-4650-8E4A-9CB955FB8FB2}"/>
              </a:ext>
            </a:extLst>
          </p:cNvPr>
          <p:cNvSpPr>
            <a:spLocks noGrp="1"/>
          </p:cNvSpPr>
          <p:nvPr>
            <p:ph idx="1"/>
          </p:nvPr>
        </p:nvSpPr>
        <p:spPr>
          <a:xfrm>
            <a:off x="838199" y="476518"/>
            <a:ext cx="10971727" cy="5700445"/>
          </a:xfrm>
        </p:spPr>
        <p:txBody>
          <a:bodyPr/>
          <a:lstStyle/>
          <a:p>
            <a:pPr marL="0" indent="0" algn="r" rtl="0">
              <a:lnSpc>
                <a:spcPct val="115000"/>
              </a:lnSpc>
              <a:spcAft>
                <a:spcPts val="1000"/>
              </a:spcAft>
              <a:buNone/>
            </a:pPr>
            <a:r>
              <a:rPr lang="ar-SA" sz="20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طرق شائعة لاستخدام بروتوكول نقل الملفات</a:t>
            </a:r>
            <a:r>
              <a:rPr lang="ar-SY"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endPar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200000"/>
              </a:lnSpc>
              <a:spcAft>
                <a:spcPts val="1000"/>
              </a:spcAft>
              <a:buNone/>
            </a:pPr>
            <a:r>
              <a:rPr lang="ar-SY" sz="1800" dirty="0">
                <a:effectLst/>
                <a:latin typeface="Calibri" panose="020F0502020204030204" pitchFamily="34" charset="0"/>
                <a:ea typeface="Calibri" panose="020F0502020204030204" pitchFamily="34" charset="0"/>
                <a:cs typeface="Arial" panose="020B0604020202020204" pitchFamily="34" charset="0"/>
              </a:rPr>
              <a:t>1-عبر متصفح الويب: أي لا تحتاج إلى أي برنامج خاص أو وسيط لتنزيل الملفات من الخوادم التي توفرها مواقع </a:t>
            </a:r>
            <a:r>
              <a:rPr lang="en-US" sz="1800" dirty="0">
                <a:effectLst/>
                <a:latin typeface="Calibri" panose="020F0502020204030204" pitchFamily="34" charset="0"/>
                <a:ea typeface="Calibri" panose="020F0502020204030204" pitchFamily="34" charset="0"/>
                <a:cs typeface="Arial" panose="020B0604020202020204" pitchFamily="34" charset="0"/>
              </a:rPr>
              <a:t>FTP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Y" sz="1800" dirty="0">
                <a:effectLst/>
                <a:latin typeface="Arial" panose="020B0604020202020204" pitchFamily="34" charset="0"/>
                <a:ea typeface="Calibri" panose="020F0502020204030204" pitchFamily="34" charset="0"/>
                <a:cs typeface="Arial" panose="020B0604020202020204" pitchFamily="34" charset="0"/>
              </a:rPr>
              <a:t>لكن </a:t>
            </a:r>
            <a:r>
              <a:rPr lang="ar-SY" sz="1800" dirty="0">
                <a:effectLst/>
                <a:latin typeface="Calibri" panose="020F0502020204030204" pitchFamily="34" charset="0"/>
                <a:ea typeface="Calibri" panose="020F0502020204030204" pitchFamily="34" charset="0"/>
                <a:cs typeface="Simplified Arabic" panose="02020603050405020304" pitchFamily="18" charset="-78"/>
              </a:rPr>
              <a:t>غالبًا ما يكون أقل موثوقية وأبطأ من استخدام برنامج </a:t>
            </a:r>
            <a:r>
              <a:rPr lang="en-US" sz="1800" dirty="0">
                <a:effectLst/>
                <a:latin typeface="Simplified Arabic" panose="02020603050405020304" pitchFamily="18" charset="-78"/>
                <a:ea typeface="Calibri" panose="020F0502020204030204" pitchFamily="34" charset="0"/>
                <a:cs typeface="Arial" panose="020B0604020202020204" pitchFamily="34" charset="0"/>
              </a:rPr>
              <a:t>FTP</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مخصص.</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200000"/>
              </a:lnSpc>
              <a:spcAft>
                <a:spcPts val="1000"/>
              </a:spcAft>
              <a:buNone/>
            </a:pPr>
            <a:r>
              <a:rPr lang="ar-SY" sz="1800" dirty="0">
                <a:effectLst/>
                <a:latin typeface="Calibri" panose="020F0502020204030204" pitchFamily="34" charset="0"/>
                <a:ea typeface="Calibri" panose="020F0502020204030204" pitchFamily="34" charset="0"/>
                <a:cs typeface="Arial" panose="020B0604020202020204" pitchFamily="34" charset="0"/>
              </a:rPr>
              <a:t>2-عميل </a:t>
            </a:r>
            <a:r>
              <a:rPr lang="en-US" sz="1800" dirty="0">
                <a:effectLst/>
                <a:latin typeface="Calibri" panose="020F0502020204030204" pitchFamily="34" charset="0"/>
                <a:ea typeface="Calibri" panose="020F0502020204030204" pitchFamily="34" charset="0"/>
                <a:cs typeface="Arial" panose="020B0604020202020204" pitchFamily="34" charset="0"/>
              </a:rPr>
              <a:t>FTP</a:t>
            </a:r>
            <a:r>
              <a:rPr lang="ar-SY" sz="1800" dirty="0">
                <a:effectLst/>
                <a:latin typeface="Calibri" panose="020F0502020204030204" pitchFamily="34" charset="0"/>
                <a:ea typeface="Calibri" panose="020F0502020204030204" pitchFamily="34" charset="0"/>
                <a:cs typeface="Arial" panose="020B0604020202020204" pitchFamily="34" charset="0"/>
              </a:rPr>
              <a:t> لواجهة المستخدم العامة </a:t>
            </a:r>
            <a:r>
              <a:rPr lang="en-US" sz="1800" dirty="0">
                <a:effectLst/>
                <a:latin typeface="Calibri" panose="020F0502020204030204" pitchFamily="34" charset="0"/>
                <a:ea typeface="Calibri" panose="020F0502020204030204" pitchFamily="34" charset="0"/>
                <a:cs typeface="Arial" panose="020B0604020202020204" pitchFamily="34" charset="0"/>
              </a:rPr>
              <a:t>GUI</a:t>
            </a:r>
            <a:r>
              <a:rPr lang="ar-SY" sz="1800" dirty="0">
                <a:effectLst/>
                <a:latin typeface="Calibri" panose="020F0502020204030204" pitchFamily="34" charset="0"/>
                <a:ea typeface="Calibri" panose="020F0502020204030204" pitchFamily="34" charset="0"/>
                <a:cs typeface="Arial" panose="020B0604020202020204" pitchFamily="34" charset="0"/>
              </a:rPr>
              <a:t>: </a:t>
            </a:r>
            <a:r>
              <a:rPr lang="ar-SY" sz="1800" dirty="0">
                <a:effectLst/>
                <a:latin typeface="Calibri" panose="020F0502020204030204" pitchFamily="34" charset="0"/>
                <a:ea typeface="Calibri" panose="020F0502020204030204" pitchFamily="34" charset="0"/>
                <a:cs typeface="Simplified Arabic" panose="02020603050405020304" pitchFamily="18" charset="-78"/>
              </a:rPr>
              <a:t>يمتاز بأنه أسهل في الإدارة وأكثر قوة مقارنة بالطرق الأخرى فهو يسمح للمستخدمين بنقل ملف كبير واستخدام أداة المزامنة.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200000"/>
              </a:lnSpc>
              <a:spcAft>
                <a:spcPts val="1000"/>
              </a:spcAft>
              <a:buNone/>
            </a:pPr>
            <a:r>
              <a:rPr lang="ar-SY" sz="1800" dirty="0">
                <a:effectLst/>
                <a:latin typeface="Calibri" panose="020F0502020204030204" pitchFamily="34" charset="0"/>
                <a:ea typeface="Calibri" panose="020F0502020204030204" pitchFamily="34" charset="0"/>
                <a:cs typeface="Arial" panose="020B0604020202020204" pitchFamily="34" charset="0"/>
              </a:rPr>
              <a:t>3-سطر الأوامر </a:t>
            </a:r>
            <a:r>
              <a:rPr lang="en-US" sz="1800" dirty="0">
                <a:effectLst/>
                <a:latin typeface="Calibri" panose="020F0502020204030204" pitchFamily="34" charset="0"/>
                <a:ea typeface="Calibri" panose="020F0502020204030204" pitchFamily="34" charset="0"/>
                <a:cs typeface="Arial" panose="020B0604020202020204" pitchFamily="34" charset="0"/>
              </a:rPr>
              <a:t>:FTP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Y" sz="1800" dirty="0">
                <a:effectLst/>
                <a:latin typeface="Calibri" panose="020F0502020204030204" pitchFamily="34" charset="0"/>
                <a:ea typeface="Calibri" panose="020F0502020204030204" pitchFamily="34" charset="0"/>
                <a:cs typeface="Simplified Arabic" panose="02020603050405020304" pitchFamily="18" charset="-78"/>
              </a:rPr>
              <a:t>مثل استخدام موجه الأوامر لنظام التشغيل </a:t>
            </a:r>
            <a:r>
              <a:rPr lang="en-US" sz="1800" dirty="0">
                <a:effectLst/>
                <a:latin typeface="Simplified Arabic" panose="02020603050405020304" pitchFamily="18" charset="-78"/>
                <a:ea typeface="Calibri" panose="020F0502020204030204" pitchFamily="34" charset="0"/>
                <a:cs typeface="Arial" panose="020B0604020202020204" pitchFamily="34" charset="0"/>
              </a:rPr>
              <a:t>Windows</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أو </a:t>
            </a:r>
            <a:r>
              <a:rPr lang="en-US" sz="1800" dirty="0">
                <a:effectLst/>
                <a:latin typeface="Simplified Arabic" panose="02020603050405020304" pitchFamily="18" charset="-78"/>
                <a:ea typeface="Calibri" panose="020F0502020204030204" pitchFamily="34" charset="0"/>
                <a:cs typeface="Arial" panose="020B0604020202020204" pitchFamily="34" charset="0"/>
              </a:rPr>
              <a:t>Terminal</a:t>
            </a:r>
            <a:r>
              <a:rPr lang="ar-SY" sz="1800" dirty="0">
                <a:effectLst/>
                <a:latin typeface="Calibri" panose="020F0502020204030204" pitchFamily="34" charset="0"/>
                <a:ea typeface="Calibri" panose="020F0502020204030204" pitchFamily="34" charset="0"/>
                <a:cs typeface="Simplified Arabic" panose="02020603050405020304" pitchFamily="18" charset="-78"/>
              </a:rPr>
              <a:t> في نظام التشغيل </a:t>
            </a:r>
            <a:r>
              <a:rPr lang="en-US" sz="1800" dirty="0">
                <a:effectLst/>
                <a:latin typeface="Simplified Arabic" panose="02020603050405020304" pitchFamily="18" charset="-78"/>
                <a:ea typeface="Calibri" panose="020F0502020204030204" pitchFamily="34" charset="0"/>
                <a:cs typeface="Arial" panose="020B0604020202020204" pitchFamily="34" charset="0"/>
              </a:rPr>
              <a:t>Mac / Linux</a:t>
            </a:r>
            <a:r>
              <a:rPr lang="ar-SY" sz="1800" dirty="0">
                <a:effectLst/>
                <a:latin typeface="Calibri" panose="020F0502020204030204" pitchFamily="34" charset="0"/>
                <a:ea typeface="Calibri" panose="020F0502020204030204" pitchFamily="34" charset="0"/>
                <a:cs typeface="Simplified Arabic" panose="02020603050405020304" pitchFamily="18"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ar-SY" dirty="0"/>
          </a:p>
        </p:txBody>
      </p:sp>
    </p:spTree>
    <p:extLst>
      <p:ext uri="{BB962C8B-B14F-4D97-AF65-F5344CB8AC3E}">
        <p14:creationId xmlns:p14="http://schemas.microsoft.com/office/powerpoint/2010/main" val="131894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D4B13568-98FF-4C78-8D61-8709379FB6F3}"/>
              </a:ext>
            </a:extLst>
          </p:cNvPr>
          <p:cNvSpPr>
            <a:spLocks noGrp="1"/>
          </p:cNvSpPr>
          <p:nvPr>
            <p:ph idx="1"/>
          </p:nvPr>
        </p:nvSpPr>
        <p:spPr>
          <a:xfrm>
            <a:off x="643943" y="746974"/>
            <a:ext cx="11384924" cy="5048519"/>
          </a:xfrm>
        </p:spPr>
        <p:txBody>
          <a:bodyPr>
            <a:normAutofit/>
          </a:bodyPr>
          <a:lstStyle/>
          <a:p>
            <a:pPr marL="0" indent="0" algn="r" rtl="1">
              <a:lnSpc>
                <a:spcPct val="150000"/>
              </a:lnSpc>
              <a:spcAft>
                <a:spcPts val="600"/>
              </a:spcAft>
              <a:buNone/>
              <a:tabLst>
                <a:tab pos="1353820" algn="l"/>
                <a:tab pos="2700655" algn="ctr"/>
              </a:tabLst>
            </a:pPr>
            <a:r>
              <a:rPr lang="ar-SY" sz="20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 الطرق التي يجري من خلالها نقل الملفات بين خادم </a:t>
            </a:r>
            <a:r>
              <a:rPr lang="en-US" sz="2000" b="1" dirty="0">
                <a:solidFill>
                  <a:srgbClr val="FF0000"/>
                </a:solidFill>
                <a:effectLst/>
                <a:latin typeface="Simplified Arabic" panose="02020603050405020304" pitchFamily="18" charset="-78"/>
                <a:ea typeface="Calibri" panose="020F0502020204030204" pitchFamily="34" charset="0"/>
                <a:cs typeface="Arial" panose="020B0604020202020204" pitchFamily="34" charset="0"/>
              </a:rPr>
              <a:t>FTP</a:t>
            </a:r>
            <a:r>
              <a:rPr lang="ar-SY" sz="2000" b="1" dirty="0">
                <a:solidFill>
                  <a:srgbClr val="FF0000"/>
                </a:solidFill>
                <a:effectLst/>
                <a:latin typeface="Calibri" panose="020F0502020204030204" pitchFamily="34" charset="0"/>
                <a:ea typeface="Calibri" panose="020F0502020204030204" pitchFamily="34" charset="0"/>
                <a:cs typeface="Simplified Arabic" panose="02020603050405020304" pitchFamily="18" charset="-78"/>
              </a:rPr>
              <a:t> وبرنامج العميل:</a:t>
            </a:r>
            <a:endParaRPr lang="en-US"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rtl="1">
              <a:lnSpc>
                <a:spcPct val="200000"/>
              </a:lnSpc>
              <a:spcAft>
                <a:spcPts val="600"/>
              </a:spcAft>
              <a:buFont typeface="+mj-lt"/>
              <a:buAutoNum type="arabicParenR"/>
              <a:tabLst>
                <a:tab pos="1353820" algn="l"/>
                <a:tab pos="2700655" algn="ctr"/>
              </a:tabLst>
            </a:pP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بروتوكول نقل الملفات المحمي بكلمة مرور: </a:t>
            </a:r>
            <a:r>
              <a:rPr lang="ar-SY" sz="1800" dirty="0">
                <a:effectLst/>
                <a:latin typeface="Simplified Arabic" panose="02020603050405020304" pitchFamily="18" charset="-78"/>
                <a:ea typeface="Times New Roman" panose="02020603050405020304" pitchFamily="18" charset="0"/>
                <a:cs typeface="Arial" panose="020B0604020202020204" pitchFamily="34" charset="0"/>
              </a:rPr>
              <a:t>تتطلب استخدام اسم مستخدم وكلمة مرور.</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200000"/>
              </a:lnSpc>
              <a:spcAft>
                <a:spcPts val="600"/>
              </a:spcAft>
              <a:buFont typeface="+mj-lt"/>
              <a:buAutoNum type="arabicParenR"/>
              <a:tabLst>
                <a:tab pos="1353820" algn="l"/>
                <a:tab pos="2700655" algn="ctr"/>
              </a:tabLst>
            </a:pP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FTP</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مجهول: يوفر نقل البيانات دون تشفير أو استخدام اسم مستخدم وكلمة مرور.</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200000"/>
              </a:lnSpc>
              <a:spcAft>
                <a:spcPts val="600"/>
              </a:spcAft>
              <a:buFont typeface="+mj-lt"/>
              <a:buAutoNum type="arabicParenR"/>
              <a:tabLst>
                <a:tab pos="1353820" algn="l"/>
                <a:tab pos="2700655" algn="ctr"/>
              </a:tabLst>
            </a:pP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بروتوكول نقل الملفات الآمن (</a:t>
            </a: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SFTP</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يعمل بشكل مشابه لبروتوكول</a:t>
            </a: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 FTP</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اذ يوفر آلية لنقل الملفات بشكل آمن.</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200000"/>
              </a:lnSpc>
              <a:spcAft>
                <a:spcPts val="600"/>
              </a:spcAft>
              <a:buFont typeface="+mj-lt"/>
              <a:buAutoNum type="arabicParenR"/>
              <a:tabLst>
                <a:tab pos="1353820" algn="l"/>
                <a:tab pos="2700655" algn="ctr"/>
              </a:tabLst>
            </a:pP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بروتوكول نقل الملفات الآمن (</a:t>
            </a: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FTPS</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يتيح أمان طبقة النقل الضمني (</a:t>
            </a: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TLS</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بمجرد إنشاء اتصال </a:t>
            </a: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FTP</a:t>
            </a:r>
            <a:r>
              <a:rPr lang="ar-SY" sz="1800" dirty="0">
                <a:latin typeface="Calibri" panose="020F0502020204030204" pitchFamily="34" charset="0"/>
                <a:ea typeface="Times New Roman" panose="02020603050405020304" pitchFamily="18" charset="0"/>
                <a:cs typeface="Simplified Arabic" panose="02020603050405020304" pitchFamily="18" charset="-78"/>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200000"/>
              </a:lnSpc>
              <a:spcAft>
                <a:spcPts val="600"/>
              </a:spcAft>
              <a:buFont typeface="+mj-lt"/>
              <a:buAutoNum type="arabicParenR"/>
              <a:tabLst>
                <a:tab pos="1353820" algn="l"/>
                <a:tab pos="2700655" algn="ctr"/>
              </a:tabLst>
            </a:pP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FTP</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عبر </a:t>
            </a: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SSL / TLS (FTPES)</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الصريح: يتيح هذا الأسلوب دعم </a:t>
            </a: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TLS</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الصريح عن طريق ترقية اتصال </a:t>
            </a:r>
            <a:r>
              <a:rPr lang="en-US" sz="1800" dirty="0">
                <a:effectLst/>
                <a:latin typeface="Simplified Arabic" panose="02020603050405020304" pitchFamily="18" charset="-78"/>
                <a:ea typeface="Times New Roman" panose="02020603050405020304" pitchFamily="18" charset="0"/>
                <a:cs typeface="Arial" panose="020B0604020202020204" pitchFamily="34" charset="0"/>
              </a:rPr>
              <a:t>FTP</a:t>
            </a:r>
            <a:r>
              <a:rPr lang="ar-SY" sz="1800" dirty="0">
                <a:effectLst/>
                <a:latin typeface="Calibri" panose="020F0502020204030204" pitchFamily="34" charset="0"/>
                <a:ea typeface="Times New Roman" panose="02020603050405020304" pitchFamily="18" charset="0"/>
                <a:cs typeface="Simplified Arabic" panose="02020603050405020304" pitchFamily="18" charset="-78"/>
              </a:rPr>
              <a:t> إلى اتصال مشفر.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ar-SY" dirty="0"/>
          </a:p>
        </p:txBody>
      </p:sp>
    </p:spTree>
    <p:extLst>
      <p:ext uri="{BB962C8B-B14F-4D97-AF65-F5344CB8AC3E}">
        <p14:creationId xmlns:p14="http://schemas.microsoft.com/office/powerpoint/2010/main" val="1463859340"/>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1480</Words>
  <Application>Microsoft Office PowerPoint</Application>
  <PresentationFormat>شاشة عريضة</PresentationFormat>
  <Paragraphs>135</Paragraphs>
  <Slides>19</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19</vt:i4>
      </vt:variant>
    </vt:vector>
  </HeadingPairs>
  <TitlesOfParts>
    <vt:vector size="27" baseType="lpstr">
      <vt:lpstr>Arial</vt:lpstr>
      <vt:lpstr>Calibri</vt:lpstr>
      <vt:lpstr>Calibri Light</vt:lpstr>
      <vt:lpstr>Simplified Arabic</vt:lpstr>
      <vt:lpstr>Symbol</vt:lpstr>
      <vt:lpstr>Times New Roman</vt:lpstr>
      <vt:lpstr>Wingdings</vt:lpstr>
      <vt:lpstr>نسق Office</vt:lpstr>
      <vt:lpstr>بروتوكول نقل الملفات (FTP)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بروتوكول نقل الملفات (FTP) </dc:title>
  <dc:creator>pc</dc:creator>
  <cp:lastModifiedBy>pc</cp:lastModifiedBy>
  <cp:revision>141</cp:revision>
  <dcterms:created xsi:type="dcterms:W3CDTF">2022-06-15T05:49:06Z</dcterms:created>
  <dcterms:modified xsi:type="dcterms:W3CDTF">2022-06-17T14:42:59Z</dcterms:modified>
</cp:coreProperties>
</file>