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9" r:id="rId8"/>
    <p:sldId id="266" r:id="rId9"/>
    <p:sldId id="263" r:id="rId10"/>
    <p:sldId id="270" r:id="rId11"/>
    <p:sldId id="265" r:id="rId12"/>
    <p:sldId id="267" r:id="rId13"/>
    <p:sldId id="268" r:id="rId14"/>
    <p:sldId id="275" r:id="rId15"/>
    <p:sldId id="271" r:id="rId16"/>
    <p:sldId id="272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63C5BA-BF40-436E-806C-2B38FF4807F4}">
          <p14:sldIdLst>
            <p14:sldId id="256"/>
            <p14:sldId id="260"/>
            <p14:sldId id="258"/>
            <p14:sldId id="259"/>
            <p14:sldId id="261"/>
            <p14:sldId id="262"/>
            <p14:sldId id="269"/>
            <p14:sldId id="266"/>
            <p14:sldId id="263"/>
            <p14:sldId id="270"/>
            <p14:sldId id="265"/>
            <p14:sldId id="267"/>
            <p14:sldId id="268"/>
            <p14:sldId id="275"/>
            <p14:sldId id="271"/>
            <p14:sldId id="272"/>
            <p14:sldId id="276"/>
          </p14:sldIdLst>
        </p14:section>
        <p14:section name="Untitled Section" id="{05DE1A99-B59A-45F3-9ECD-43402244D128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>
      <p:cViewPr varScale="1">
        <p:scale>
          <a:sx n="68" d="100"/>
          <a:sy n="68" d="100"/>
        </p:scale>
        <p:origin x="1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pptehealt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03969" y="1245296"/>
            <a:ext cx="34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54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42695" y="3053755"/>
            <a:ext cx="68586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Projet C++ </a:t>
            </a:r>
          </a:p>
          <a:p>
            <a:r>
              <a:rPr lang="fr-F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Présenté par 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               </a:t>
            </a:r>
            <a:r>
              <a:rPr lang="fr-F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Bouhlel Chedy </a:t>
            </a:r>
          </a:p>
          <a:p>
            <a:r>
              <a:rPr lang="fr-F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                             Nour Boujmil</a:t>
            </a:r>
          </a:p>
          <a:p>
            <a:r>
              <a:rPr lang="fr-F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                             Zeineb Eya Rahmani</a:t>
            </a:r>
          </a:p>
          <a:p>
            <a:r>
              <a:rPr lang="fr-F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                             Fatima Yaacoubi</a:t>
            </a:r>
          </a:p>
          <a:p>
            <a:r>
              <a:rPr lang="fr-F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                             Skander Rachah</a:t>
            </a:r>
          </a:p>
        </p:txBody>
      </p:sp>
      <p:pic>
        <p:nvPicPr>
          <p:cNvPr id="3074" name="Picture 2" descr="Fichier:Logo ESPRIT Ariana.jpg — Wikipé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8087" y="6093296"/>
            <a:ext cx="2065913" cy="76470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461062" y="1186784"/>
            <a:ext cx="2401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Light" pitchFamily="34" charset="-128"/>
                <a:ea typeface="Yu Gothic UI Light" pitchFamily="34" charset="-128"/>
              </a:rPr>
              <a:t>E Clinic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2537"/>
              </p:ext>
            </p:extLst>
          </p:nvPr>
        </p:nvGraphicFramePr>
        <p:xfrm>
          <a:off x="1524000" y="1397000"/>
          <a:ext cx="6096000" cy="45500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Comptes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Documents médicaux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72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phone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social security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marital status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emergency contact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insurance company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under risk/safe (cas)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Blood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allergies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médications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surgies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prescriptions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analyses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doctor's</a:t>
                      </a:r>
                      <a:r>
                        <a:rPr lang="fr-FR" dirty="0"/>
                        <a:t> notes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performance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891480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patient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D8AF5F-7B4C-4550-911B-C6DCCF8530B7}"/>
              </a:ext>
            </a:extLst>
          </p:cNvPr>
          <p:cNvSpPr/>
          <p:nvPr/>
        </p:nvSpPr>
        <p:spPr>
          <a:xfrm>
            <a:off x="6366520" y="1772816"/>
            <a:ext cx="144016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Documents médicaux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A9F77950-DEBA-42D5-9237-EACC0D4B347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DCAA2AE5-9F7D-4E1C-8DD5-A084AC101E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F761D9B-BEF1-4DB4-92DF-2BC6C648F82B}"/>
              </a:ext>
            </a:extLst>
          </p:cNvPr>
          <p:cNvSpPr/>
          <p:nvPr/>
        </p:nvSpPr>
        <p:spPr>
          <a:xfrm>
            <a:off x="2448445" y="3591084"/>
            <a:ext cx="801138" cy="56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53E3B89-F014-48F9-91EF-162E56DDE839}"/>
              </a:ext>
            </a:extLst>
          </p:cNvPr>
          <p:cNvSpPr/>
          <p:nvPr/>
        </p:nvSpPr>
        <p:spPr>
          <a:xfrm>
            <a:off x="544082" y="3591084"/>
            <a:ext cx="1143068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53F6C69-888E-4B20-8199-B5F7E60F42EA}"/>
              </a:ext>
            </a:extLst>
          </p:cNvPr>
          <p:cNvSpPr/>
          <p:nvPr/>
        </p:nvSpPr>
        <p:spPr>
          <a:xfrm>
            <a:off x="4039593" y="3621451"/>
            <a:ext cx="1440160" cy="533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Suppression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BDB94C5-6C03-4EE5-9737-9C9715BC54F1}"/>
              </a:ext>
            </a:extLst>
          </p:cNvPr>
          <p:cNvSpPr/>
          <p:nvPr/>
        </p:nvSpPr>
        <p:spPr>
          <a:xfrm>
            <a:off x="6737053" y="3606281"/>
            <a:ext cx="1440160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 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6B78218-F48F-48FC-BE37-195C19BE27EA}"/>
              </a:ext>
            </a:extLst>
          </p:cNvPr>
          <p:cNvSpPr/>
          <p:nvPr/>
        </p:nvSpPr>
        <p:spPr>
          <a:xfrm>
            <a:off x="4382998" y="4920493"/>
            <a:ext cx="637826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687CB1D-D070-4956-8D89-286CF48903EA}"/>
              </a:ext>
            </a:extLst>
          </p:cNvPr>
          <p:cNvSpPr/>
          <p:nvPr/>
        </p:nvSpPr>
        <p:spPr>
          <a:xfrm>
            <a:off x="1872438" y="4920493"/>
            <a:ext cx="1288453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 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D6B1848-1BD0-4462-A514-93F02E359A4D}"/>
              </a:ext>
            </a:extLst>
          </p:cNvPr>
          <p:cNvSpPr/>
          <p:nvPr/>
        </p:nvSpPr>
        <p:spPr>
          <a:xfrm>
            <a:off x="5664532" y="4920494"/>
            <a:ext cx="1288452" cy="54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Statistique 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CC7129C-54D0-44DF-981F-15BC67CC8B60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1115616" y="2276872"/>
            <a:ext cx="720080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F4612A6-0080-4DB5-B959-5A5F1524122A}"/>
              </a:ext>
            </a:extLst>
          </p:cNvPr>
          <p:cNvCxnSpPr>
            <a:endCxn id="15" idx="0"/>
          </p:cNvCxnSpPr>
          <p:nvPr/>
        </p:nvCxnSpPr>
        <p:spPr>
          <a:xfrm>
            <a:off x="1835696" y="2276872"/>
            <a:ext cx="1013318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C6E1182-E313-42E3-86A8-92AEA70F1CF8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1835696" y="2276872"/>
            <a:ext cx="292397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3113BAC-9CE1-46EC-B0A9-CF7F1B2D7BEA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1835696" y="2276872"/>
            <a:ext cx="5621437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1E85D22-FA04-4BFC-91C4-BDDD0F4DF29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086600" y="2276872"/>
            <a:ext cx="370533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E4A82A8-F286-444F-9131-643A558A852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759673" y="2276872"/>
            <a:ext cx="232692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E68442-9084-437F-BB80-EAA5ADF8599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49014" y="2276872"/>
            <a:ext cx="4237586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97AB40B-E930-4169-AAEA-543BC0F7060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1115616" y="2276872"/>
            <a:ext cx="5970984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98FE051-C7C7-49AC-98E1-9C30A6E92A17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835696" y="2276872"/>
            <a:ext cx="68096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AA2B6E3-1B49-4C1F-94DA-462EF6EA67B7}"/>
              </a:ext>
            </a:extLst>
          </p:cNvPr>
          <p:cNvCxnSpPr>
            <a:endCxn id="26" idx="0"/>
          </p:cNvCxnSpPr>
          <p:nvPr/>
        </p:nvCxnSpPr>
        <p:spPr>
          <a:xfrm>
            <a:off x="1835696" y="2292042"/>
            <a:ext cx="2866215" cy="262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423B5869-F68B-4AFF-8E4F-24275FD2C61D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6308758" y="2276872"/>
            <a:ext cx="777842" cy="26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388612B2-DE82-419B-AD42-1483161D72D0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4701911" y="2276872"/>
            <a:ext cx="238468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:a16="http://schemas.microsoft.com/office/drawing/2014/main" id="{9848FD08-A531-4D07-8C81-5929EE661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2" y="599339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11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332656"/>
            <a:ext cx="8568952" cy="65253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sng" strike="noStrike" kern="1200" cap="none" spc="0" normalizeH="0" baseline="0" noProof="0" dirty="0">
                <a:ln>
                  <a:noFill/>
                </a:ln>
                <a:solidFill>
                  <a:srgbClr val="F868B0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Module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sng" strike="noStrike" kern="1200" cap="none" spc="0" normalizeH="0" baseline="0" noProof="0" dirty="0">
                <a:ln>
                  <a:noFill/>
                </a:ln>
                <a:solidFill>
                  <a:srgbClr val="F868B0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Gestion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sng" strike="noStrike" kern="1200" cap="none" spc="0" normalizeH="0" baseline="0" noProof="0" dirty="0">
                <a:ln>
                  <a:noFill/>
                </a:ln>
                <a:solidFill>
                  <a:srgbClr val="F868B0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financière :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C’est module est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dédie aux documents,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dossiers, service 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Comptabilité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et financement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du clinique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82944"/>
              </p:ext>
            </p:extLst>
          </p:nvPr>
        </p:nvGraphicFramePr>
        <p:xfrm>
          <a:off x="2864396" y="305360"/>
          <a:ext cx="5940152" cy="61721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51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Rôle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Avantages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20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Pilotage et suivi de l’activité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kern="1200" dirty="0">
                          <a:effectLst/>
                        </a:rPr>
                        <a:t>organiser les flux de dépenses et de recettes (encaissement-décaissement)</a:t>
                      </a:r>
                      <a:r>
                        <a:rPr lang="fr-FR" sz="1600" baseline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kern="1200" dirty="0">
                          <a:effectLst/>
                        </a:rPr>
                        <a:t>La direction des finances de clinique : un rôle crucial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kern="1200" dirty="0">
                          <a:effectLst/>
                        </a:rPr>
                        <a:t>optimiser les délais de paiement et rechercher des sources de financement en relation avec les établissements bancaires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kern="1200" dirty="0">
                          <a:effectLst/>
                        </a:rPr>
                        <a:t>gérer le processus comptable de l'émission des commandes ou des achats.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kern="1200" dirty="0">
                          <a:effectLst/>
                        </a:rPr>
                        <a:t>suivre et contrôle la procédure budgétaire et les impacts financiers qui en découlent, en collaboration avec les acteurs internes et externes dans un contexte pluriannuel.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effectLst/>
                        </a:rPr>
                        <a:t>*assurer le suivi de votre situation financière actuelle et passée, et vous permettre de faire des comparaisons.</a:t>
                      </a:r>
                    </a:p>
                    <a:p>
                      <a:r>
                        <a:rPr lang="fr-FR" sz="1600" kern="1200" dirty="0">
                          <a:effectLst/>
                        </a:rPr>
                        <a:t>*planifier votre situation financière éventuelle et faire des prévisions</a:t>
                      </a:r>
                    </a:p>
                    <a:p>
                      <a:r>
                        <a:rPr lang="fr-FR" sz="1600" kern="1200" dirty="0">
                          <a:effectLst/>
                        </a:rPr>
                        <a:t>*satisfaire aux exigences relatives aux déclarations</a:t>
                      </a:r>
                    </a:p>
                    <a:p>
                      <a:r>
                        <a:rPr lang="fr-FR" sz="1600" kern="1200" dirty="0">
                          <a:effectLst/>
                        </a:rPr>
                        <a:t>*obtenir des renseignements qui vous permettront de prendre des décisions éclairées sur le plan des affaires</a:t>
                      </a:r>
                    </a:p>
                    <a:p>
                      <a:endParaRPr lang="fr-FR" sz="1600" kern="1200" dirty="0">
                        <a:effectLst/>
                      </a:endParaRPr>
                    </a:p>
                    <a:p>
                      <a:r>
                        <a:rPr lang="fr-FR" sz="1600" kern="1200" dirty="0">
                          <a:effectLst/>
                        </a:rPr>
                        <a:t>*</a:t>
                      </a:r>
                      <a:r>
                        <a:rPr lang="fr-FR" sz="1600" dirty="0"/>
                        <a:t>l’intégration complète du logiciel de gestion de la facturation au logiciel de gestion comptable</a:t>
                      </a:r>
                      <a:endParaRPr lang="fr-FR" sz="1600" kern="1200" dirty="0">
                        <a:effectLst/>
                      </a:endParaRP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85" y="3856906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95536" y="365760"/>
          <a:ext cx="8208912" cy="6062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08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Fonctionnalités avancées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48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fr-FR" baseline="0" dirty="0"/>
                        <a:t>Ajout :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Des rapports de financement (trimestrielle/annuelle)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Encaissement/décaissement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Des archives/des dossiers de comptabilités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Les plans des actions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/>
                        <a:t>2.Affichage :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Tous les composition des financement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Évolution des budgets et la situation financière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/>
                        <a:t>Système de sponsoring et partenariats 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fr-FR" baseline="0" dirty="0"/>
                    </a:p>
                    <a:p>
                      <a:pPr marL="0" indent="0">
                        <a:buNone/>
                      </a:pPr>
                      <a:r>
                        <a:rPr lang="fr-FR" baseline="0" dirty="0"/>
                        <a:t>3. Suppression des faux rapports ou des faux bilans.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/>
                        <a:t>4. Modification des chiffres d’affaires , et les rapport en cas d’erreurs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 Recherche du rapport d’un mois demander ou d’une année / dossiers /archives </a:t>
                      </a:r>
                    </a:p>
                    <a:p>
                      <a:r>
                        <a:rPr lang="fr-FR" dirty="0"/>
                        <a:t>. Trie des chiffres par</a:t>
                      </a:r>
                      <a:r>
                        <a:rPr lang="fr-FR" baseline="0" dirty="0"/>
                        <a:t> un ordre croissant ou décroissant et trie des rapports donnée par date …</a:t>
                      </a:r>
                    </a:p>
                    <a:p>
                      <a:r>
                        <a:rPr lang="fr-FR" baseline="0" dirty="0"/>
                        <a:t>. Statistique de l’état financière du clinique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03448"/>
            <a:ext cx="1222079" cy="396044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4117" y="5237820"/>
            <a:ext cx="999883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2630607" y="1328098"/>
            <a:ext cx="3531358" cy="56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Gestion financière </a:t>
            </a:r>
          </a:p>
        </p:txBody>
      </p:sp>
      <p:cxnSp>
        <p:nvCxnSpPr>
          <p:cNvPr id="34" name="Elbow Connector 33"/>
          <p:cNvCxnSpPr>
            <a:stCxn id="33" idx="2"/>
          </p:cNvCxnSpPr>
          <p:nvPr/>
        </p:nvCxnSpPr>
        <p:spPr>
          <a:xfrm rot="5400000">
            <a:off x="2766232" y="455494"/>
            <a:ext cx="194480" cy="3065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2"/>
          </p:cNvCxnSpPr>
          <p:nvPr/>
        </p:nvCxnSpPr>
        <p:spPr>
          <a:xfrm rot="16200000" flipH="1">
            <a:off x="5739738" y="547616"/>
            <a:ext cx="204716" cy="2891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2328650" y="2162317"/>
            <a:ext cx="378728" cy="225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1177119" y="2239086"/>
            <a:ext cx="378726" cy="7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7037128" y="2244204"/>
            <a:ext cx="399197" cy="102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96285" y="2085548"/>
            <a:ext cx="0" cy="37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0989" y="2464274"/>
            <a:ext cx="1146412" cy="100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/>
              <a:t>rapports de financement (trimestrielle/annuelle)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05818" y="2464274"/>
            <a:ext cx="1617258" cy="100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350" dirty="0"/>
              <a:t>Encaissement/décaissement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38031" y="2464274"/>
            <a:ext cx="1315304" cy="100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Des archives</a:t>
            </a:r>
          </a:p>
          <a:p>
            <a:pPr algn="ctr"/>
            <a:r>
              <a:rPr lang="fr-FR" sz="1350" dirty="0"/>
              <a:t>Des dossiers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7528" y="2494982"/>
            <a:ext cx="1412544" cy="97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350" dirty="0"/>
              <a:t> Les plans des actions</a:t>
            </a:r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>
            <a:off x="1484195" y="3467384"/>
            <a:ext cx="378725" cy="94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 flipH="1">
            <a:off x="1862920" y="3467384"/>
            <a:ext cx="1151528" cy="9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1862920" y="3467383"/>
            <a:ext cx="2832763" cy="9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</p:cNvCxnSpPr>
          <p:nvPr/>
        </p:nvCxnSpPr>
        <p:spPr>
          <a:xfrm flipH="1">
            <a:off x="1862920" y="3467383"/>
            <a:ext cx="5680880" cy="9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402307" y="4409080"/>
            <a:ext cx="1228299" cy="82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Ajout </a:t>
            </a:r>
          </a:p>
        </p:txBody>
      </p:sp>
      <p:sp>
        <p:nvSpPr>
          <p:cNvPr id="49" name="Oval 48"/>
          <p:cNvSpPr/>
          <p:nvPr/>
        </p:nvSpPr>
        <p:spPr>
          <a:xfrm>
            <a:off x="3347114" y="4583089"/>
            <a:ext cx="1348569" cy="72674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25" dirty="0"/>
              <a:t>modification</a:t>
            </a:r>
          </a:p>
        </p:txBody>
      </p:sp>
      <p:sp>
        <p:nvSpPr>
          <p:cNvPr id="50" name="Oval 49"/>
          <p:cNvSpPr/>
          <p:nvPr/>
        </p:nvSpPr>
        <p:spPr>
          <a:xfrm>
            <a:off x="4470495" y="4271667"/>
            <a:ext cx="1207826" cy="706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Affichage </a:t>
            </a:r>
          </a:p>
        </p:txBody>
      </p:sp>
      <p:sp>
        <p:nvSpPr>
          <p:cNvPr id="51" name="Oval 50"/>
          <p:cNvSpPr/>
          <p:nvPr/>
        </p:nvSpPr>
        <p:spPr>
          <a:xfrm>
            <a:off x="7543800" y="4583089"/>
            <a:ext cx="1381836" cy="10235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50" dirty="0"/>
              <a:t>Statistiques </a:t>
            </a:r>
          </a:p>
        </p:txBody>
      </p:sp>
      <p:cxnSp>
        <p:nvCxnSpPr>
          <p:cNvPr id="52" name="Straight Arrow Connector 51"/>
          <p:cNvCxnSpPr>
            <a:stCxn id="41" idx="2"/>
            <a:endCxn id="51" idx="0"/>
          </p:cNvCxnSpPr>
          <p:nvPr/>
        </p:nvCxnSpPr>
        <p:spPr>
          <a:xfrm>
            <a:off x="3014448" y="3467384"/>
            <a:ext cx="5220271" cy="111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>
            <a:off x="7543800" y="3467383"/>
            <a:ext cx="690918" cy="111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51" idx="1"/>
          </p:cNvCxnSpPr>
          <p:nvPr/>
        </p:nvCxnSpPr>
        <p:spPr>
          <a:xfrm>
            <a:off x="1484194" y="3467385"/>
            <a:ext cx="6261971" cy="126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9" idx="0"/>
          </p:cNvCxnSpPr>
          <p:nvPr/>
        </p:nvCxnSpPr>
        <p:spPr>
          <a:xfrm>
            <a:off x="3014448" y="3467384"/>
            <a:ext cx="1006951" cy="1115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1"/>
          </p:cNvCxnSpPr>
          <p:nvPr/>
        </p:nvCxnSpPr>
        <p:spPr>
          <a:xfrm>
            <a:off x="1484195" y="3467385"/>
            <a:ext cx="2060412" cy="122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2"/>
            <a:endCxn id="49" idx="7"/>
          </p:cNvCxnSpPr>
          <p:nvPr/>
        </p:nvCxnSpPr>
        <p:spPr>
          <a:xfrm flipH="1">
            <a:off x="4498190" y="3467383"/>
            <a:ext cx="197493" cy="122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28095" y="5299596"/>
            <a:ext cx="1003111" cy="5732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trie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405419" y="5381483"/>
            <a:ext cx="1289713" cy="429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50" dirty="0"/>
              <a:t>Recherche</a:t>
            </a:r>
          </a:p>
        </p:txBody>
      </p:sp>
      <p:cxnSp>
        <p:nvCxnSpPr>
          <p:cNvPr id="60" name="Elbow Connector 59"/>
          <p:cNvCxnSpPr>
            <a:stCxn id="40" idx="1"/>
            <a:endCxn id="59" idx="1"/>
          </p:cNvCxnSpPr>
          <p:nvPr/>
        </p:nvCxnSpPr>
        <p:spPr>
          <a:xfrm rot="10800000" flipH="1" flipV="1">
            <a:off x="910988" y="2965829"/>
            <a:ext cx="1494431" cy="2630606"/>
          </a:xfrm>
          <a:prstGeom prst="bentConnector3">
            <a:avLst>
              <a:gd name="adj1" fmla="val -11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  <a:endCxn id="59" idx="3"/>
          </p:cNvCxnSpPr>
          <p:nvPr/>
        </p:nvCxnSpPr>
        <p:spPr>
          <a:xfrm flipH="1">
            <a:off x="3695132" y="2965829"/>
            <a:ext cx="1658203" cy="2630606"/>
          </a:xfrm>
          <a:prstGeom prst="bentConnector3">
            <a:avLst>
              <a:gd name="adj1" fmla="val -10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  <a:endCxn id="58" idx="1"/>
          </p:cNvCxnSpPr>
          <p:nvPr/>
        </p:nvCxnSpPr>
        <p:spPr>
          <a:xfrm>
            <a:off x="1484195" y="3467384"/>
            <a:ext cx="4943900" cy="2118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  <a:endCxn id="58" idx="2"/>
          </p:cNvCxnSpPr>
          <p:nvPr/>
        </p:nvCxnSpPr>
        <p:spPr>
          <a:xfrm>
            <a:off x="3823077" y="2965829"/>
            <a:ext cx="3106574" cy="2906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3"/>
            <a:endCxn id="58" idx="0"/>
          </p:cNvCxnSpPr>
          <p:nvPr/>
        </p:nvCxnSpPr>
        <p:spPr>
          <a:xfrm>
            <a:off x="5353335" y="2965828"/>
            <a:ext cx="1576316" cy="233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6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0"/>
            <a:ext cx="9141622" cy="6856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7584" y="1844824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On a conçu un scenario arduino GPS. 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Cet appareil arduino va être attaché aux ambulances pour poursuivre le trajet qu’elle va suivre et localiser l ambulance en cas de retard/accident.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 -Cela permet de contacter la police en cas d’urgence pour libérer le passage à l ambulance.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 -Permet de suivre l ambulance et se préparer juste à temps quand le patient arrive -permet de gagner le temps et se mieux organiser. 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-Permet de choisir la distance la plus courte, la plus dégagée et la mieux bâtie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07704" y="90872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PARTIE SMART ARDUINO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55776" y="148478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rgbClr val="FF0000"/>
                </a:solidFill>
              </a:rPr>
              <a:t>Module matériel &amp; Module infirmiers médecins </a:t>
            </a:r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035496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1783"/>
            <a:ext cx="9141622" cy="685621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5392242" cy="269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356992"/>
            <a:ext cx="35052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15616" y="548680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rgbClr val="FF0000"/>
                </a:solidFill>
                <a:latin typeface="Yu Gothic UI Light" pitchFamily="34" charset="-128"/>
                <a:ea typeface="Yu Gothic UI Light" pitchFamily="34" charset="-128"/>
              </a:rPr>
              <a:t>Pour ce on a choisit Le modèle GPS Pour Arduino Avec une Antenne NEO-6M</a:t>
            </a:r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0528" y="4149080"/>
            <a:ext cx="2057400" cy="6667500"/>
          </a:xfrm>
          <a:prstGeom prst="rect">
            <a:avLst/>
          </a:prstGeom>
        </p:spPr>
      </p:pic>
      <p:pic>
        <p:nvPicPr>
          <p:cNvPr id="8" name="Image 7" descr="ou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404664"/>
            <a:ext cx="1324153" cy="42912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31640" y="48691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-Abordable (Pas cher)</a:t>
            </a:r>
          </a:p>
          <a:p>
            <a:r>
              <a:rPr lang="fr-FR" sz="2800" dirty="0">
                <a:solidFill>
                  <a:srgbClr val="002060"/>
                </a:solidFill>
              </a:rPr>
              <a:t>-Facile à utiliser </a:t>
            </a:r>
          </a:p>
          <a:p>
            <a:r>
              <a:rPr lang="fr-FR" sz="2800" dirty="0">
                <a:solidFill>
                  <a:srgbClr val="002060"/>
                </a:solidFill>
              </a:rPr>
              <a:t>-Facilite la tache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858000"/>
          </a:xfrm>
          <a:prstGeom prst="rect">
            <a:avLst/>
          </a:prstGeom>
        </p:spPr>
      </p:pic>
      <p:sp>
        <p:nvSpPr>
          <p:cNvPr id="3" name="ZoneTexte 3"/>
          <p:cNvSpPr txBox="1"/>
          <p:nvPr/>
        </p:nvSpPr>
        <p:spPr>
          <a:xfrm>
            <a:off x="1835696" y="54868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PARTIE SMART ARDUINO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3788" y="121948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Zeineb Rahmani &amp; Skander Rachah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588817"/>
            <a:ext cx="7128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Description 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 dans la côte arduino smart on propose le scenario suivant :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propose de fournir un détecteur intelligent qui relie entre infirmiers/médecins </a:t>
            </a:r>
          </a:p>
          <a:p>
            <a:r>
              <a:rPr lang="fr-FR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*Utilité ?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L’utilité de ce détecteur c’est facilite la communication entre les infirmiers et les médecins et nous faire gagne du temps </a:t>
            </a:r>
          </a:p>
          <a:p>
            <a:r>
              <a:rPr lang="fr-FR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*comment ? </a:t>
            </a:r>
          </a:p>
          <a:p>
            <a:pPr lvl="0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le médecin ou (infirmiers) l’un besoin de l’autre ce n’est pas obligatoire de le faire appelle grâce à ce détecteur tout simplement il suffit d’appuyée sur le bouton du détecteur et instantanément un alerte ou avertissement sera envoyer au médecin ainsi de même pour les infirmiers .</a:t>
            </a:r>
          </a:p>
          <a:p>
            <a:endParaRPr lang="fr-FR" sz="2400" b="1" u="sng" dirty="0">
              <a:solidFill>
                <a:srgbClr val="FF0000"/>
              </a:solidFill>
            </a:endParaRPr>
          </a:p>
          <a:p>
            <a:endParaRPr lang="fr-FR" sz="2400" b="1" u="sng" dirty="0">
              <a:solidFill>
                <a:srgbClr val="FF0000"/>
              </a:solidFill>
            </a:endParaRPr>
          </a:p>
          <a:p>
            <a:endParaRPr lang="fr-FR" sz="2400" b="1" u="sng" dirty="0">
              <a:solidFill>
                <a:srgbClr val="FF0000"/>
              </a:solidFill>
            </a:endParaRPr>
          </a:p>
          <a:p>
            <a:r>
              <a:rPr lang="fr-FR" sz="2400" b="1" u="sng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97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552" y="5229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5" name="Picture 2" descr="https://scontent.ftun3-1.fna.fbcdn.net/v/t1.15752-9/121306835_622479168407878_7137910266578590486_n.png?_nc_cat=103&amp;_nc_sid=ae9488&amp;_nc_ohc=iQh7tldEf_0AX9ZPIgo&amp;_nc_ht=scontent.ftun3-1.fna&amp;oh=cfc95a4e334398908ad03467b0753b6c&amp;oe=5FAA3C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04025"/>
            <a:ext cx="394218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76470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Alors pour le mode de fonctionnement on pensée a la procédure suivante : </a:t>
            </a:r>
          </a:p>
          <a:p>
            <a:r>
              <a:rPr lang="fr-FR" dirty="0"/>
              <a:t>Lors du besoin du médecin /infirmier(Foulen ben Foulen) une alerte ou avertissement sera envoyée a ce médecin/infirmier sous ce genre ( monsieur le médecin on vous besoin de se présenter à la chambre num …)et en même temps une notification va être envoyée a l’application sous le genre (le médecin /infirmier… est demandé au chambre … 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>
                <a:solidFill>
                  <a:srgbClr val="FF0000"/>
                </a:solidFill>
              </a:rPr>
              <a:t>*matérielles:  </a:t>
            </a:r>
          </a:p>
        </p:txBody>
      </p:sp>
      <p:sp>
        <p:nvSpPr>
          <p:cNvPr id="7" name="AutoShape 4" descr="Système de détection des obstacles avec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Système de détection des obstacles avec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04025"/>
            <a:ext cx="3518928" cy="244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69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0"/>
            <a:ext cx="9141622" cy="6856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7584" y="1844824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A travers un </a:t>
            </a:r>
            <a:r>
              <a:rPr lang="fr-FR" sz="2400" b="1" dirty="0" err="1">
                <a:latin typeface="Yu Gothic UI Light" pitchFamily="34" charset="-128"/>
                <a:ea typeface="Yu Gothic UI Light" pitchFamily="34" charset="-128"/>
              </a:rPr>
              <a:t>systeme</a:t>
            </a:r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 de détection des carte magnétique les personnels doivent glisser les cartes dans des machine approprié qui confirme qu'ils ont présenté et qui enregistre l'heure dont ils ont quitté le clinique</a:t>
            </a:r>
          </a:p>
          <a:p>
            <a:endParaRPr lang="fr-FR" sz="2400" b="1" dirty="0">
              <a:latin typeface="Yu Gothic UI Light" pitchFamily="34" charset="-128"/>
              <a:ea typeface="Yu Gothic UI Light" pitchFamily="34" charset="-128"/>
            </a:endParaRPr>
          </a:p>
          <a:p>
            <a:r>
              <a:rPr lang="fr-FR" sz="2400" b="1" u="sng">
                <a:solidFill>
                  <a:srgbClr val="FF0000"/>
                </a:solidFill>
              </a:rPr>
              <a:t>*matérielles:  </a:t>
            </a:r>
            <a:endParaRPr lang="fr-FR" sz="2400" b="1" dirty="0">
              <a:latin typeface="Yu Gothic UI Light" pitchFamily="34" charset="-128"/>
              <a:ea typeface="Yu Gothic UI Light" pitchFamily="34" charset="-128"/>
            </a:endParaRP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Cartes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Magnétiques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Leurs cartes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Machines</a:t>
            </a:r>
          </a:p>
          <a:p>
            <a:r>
              <a:rPr lang="fr-FR" sz="2400" b="1" dirty="0">
                <a:latin typeface="Yu Gothic UI Light" pitchFamily="34" charset="-128"/>
                <a:ea typeface="Yu Gothic UI Light" pitchFamily="34" charset="-128"/>
              </a:rPr>
              <a:t>Enregistrent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07704" y="90872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PARTIE SMART ARDUINO </a:t>
            </a:r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035496"/>
            <a:ext cx="20574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75656" y="1824147"/>
            <a:ext cx="64087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40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4000" b="1" i="1" dirty="0">
                <a:solidFill>
                  <a:srgbClr val="FF0000"/>
                </a:solidFill>
                <a:latin typeface="Yu Gothic UI Light" pitchFamily="34" charset="-128"/>
                <a:ea typeface="Yu Gothic UI Light" pitchFamily="34" charset="-128"/>
              </a:rPr>
              <a:t>1-Problématique et solution</a:t>
            </a:r>
          </a:p>
          <a:p>
            <a:pPr algn="ctr"/>
            <a:r>
              <a:rPr lang="fr-FR" sz="4000" b="1" i="1" dirty="0">
                <a:solidFill>
                  <a:srgbClr val="FF0000"/>
                </a:solidFill>
                <a:latin typeface="Yu Gothic UI Light" pitchFamily="34" charset="-128"/>
                <a:ea typeface="Yu Gothic UI Light" pitchFamily="34" charset="-128"/>
              </a:rPr>
              <a:t>2- Objectifs et fonctionnalités</a:t>
            </a:r>
          </a:p>
          <a:p>
            <a:pPr algn="ctr"/>
            <a:r>
              <a:rPr lang="fr-FR" sz="4000" b="1" i="1" dirty="0">
                <a:solidFill>
                  <a:srgbClr val="FF0000"/>
                </a:solidFill>
                <a:latin typeface="Yu Gothic UI Light" pitchFamily="34" charset="-128"/>
                <a:ea typeface="Yu Gothic UI Light" pitchFamily="34" charset="-128"/>
              </a:rPr>
              <a:t>3-Modules</a:t>
            </a:r>
          </a:p>
          <a:p>
            <a:pPr algn="ctr"/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a- Rôles et Avantages</a:t>
            </a:r>
          </a:p>
          <a:p>
            <a:pPr algn="ctr"/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b-Présentation Cruds et fonctionnalités</a:t>
            </a:r>
          </a:p>
          <a:p>
            <a:pPr algn="ctr"/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c-Partie smart proposée  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… </a:t>
            </a:r>
          </a:p>
        </p:txBody>
      </p:sp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179512"/>
            <a:ext cx="2057400" cy="666750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1940" y="5184596"/>
            <a:ext cx="1296144" cy="4200467"/>
          </a:xfrm>
          <a:prstGeom prst="rect">
            <a:avLst/>
          </a:prstGeom>
        </p:spPr>
      </p:pic>
      <p:pic>
        <p:nvPicPr>
          <p:cNvPr id="6" name="Image 5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79512"/>
            <a:ext cx="2057400" cy="666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15" y="1484784"/>
            <a:ext cx="892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dirty="0">
                <a:ln/>
                <a:solidFill>
                  <a:schemeClr val="accent4"/>
                </a:solidFill>
                <a:latin typeface="Yu Gothic UI Light" pitchFamily="34" charset="-128"/>
                <a:ea typeface="Yu Gothic UI Light" pitchFamily="34" charset="-128"/>
              </a:rPr>
              <a:t>Le plan de notre présentation: </a:t>
            </a:r>
            <a:endParaRPr lang="fr-FR" sz="5400" b="1" dirty="0">
              <a:ln/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ehealt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51720" y="13407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pptehealt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47664" y="836712"/>
            <a:ext cx="64087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3200" b="1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1-Problématique: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 nos jours ,ou chaque seconde compte,  le corps médical se trouve dans des situations chaotiques qui demande à tout un chacun de déployer son attention d’où  la rapidité de l’exécution et la précision de la gestion des cliniques est un besoin crucial</a:t>
            </a:r>
            <a:r>
              <a:rPr lang="fr-F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91880" y="3717032"/>
            <a:ext cx="460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868B0"/>
                </a:solidFill>
                <a:latin typeface="Yu Gothic UI Light" pitchFamily="34" charset="-128"/>
                <a:ea typeface="Yu Gothic UI Light" pitchFamily="34" charset="-128"/>
              </a:rPr>
              <a:t>Solution: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D’ou est conçue l’idée de notre application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consiste en un programme simple et rapide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aide le personnel médical a gérer la clinique .</a:t>
            </a:r>
          </a:p>
          <a:p>
            <a:endParaRPr lang="fr-FR" sz="24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pic>
        <p:nvPicPr>
          <p:cNvPr id="11" name="Image 10" descr="ou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-891480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88840" y="-1467544"/>
            <a:ext cx="5040560" cy="392043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31640" y="620688"/>
            <a:ext cx="62646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rgbClr val="FF0000"/>
                </a:solidFill>
                <a:latin typeface="Yu Gothic UI Light" pitchFamily="34" charset="-128"/>
                <a:ea typeface="Yu Gothic UI Light" pitchFamily="34" charset="-128"/>
              </a:rPr>
              <a:t>3-Objectifs 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3200" b="1" u="sng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Nous allons opter pour faire un programme :</a:t>
            </a:r>
          </a:p>
          <a:p>
            <a:pPr algn="ctr"/>
            <a:endParaRPr lang="fr-FR" sz="3200" b="1" u="sng" dirty="0">
              <a:solidFill>
                <a:schemeClr val="tx1">
                  <a:lumMod val="95000"/>
                  <a:lumOff val="5000"/>
                </a:schemeClr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Multilingue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 Auquel les droits d’accès sont réservés au personnel médical.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Contenant un système d’authentification selon chaque type d’utilisateur.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Contenant une partie d’aide décision.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Contenant une partie d’analyse et statistiques.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UI Light" pitchFamily="34" charset="-128"/>
                <a:ea typeface="Yu Gothic UI Light" pitchFamily="34" charset="-128"/>
              </a:rPr>
              <a:t>Qui organisera toute la gestion d’une clinique ; financière , personnel, matériels…</a:t>
            </a:r>
          </a:p>
        </p:txBody>
      </p:sp>
      <p:pic>
        <p:nvPicPr>
          <p:cNvPr id="5" name="Image 4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2488" y="3789040"/>
            <a:ext cx="5040560" cy="3920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1750"/>
            <a:ext cx="9144000" cy="68897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908720"/>
            <a:ext cx="48965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>
                <a:solidFill>
                  <a:srgbClr val="FF0000"/>
                </a:solidFill>
                <a:latin typeface="Yu Gothic UI Light" pitchFamily="34" charset="-128"/>
                <a:ea typeface="Yu Gothic UI Light" pitchFamily="34" charset="-128"/>
              </a:rPr>
              <a:t>3-Modules </a:t>
            </a:r>
          </a:p>
          <a:p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Nous avons développer cinq modules qui résument la gestion dans notre application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357301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1-Gestion de personnel </a:t>
            </a:r>
          </a:p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2-Gestion de médecins/infirmiers</a:t>
            </a:r>
          </a:p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3-Gestion de matériel</a:t>
            </a:r>
          </a:p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4-Gestion de finances </a:t>
            </a:r>
          </a:p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5-Gestion des informations des patients</a:t>
            </a:r>
          </a:p>
        </p:txBody>
      </p:sp>
      <p:pic>
        <p:nvPicPr>
          <p:cNvPr id="6" name="Image 5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88840" y="-1467544"/>
            <a:ext cx="5040560" cy="3920436"/>
          </a:xfrm>
          <a:prstGeom prst="rect">
            <a:avLst/>
          </a:prstGeom>
        </p:spPr>
      </p:pic>
      <p:pic>
        <p:nvPicPr>
          <p:cNvPr id="8" name="Image 7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16832" y="3717032"/>
            <a:ext cx="5040560" cy="39204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836712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rgbClr val="F868B0"/>
                </a:solidFill>
              </a:rPr>
              <a:t>1-Module de gestion du matériel: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34076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Ce module est conçu pour la gestion du matériel de la clinique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54078"/>
              </p:ext>
            </p:extLst>
          </p:nvPr>
        </p:nvGraphicFramePr>
        <p:xfrm>
          <a:off x="1475656" y="1844824"/>
          <a:ext cx="6096000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Rôle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Avantages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53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dirty="0"/>
                        <a:t>-Identifier quels chambres /instruments médicaux</a:t>
                      </a:r>
                      <a:r>
                        <a:rPr lang="fr-FR" sz="1800" kern="1200" baseline="0" dirty="0"/>
                        <a:t> </a:t>
                      </a:r>
                      <a:r>
                        <a:rPr lang="fr-FR" sz="1800" kern="1200" dirty="0"/>
                        <a:t>dévoient être</a:t>
                      </a:r>
                      <a:r>
                        <a:rPr lang="fr-FR" sz="1800" kern="1200" baseline="0" dirty="0"/>
                        <a:t> stériliser.</a:t>
                      </a:r>
                      <a:endParaRPr lang="fr-FR" sz="1800" kern="12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dirty="0"/>
                        <a:t>-Gérer les ambulances ; savoir combien d’ambulances sont encore dans la clinique et combien d’entre eux l’ont quitté.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dirty="0"/>
                        <a:t>-</a:t>
                      </a:r>
                      <a:r>
                        <a:rPr lang="fr-FR" sz="1800" kern="1200" dirty="0"/>
                        <a:t>Identifier</a:t>
                      </a:r>
                      <a:r>
                        <a:rPr lang="fr-FR" sz="1800" kern="1200" baseline="0" dirty="0"/>
                        <a:t> les médicaments à commander.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baseline="0" dirty="0"/>
                        <a:t>-Identifier les appareils médicaux/électroniques à réparer ou à mettre à jour.</a:t>
                      </a:r>
                      <a:endParaRPr lang="fr-FR" sz="1800" kern="1200" dirty="0"/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Faciliter</a:t>
                      </a:r>
                      <a:r>
                        <a:rPr lang="fr-FR" sz="1800" kern="1200" baseline="0" dirty="0">
                          <a:effectLst/>
                        </a:rPr>
                        <a:t> de manipulation </a:t>
                      </a: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Eviter</a:t>
                      </a:r>
                      <a:r>
                        <a:rPr lang="fr-FR" sz="1800" kern="1200" baseline="0" dirty="0">
                          <a:effectLst/>
                        </a:rPr>
                        <a:t> aucune confusion lors de l’application des taches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Gain de temps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Moins d'erreurs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14053"/>
              </p:ext>
            </p:extLst>
          </p:nvPr>
        </p:nvGraphicFramePr>
        <p:xfrm>
          <a:off x="1259632" y="1340769"/>
          <a:ext cx="6048672" cy="4838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328">
                <a:tc>
                  <a:txBody>
                    <a:bodyPr/>
                    <a:lstStyle/>
                    <a:p>
                      <a:r>
                        <a:rPr lang="fr-FR" dirty="0"/>
                        <a:t>Chambres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médicaments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Appareils</a:t>
                      </a:r>
                    </a:p>
                    <a:p>
                      <a:r>
                        <a:rPr lang="fr-FR" dirty="0"/>
                        <a:t>Médicaux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Ambulances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208">
                <a:tc>
                  <a:txBody>
                    <a:bodyPr/>
                    <a:lstStyle/>
                    <a:p>
                      <a:r>
                        <a:rPr lang="fr-FR" dirty="0"/>
                        <a:t>-Stérilisation</a:t>
                      </a:r>
                    </a:p>
                    <a:p>
                      <a:r>
                        <a:rPr lang="fr-FR" dirty="0"/>
                        <a:t>-Draps et coussins</a:t>
                      </a:r>
                      <a:r>
                        <a:rPr lang="fr-FR" baseline="0" dirty="0"/>
                        <a:t> </a:t>
                      </a:r>
                    </a:p>
                    <a:p>
                      <a:r>
                        <a:rPr lang="fr-FR" baseline="0" dirty="0"/>
                        <a:t>-Les repas des patients</a:t>
                      </a:r>
                    </a:p>
                    <a:p>
                      <a:r>
                        <a:rPr lang="fr-FR" baseline="0" dirty="0"/>
                        <a:t>-Le sérum </a:t>
                      </a:r>
                    </a:p>
                    <a:p>
                      <a:r>
                        <a:rPr lang="fr-FR" baseline="0" dirty="0"/>
                        <a:t>-les médicaments </a:t>
                      </a:r>
                    </a:p>
                    <a:p>
                      <a:r>
                        <a:rPr lang="fr-FR" baseline="0" dirty="0"/>
                        <a:t>-électrocardiographe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-Quantité de médicaments </a:t>
                      </a:r>
                    </a:p>
                    <a:p>
                      <a:r>
                        <a:rPr lang="fr-FR" dirty="0"/>
                        <a:t>-Nom du médicaments </a:t>
                      </a:r>
                    </a:p>
                    <a:p>
                      <a:r>
                        <a:rPr lang="fr-FR" dirty="0"/>
                        <a:t>-Somme des médicaments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-Stérilisation</a:t>
                      </a:r>
                    </a:p>
                    <a:p>
                      <a:r>
                        <a:rPr lang="fr-FR" dirty="0"/>
                        <a:t>-Réparation </a:t>
                      </a:r>
                    </a:p>
                    <a:p>
                      <a:r>
                        <a:rPr lang="fr-FR" dirty="0"/>
                        <a:t>-Mise à jour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de départ </a:t>
                      </a:r>
                    </a:p>
                    <a:p>
                      <a:r>
                        <a:rPr lang="fr-FR" dirty="0"/>
                        <a:t>Et</a:t>
                      </a:r>
                      <a:r>
                        <a:rPr lang="fr-FR" baseline="0" dirty="0"/>
                        <a:t> heures de départ.</a:t>
                      </a:r>
                    </a:p>
                    <a:p>
                      <a:endParaRPr lang="fr-FR" baseline="0" dirty="0"/>
                    </a:p>
                    <a:p>
                      <a:r>
                        <a:rPr lang="fr-FR" baseline="0" dirty="0"/>
                        <a:t>-Localisation de l’ambulance avec GPS (Arduino)</a:t>
                      </a:r>
                    </a:p>
                    <a:p>
                      <a:r>
                        <a:rPr lang="fr-FR" baseline="0" dirty="0"/>
                        <a:t>-l’adresse  vers laquelle l’ambulance se dirige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pic>
        <p:nvPicPr>
          <p:cNvPr id="6" name="Image 5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45224"/>
            <a:ext cx="754893" cy="2446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matériels</a:t>
            </a:r>
          </a:p>
        </p:txBody>
      </p:sp>
      <p:cxnSp>
        <p:nvCxnSpPr>
          <p:cNvPr id="4" name="Connecteur : en angle 13">
            <a:extLst>
              <a:ext uri="{FF2B5EF4-FFF2-40B4-BE49-F238E27FC236}">
                <a16:creationId xmlns:a16="http://schemas.microsoft.com/office/drawing/2014/main" id="{DCAA2AE5-9F7D-4E1C-8DD5-A084AC101EE4}"/>
              </a:ext>
            </a:extLst>
          </p:cNvPr>
          <p:cNvCxnSpPr/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ngle 11">
            <a:extLst>
              <a:ext uri="{FF2B5EF4-FFF2-40B4-BE49-F238E27FC236}">
                <a16:creationId xmlns:a16="http://schemas.microsoft.com/office/drawing/2014/main" id="{A9F77950-DEBA-42D5-9237-EACC0D4B3478}"/>
              </a:ext>
            </a:extLst>
          </p:cNvPr>
          <p:cNvCxnSpPr/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5004048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851920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5">
            <a:extLst>
              <a:ext uri="{FF2B5EF4-FFF2-40B4-BE49-F238E27FC236}">
                <a16:creationId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Médicament</a:t>
            </a:r>
          </a:p>
        </p:txBody>
      </p:sp>
      <p:sp>
        <p:nvSpPr>
          <p:cNvPr id="11" name="Rectangle : coins arrondis 5">
            <a:extLst>
              <a:ext uri="{FF2B5EF4-FFF2-40B4-BE49-F238E27FC236}">
                <a16:creationId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2987824" y="1772816"/>
            <a:ext cx="144016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Chambre</a:t>
            </a:r>
          </a:p>
        </p:txBody>
      </p:sp>
      <p:sp>
        <p:nvSpPr>
          <p:cNvPr id="12" name="Rectangle : coins arrondis 5">
            <a:extLst>
              <a:ext uri="{FF2B5EF4-FFF2-40B4-BE49-F238E27FC236}">
                <a16:creationId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4499992" y="1772816"/>
            <a:ext cx="1440160" cy="504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Appareils</a:t>
            </a:r>
          </a:p>
        </p:txBody>
      </p:sp>
      <p:sp>
        <p:nvSpPr>
          <p:cNvPr id="13" name="Rectangle : coins arrondis 5">
            <a:extLst>
              <a:ext uri="{FF2B5EF4-FFF2-40B4-BE49-F238E27FC236}">
                <a16:creationId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6372200" y="1772816"/>
            <a:ext cx="1440160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Ambulance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95536" y="3645024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915816" y="3645024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436096" y="3645024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Suppression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452320" y="3645024"/>
            <a:ext cx="1224136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1259632" y="5013176"/>
            <a:ext cx="136815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Tri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995936" y="5013176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6588224" y="5013176"/>
            <a:ext cx="136815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statistique</a:t>
            </a:r>
          </a:p>
        </p:txBody>
      </p:sp>
      <p:cxnSp>
        <p:nvCxnSpPr>
          <p:cNvPr id="22" name="Connecteur droit avec flèche 21"/>
          <p:cNvCxnSpPr>
            <a:stCxn id="10" idx="2"/>
          </p:cNvCxnSpPr>
          <p:nvPr/>
        </p:nvCxnSpPr>
        <p:spPr>
          <a:xfrm flipH="1">
            <a:off x="1259632" y="2276872"/>
            <a:ext cx="57606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5" idx="0"/>
          </p:cNvCxnSpPr>
          <p:nvPr/>
        </p:nvCxnSpPr>
        <p:spPr>
          <a:xfrm>
            <a:off x="1835696" y="2276872"/>
            <a:ext cx="18002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0" idx="2"/>
            <a:endCxn id="10" idx="2"/>
          </p:cNvCxnSpPr>
          <p:nvPr/>
        </p:nvCxnSpPr>
        <p:spPr>
          <a:xfrm>
            <a:off x="1835696" y="227687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0" idx="2"/>
          </p:cNvCxnSpPr>
          <p:nvPr/>
        </p:nvCxnSpPr>
        <p:spPr>
          <a:xfrm>
            <a:off x="1835696" y="2276872"/>
            <a:ext cx="432048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2"/>
          </p:cNvCxnSpPr>
          <p:nvPr/>
        </p:nvCxnSpPr>
        <p:spPr>
          <a:xfrm>
            <a:off x="1835696" y="2276872"/>
            <a:ext cx="41044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0" idx="2"/>
            <a:endCxn id="19" idx="1"/>
          </p:cNvCxnSpPr>
          <p:nvPr/>
        </p:nvCxnSpPr>
        <p:spPr>
          <a:xfrm>
            <a:off x="1835696" y="2276872"/>
            <a:ext cx="2160240" cy="306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0" idx="2"/>
          </p:cNvCxnSpPr>
          <p:nvPr/>
        </p:nvCxnSpPr>
        <p:spPr>
          <a:xfrm>
            <a:off x="1835696" y="2276872"/>
            <a:ext cx="583264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2"/>
            <a:endCxn id="20" idx="0"/>
          </p:cNvCxnSpPr>
          <p:nvPr/>
        </p:nvCxnSpPr>
        <p:spPr>
          <a:xfrm>
            <a:off x="1835696" y="2276872"/>
            <a:ext cx="543660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</p:cNvCxnSpPr>
          <p:nvPr/>
        </p:nvCxnSpPr>
        <p:spPr>
          <a:xfrm flipH="1">
            <a:off x="1475656" y="2276872"/>
            <a:ext cx="223224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1" idx="2"/>
            <a:endCxn id="15" idx="0"/>
          </p:cNvCxnSpPr>
          <p:nvPr/>
        </p:nvCxnSpPr>
        <p:spPr>
          <a:xfrm flipH="1">
            <a:off x="3635896" y="2276872"/>
            <a:ext cx="720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1" idx="2"/>
            <a:endCxn id="18" idx="0"/>
          </p:cNvCxnSpPr>
          <p:nvPr/>
        </p:nvCxnSpPr>
        <p:spPr>
          <a:xfrm flipH="1">
            <a:off x="1943708" y="2276872"/>
            <a:ext cx="1764196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1" idx="2"/>
          </p:cNvCxnSpPr>
          <p:nvPr/>
        </p:nvCxnSpPr>
        <p:spPr>
          <a:xfrm>
            <a:off x="3707904" y="2276872"/>
            <a:ext cx="108012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1" idx="2"/>
            <a:endCxn id="16" idx="0"/>
          </p:cNvCxnSpPr>
          <p:nvPr/>
        </p:nvCxnSpPr>
        <p:spPr>
          <a:xfrm>
            <a:off x="3707904" y="2276872"/>
            <a:ext cx="24122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1" idx="2"/>
          </p:cNvCxnSpPr>
          <p:nvPr/>
        </p:nvCxnSpPr>
        <p:spPr>
          <a:xfrm>
            <a:off x="3707904" y="2276872"/>
            <a:ext cx="352839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1" idx="2"/>
            <a:endCxn id="17" idx="0"/>
          </p:cNvCxnSpPr>
          <p:nvPr/>
        </p:nvCxnSpPr>
        <p:spPr>
          <a:xfrm>
            <a:off x="3707904" y="2276872"/>
            <a:ext cx="43564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2" idx="2"/>
          </p:cNvCxnSpPr>
          <p:nvPr/>
        </p:nvCxnSpPr>
        <p:spPr>
          <a:xfrm flipH="1">
            <a:off x="1259632" y="2276872"/>
            <a:ext cx="396044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2" idx="2"/>
            <a:endCxn id="15" idx="0"/>
          </p:cNvCxnSpPr>
          <p:nvPr/>
        </p:nvCxnSpPr>
        <p:spPr>
          <a:xfrm flipH="1">
            <a:off x="3635896" y="2276872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2" idx="2"/>
          </p:cNvCxnSpPr>
          <p:nvPr/>
        </p:nvCxnSpPr>
        <p:spPr>
          <a:xfrm flipH="1">
            <a:off x="1979712" y="2276872"/>
            <a:ext cx="324036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</p:cNvCxnSpPr>
          <p:nvPr/>
        </p:nvCxnSpPr>
        <p:spPr>
          <a:xfrm flipH="1">
            <a:off x="4788024" y="2276872"/>
            <a:ext cx="432048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2" idx="2"/>
            <a:endCxn id="16" idx="0"/>
          </p:cNvCxnSpPr>
          <p:nvPr/>
        </p:nvCxnSpPr>
        <p:spPr>
          <a:xfrm>
            <a:off x="5220072" y="2276872"/>
            <a:ext cx="9001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2" idx="2"/>
          </p:cNvCxnSpPr>
          <p:nvPr/>
        </p:nvCxnSpPr>
        <p:spPr>
          <a:xfrm>
            <a:off x="5220072" y="2276872"/>
            <a:ext cx="208823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2" idx="2"/>
            <a:endCxn id="17" idx="0"/>
          </p:cNvCxnSpPr>
          <p:nvPr/>
        </p:nvCxnSpPr>
        <p:spPr>
          <a:xfrm>
            <a:off x="5220072" y="2276872"/>
            <a:ext cx="284431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3" idx="2"/>
            <a:endCxn id="17" idx="0"/>
          </p:cNvCxnSpPr>
          <p:nvPr/>
        </p:nvCxnSpPr>
        <p:spPr>
          <a:xfrm>
            <a:off x="7092280" y="2276872"/>
            <a:ext cx="972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3" idx="2"/>
          </p:cNvCxnSpPr>
          <p:nvPr/>
        </p:nvCxnSpPr>
        <p:spPr>
          <a:xfrm>
            <a:off x="7092280" y="2276872"/>
            <a:ext cx="144016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13" idx="2"/>
            <a:endCxn id="16" idx="0"/>
          </p:cNvCxnSpPr>
          <p:nvPr/>
        </p:nvCxnSpPr>
        <p:spPr>
          <a:xfrm flipH="1">
            <a:off x="6120172" y="2276872"/>
            <a:ext cx="972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13" idx="2"/>
          </p:cNvCxnSpPr>
          <p:nvPr/>
        </p:nvCxnSpPr>
        <p:spPr>
          <a:xfrm flipH="1">
            <a:off x="4644008" y="2276872"/>
            <a:ext cx="244827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13" idx="2"/>
            <a:endCxn id="15" idx="0"/>
          </p:cNvCxnSpPr>
          <p:nvPr/>
        </p:nvCxnSpPr>
        <p:spPr>
          <a:xfrm flipH="1">
            <a:off x="3635896" y="2276872"/>
            <a:ext cx="34563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3" idx="2"/>
            <a:endCxn id="14" idx="0"/>
          </p:cNvCxnSpPr>
          <p:nvPr/>
        </p:nvCxnSpPr>
        <p:spPr>
          <a:xfrm flipH="1">
            <a:off x="1079612" y="2276872"/>
            <a:ext cx="60126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13" idx="2"/>
            <a:endCxn id="18" idx="0"/>
          </p:cNvCxnSpPr>
          <p:nvPr/>
        </p:nvCxnSpPr>
        <p:spPr>
          <a:xfrm flipH="1">
            <a:off x="1943708" y="2276872"/>
            <a:ext cx="5148572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83671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868B0"/>
                </a:solidFill>
                <a:latin typeface="Yu Gothic UI Light" pitchFamily="34" charset="-128"/>
                <a:ea typeface="Yu Gothic UI Light" pitchFamily="34" charset="-128"/>
              </a:rPr>
              <a:t>2-Module de gestion des patients: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CC6679-5594-42C5-BD26-FC9F4DE1BBB0}"/>
              </a:ext>
            </a:extLst>
          </p:cNvPr>
          <p:cNvSpPr txBox="1"/>
          <p:nvPr/>
        </p:nvSpPr>
        <p:spPr>
          <a:xfrm>
            <a:off x="465226" y="1282002"/>
            <a:ext cx="83199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10000"/>
                  </a:schemeClr>
                </a:solidFill>
                <a:effectLst/>
                <a:latin typeface="Yu Gothic UI Light" pitchFamily="34" charset="-128"/>
                <a:ea typeface="Yu Gothic UI Light" pitchFamily="34" charset="-128"/>
                <a:cs typeface="Calibri" panose="020F0502020204030204" pitchFamily="34" charset="0"/>
              </a:rPr>
              <a:t>Ce module est dédié aux documents et dossiers médicaux de chaque patient.</a:t>
            </a:r>
            <a:endParaRPr lang="fr-FR" sz="2000" b="1" dirty="0">
              <a:solidFill>
                <a:schemeClr val="bg2">
                  <a:lumMod val="10000"/>
                </a:schemeClr>
              </a:solidFill>
              <a:effectLst/>
              <a:latin typeface="Yu Gothic UI Light" pitchFamily="34" charset="-128"/>
              <a:ea typeface="Yu Gothic UI Light" pitchFamily="34" charset="-128"/>
              <a:cs typeface="Arial" panose="020B0604020202020204" pitchFamily="34" charset="0"/>
            </a:endParaRPr>
          </a:p>
          <a:p>
            <a:endParaRPr lang="en-GB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A5AD0C2A-4075-4F2D-8D58-AA06BF540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80033"/>
              </p:ext>
            </p:extLst>
          </p:nvPr>
        </p:nvGraphicFramePr>
        <p:xfrm>
          <a:off x="1437360" y="1706595"/>
          <a:ext cx="6096000" cy="4824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912786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827128"/>
                    </a:ext>
                  </a:extLst>
                </a:gridCol>
              </a:tblGrid>
              <a:tr h="45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Rôle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Avantages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4730"/>
                  </a:ext>
                </a:extLst>
              </a:tr>
              <a:tr h="43670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800" kern="1200" dirty="0">
                          <a:effectLst/>
                        </a:rPr>
                        <a:t>Surveiller et améliorer la qualité globale des soins au sein du cabinet: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Suivre les données au fil du temps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Identifiez facilement quels patients doivent subir des dépistages préventifs ou des bilans de santé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Vérifiez les performances de leurs patients sur certains paramètres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Faciliter d'accès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Solution économique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Gain de temps pour les professionnels de la santé et les patients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Moins d'erreurs cliniques et médicales 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73320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26F1F21B-E750-4EAF-882F-10681B4C6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0" y="1640846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4951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1212</Words>
  <Application>Microsoft Office PowerPoint</Application>
  <PresentationFormat>Affichage à l'écran (4:3)</PresentationFormat>
  <Paragraphs>236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Yu Gothic UI Light</vt:lpstr>
      <vt:lpstr>Arial</vt:lpstr>
      <vt:lpstr>Calibri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HP</cp:lastModifiedBy>
  <cp:revision>36</cp:revision>
  <dcterms:created xsi:type="dcterms:W3CDTF">2020-10-09T15:53:54Z</dcterms:created>
  <dcterms:modified xsi:type="dcterms:W3CDTF">2020-10-11T18:24:10Z</dcterms:modified>
</cp:coreProperties>
</file>