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9" r:id="rId8"/>
    <p:sldId id="271" r:id="rId9"/>
    <p:sldId id="272" r:id="rId10"/>
    <p:sldId id="266" r:id="rId11"/>
    <p:sldId id="263" r:id="rId12"/>
    <p:sldId id="270" r:id="rId13"/>
    <p:sldId id="265" r:id="rId14"/>
    <p:sldId id="267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68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>
      <p:cViewPr varScale="1">
        <p:scale>
          <a:sx n="68" d="100"/>
          <a:sy n="6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F5B2-13B0-4BB6-8A18-ECBC6B6AAD5D}" type="datetimeFigureOut">
              <a:rPr lang="fr-FR" smtClean="0"/>
              <a:pPr/>
              <a:t>10/10/2020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A133-ADAA-43D3-89A5-EE4E2FD467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pptehealt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 descr="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91680" y="692696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E </a:t>
            </a:r>
            <a:r>
              <a:rPr lang="fr-FR" sz="5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Clinic</a:t>
            </a:r>
            <a:r>
              <a:rPr lang="fr-FR" sz="5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15616" y="1628800"/>
            <a:ext cx="30925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Projet C++ </a:t>
            </a:r>
          </a:p>
          <a:p>
            <a:r>
              <a:rPr lang="fr-FR" sz="4000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Presenté</a:t>
            </a:r>
            <a:r>
              <a:rPr lang="fr-FR" sz="4000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par 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3074" name="Picture 2" descr="Fichier:Logo ESPRIT Ariana.jpg — Wikipéd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8087" y="6093296"/>
            <a:ext cx="2065913" cy="7647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 : coins arrondis 4">
            <a:extLst>
              <a:ext uri="{FF2B5EF4-FFF2-40B4-BE49-F238E27FC236}">
                <a16:creationId xmlns:a16="http://schemas.microsoft.com/office/drawing/2014/main" xmlns="" id="{8E2D1F20-D7FE-4C65-A9E5-2ABA6AED5A9B}"/>
              </a:ext>
            </a:extLst>
          </p:cNvPr>
          <p:cNvSpPr/>
          <p:nvPr/>
        </p:nvSpPr>
        <p:spPr>
          <a:xfrm>
            <a:off x="3219264" y="908720"/>
            <a:ext cx="2705472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</a:t>
            </a:r>
            <a:r>
              <a:rPr lang="fr-FR" dirty="0" smtClean="0"/>
              <a:t>matériels</a:t>
            </a:r>
            <a:endParaRPr lang="fr-FR" dirty="0"/>
          </a:p>
        </p:txBody>
      </p:sp>
      <p:cxnSp>
        <p:nvCxnSpPr>
          <p:cNvPr id="4" name="Connecteur : en angle 13">
            <a:extLst>
              <a:ext uri="{FF2B5EF4-FFF2-40B4-BE49-F238E27FC236}">
                <a16:creationId xmlns:a16="http://schemas.microsoft.com/office/drawing/2014/main" xmlns="" id="{DCAA2AE5-9F7D-4E1C-8DD5-A084AC101EE4}"/>
              </a:ext>
            </a:extLst>
          </p:cNvPr>
          <p:cNvCxnSpPr/>
          <p:nvPr/>
        </p:nvCxnSpPr>
        <p:spPr>
          <a:xfrm rot="5400000">
            <a:off x="3059832" y="260648"/>
            <a:ext cx="288032" cy="2736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 : en angle 11">
            <a:extLst>
              <a:ext uri="{FF2B5EF4-FFF2-40B4-BE49-F238E27FC236}">
                <a16:creationId xmlns:a16="http://schemas.microsoft.com/office/drawing/2014/main" xmlns="" id="{A9F77950-DEBA-42D5-9237-EACC0D4B3478}"/>
              </a:ext>
            </a:extLst>
          </p:cNvPr>
          <p:cNvCxnSpPr/>
          <p:nvPr/>
        </p:nvCxnSpPr>
        <p:spPr>
          <a:xfrm rot="16200000" flipH="1">
            <a:off x="5685284" y="371500"/>
            <a:ext cx="288032" cy="2514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5004048" y="162880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851920" y="162880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5">
            <a:extLst>
              <a:ext uri="{FF2B5EF4-FFF2-40B4-BE49-F238E27FC236}">
                <a16:creationId xmlns:a16="http://schemas.microsoft.com/office/drawing/2014/main" xmlns="" id="{1E07F8B4-6A28-450C-B57E-DB4D88CC46D6}"/>
              </a:ext>
            </a:extLst>
          </p:cNvPr>
          <p:cNvSpPr/>
          <p:nvPr/>
        </p:nvSpPr>
        <p:spPr>
          <a:xfrm>
            <a:off x="1115616" y="1772816"/>
            <a:ext cx="144016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Médicament</a:t>
            </a:r>
            <a:endParaRPr lang="fr-FR" dirty="0"/>
          </a:p>
        </p:txBody>
      </p:sp>
      <p:sp>
        <p:nvSpPr>
          <p:cNvPr id="11" name="Rectangle : coins arrondis 5">
            <a:extLst>
              <a:ext uri="{FF2B5EF4-FFF2-40B4-BE49-F238E27FC236}">
                <a16:creationId xmlns:a16="http://schemas.microsoft.com/office/drawing/2014/main" xmlns="" id="{1E07F8B4-6A28-450C-B57E-DB4D88CC46D6}"/>
              </a:ext>
            </a:extLst>
          </p:cNvPr>
          <p:cNvSpPr/>
          <p:nvPr/>
        </p:nvSpPr>
        <p:spPr>
          <a:xfrm>
            <a:off x="2987824" y="1772816"/>
            <a:ext cx="1440160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Chambre</a:t>
            </a:r>
            <a:endParaRPr lang="fr-FR" dirty="0"/>
          </a:p>
        </p:txBody>
      </p:sp>
      <p:sp>
        <p:nvSpPr>
          <p:cNvPr id="12" name="Rectangle : coins arrondis 5">
            <a:extLst>
              <a:ext uri="{FF2B5EF4-FFF2-40B4-BE49-F238E27FC236}">
                <a16:creationId xmlns:a16="http://schemas.microsoft.com/office/drawing/2014/main" xmlns="" id="{1E07F8B4-6A28-450C-B57E-DB4D88CC46D6}"/>
              </a:ext>
            </a:extLst>
          </p:cNvPr>
          <p:cNvSpPr/>
          <p:nvPr/>
        </p:nvSpPr>
        <p:spPr>
          <a:xfrm>
            <a:off x="4499992" y="1772816"/>
            <a:ext cx="1440160" cy="504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Appareils</a:t>
            </a:r>
            <a:endParaRPr lang="fr-FR" dirty="0"/>
          </a:p>
        </p:txBody>
      </p:sp>
      <p:sp>
        <p:nvSpPr>
          <p:cNvPr id="13" name="Rectangle : coins arrondis 5">
            <a:extLst>
              <a:ext uri="{FF2B5EF4-FFF2-40B4-BE49-F238E27FC236}">
                <a16:creationId xmlns:a16="http://schemas.microsoft.com/office/drawing/2014/main" xmlns="" id="{1E07F8B4-6A28-450C-B57E-DB4D88CC46D6}"/>
              </a:ext>
            </a:extLst>
          </p:cNvPr>
          <p:cNvSpPr/>
          <p:nvPr/>
        </p:nvSpPr>
        <p:spPr>
          <a:xfrm>
            <a:off x="6372200" y="1772816"/>
            <a:ext cx="1440160" cy="5040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Ambulance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95536" y="3645024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915816" y="3645024"/>
            <a:ext cx="1440160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436096" y="3645024"/>
            <a:ext cx="136815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452320" y="3645024"/>
            <a:ext cx="1224136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259632" y="5013176"/>
            <a:ext cx="136815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995936" y="5013176"/>
            <a:ext cx="129614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</a:t>
            </a:r>
            <a:endParaRPr lang="fr-FR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588224" y="5013176"/>
            <a:ext cx="136815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statistique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10" idx="2"/>
          </p:cNvCxnSpPr>
          <p:nvPr/>
        </p:nvCxnSpPr>
        <p:spPr>
          <a:xfrm flipH="1">
            <a:off x="1259632" y="2276872"/>
            <a:ext cx="57606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  <a:endCxn id="15" idx="0"/>
          </p:cNvCxnSpPr>
          <p:nvPr/>
        </p:nvCxnSpPr>
        <p:spPr>
          <a:xfrm>
            <a:off x="1835696" y="2276872"/>
            <a:ext cx="180020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0" idx="2"/>
            <a:endCxn id="10" idx="2"/>
          </p:cNvCxnSpPr>
          <p:nvPr/>
        </p:nvCxnSpPr>
        <p:spPr>
          <a:xfrm>
            <a:off x="1835696" y="227687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0" idx="2"/>
          </p:cNvCxnSpPr>
          <p:nvPr/>
        </p:nvCxnSpPr>
        <p:spPr>
          <a:xfrm>
            <a:off x="1835696" y="2276872"/>
            <a:ext cx="432048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0" idx="2"/>
          </p:cNvCxnSpPr>
          <p:nvPr/>
        </p:nvCxnSpPr>
        <p:spPr>
          <a:xfrm>
            <a:off x="1835696" y="2276872"/>
            <a:ext cx="410445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0" idx="2"/>
            <a:endCxn id="19" idx="1"/>
          </p:cNvCxnSpPr>
          <p:nvPr/>
        </p:nvCxnSpPr>
        <p:spPr>
          <a:xfrm>
            <a:off x="1835696" y="2276872"/>
            <a:ext cx="2160240" cy="3060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0" idx="2"/>
          </p:cNvCxnSpPr>
          <p:nvPr/>
        </p:nvCxnSpPr>
        <p:spPr>
          <a:xfrm>
            <a:off x="1835696" y="2276872"/>
            <a:ext cx="583264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0" idx="2"/>
            <a:endCxn id="20" idx="0"/>
          </p:cNvCxnSpPr>
          <p:nvPr/>
        </p:nvCxnSpPr>
        <p:spPr>
          <a:xfrm>
            <a:off x="1835696" y="2276872"/>
            <a:ext cx="5436604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1" idx="2"/>
          </p:cNvCxnSpPr>
          <p:nvPr/>
        </p:nvCxnSpPr>
        <p:spPr>
          <a:xfrm flipH="1">
            <a:off x="1475656" y="2276872"/>
            <a:ext cx="223224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1" idx="2"/>
            <a:endCxn id="15" idx="0"/>
          </p:cNvCxnSpPr>
          <p:nvPr/>
        </p:nvCxnSpPr>
        <p:spPr>
          <a:xfrm flipH="1">
            <a:off x="3635896" y="2276872"/>
            <a:ext cx="720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1" idx="2"/>
            <a:endCxn id="18" idx="0"/>
          </p:cNvCxnSpPr>
          <p:nvPr/>
        </p:nvCxnSpPr>
        <p:spPr>
          <a:xfrm flipH="1">
            <a:off x="1943708" y="2276872"/>
            <a:ext cx="1764196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1" idx="2"/>
          </p:cNvCxnSpPr>
          <p:nvPr/>
        </p:nvCxnSpPr>
        <p:spPr>
          <a:xfrm>
            <a:off x="3707904" y="2276872"/>
            <a:ext cx="108012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1" idx="2"/>
            <a:endCxn id="16" idx="0"/>
          </p:cNvCxnSpPr>
          <p:nvPr/>
        </p:nvCxnSpPr>
        <p:spPr>
          <a:xfrm>
            <a:off x="3707904" y="2276872"/>
            <a:ext cx="241226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1" idx="2"/>
          </p:cNvCxnSpPr>
          <p:nvPr/>
        </p:nvCxnSpPr>
        <p:spPr>
          <a:xfrm>
            <a:off x="3707904" y="2276872"/>
            <a:ext cx="352839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1" idx="2"/>
            <a:endCxn id="17" idx="0"/>
          </p:cNvCxnSpPr>
          <p:nvPr/>
        </p:nvCxnSpPr>
        <p:spPr>
          <a:xfrm>
            <a:off x="3707904" y="2276872"/>
            <a:ext cx="43564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12" idx="2"/>
          </p:cNvCxnSpPr>
          <p:nvPr/>
        </p:nvCxnSpPr>
        <p:spPr>
          <a:xfrm flipH="1">
            <a:off x="1259632" y="2276872"/>
            <a:ext cx="396044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2" idx="2"/>
            <a:endCxn id="15" idx="0"/>
          </p:cNvCxnSpPr>
          <p:nvPr/>
        </p:nvCxnSpPr>
        <p:spPr>
          <a:xfrm flipH="1">
            <a:off x="3635896" y="2276872"/>
            <a:ext cx="158417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2" idx="2"/>
          </p:cNvCxnSpPr>
          <p:nvPr/>
        </p:nvCxnSpPr>
        <p:spPr>
          <a:xfrm flipH="1">
            <a:off x="1979712" y="2276872"/>
            <a:ext cx="324036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2" idx="2"/>
          </p:cNvCxnSpPr>
          <p:nvPr/>
        </p:nvCxnSpPr>
        <p:spPr>
          <a:xfrm flipH="1">
            <a:off x="4788024" y="2276872"/>
            <a:ext cx="432048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12" idx="2"/>
            <a:endCxn id="16" idx="0"/>
          </p:cNvCxnSpPr>
          <p:nvPr/>
        </p:nvCxnSpPr>
        <p:spPr>
          <a:xfrm>
            <a:off x="5220072" y="2276872"/>
            <a:ext cx="90010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12" idx="2"/>
          </p:cNvCxnSpPr>
          <p:nvPr/>
        </p:nvCxnSpPr>
        <p:spPr>
          <a:xfrm>
            <a:off x="5220072" y="2276872"/>
            <a:ext cx="208823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12" idx="2"/>
            <a:endCxn id="17" idx="0"/>
          </p:cNvCxnSpPr>
          <p:nvPr/>
        </p:nvCxnSpPr>
        <p:spPr>
          <a:xfrm>
            <a:off x="5220072" y="2276872"/>
            <a:ext cx="284431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3" idx="2"/>
            <a:endCxn id="17" idx="0"/>
          </p:cNvCxnSpPr>
          <p:nvPr/>
        </p:nvCxnSpPr>
        <p:spPr>
          <a:xfrm>
            <a:off x="7092280" y="2276872"/>
            <a:ext cx="9721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13" idx="2"/>
          </p:cNvCxnSpPr>
          <p:nvPr/>
        </p:nvCxnSpPr>
        <p:spPr>
          <a:xfrm>
            <a:off x="7092280" y="2276872"/>
            <a:ext cx="144016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13" idx="2"/>
            <a:endCxn id="16" idx="0"/>
          </p:cNvCxnSpPr>
          <p:nvPr/>
        </p:nvCxnSpPr>
        <p:spPr>
          <a:xfrm flipH="1">
            <a:off x="6120172" y="2276872"/>
            <a:ext cx="9721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13" idx="2"/>
          </p:cNvCxnSpPr>
          <p:nvPr/>
        </p:nvCxnSpPr>
        <p:spPr>
          <a:xfrm flipH="1">
            <a:off x="4644008" y="2276872"/>
            <a:ext cx="2448272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stCxn id="13" idx="2"/>
            <a:endCxn id="15" idx="0"/>
          </p:cNvCxnSpPr>
          <p:nvPr/>
        </p:nvCxnSpPr>
        <p:spPr>
          <a:xfrm flipH="1">
            <a:off x="3635896" y="2276872"/>
            <a:ext cx="345638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13" idx="2"/>
            <a:endCxn id="14" idx="0"/>
          </p:cNvCxnSpPr>
          <p:nvPr/>
        </p:nvCxnSpPr>
        <p:spPr>
          <a:xfrm flipH="1">
            <a:off x="1079612" y="2276872"/>
            <a:ext cx="601266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13" idx="2"/>
            <a:endCxn id="18" idx="0"/>
          </p:cNvCxnSpPr>
          <p:nvPr/>
        </p:nvCxnSpPr>
        <p:spPr>
          <a:xfrm flipH="1">
            <a:off x="1943708" y="2276872"/>
            <a:ext cx="5148572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836712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2-Module de gestion des patients</a:t>
            </a:r>
            <a:endParaRPr lang="fr-FR" sz="2800" dirty="0">
              <a:latin typeface="Yu Gothic UI Light" pitchFamily="34" charset="-128"/>
              <a:ea typeface="Yu Gothic UI Light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38CC6679-5594-42C5-BD26-FC9F4DE1BBB0}"/>
              </a:ext>
            </a:extLst>
          </p:cNvPr>
          <p:cNvSpPr txBox="1"/>
          <p:nvPr/>
        </p:nvSpPr>
        <p:spPr>
          <a:xfrm>
            <a:off x="516415" y="1163248"/>
            <a:ext cx="765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effectLst/>
                <a:latin typeface="Yu Gothic UI Light" pitchFamily="34" charset="-128"/>
                <a:ea typeface="Yu Gothic UI Light" pitchFamily="34" charset="-128"/>
                <a:cs typeface="Calibri" panose="020F0502020204030204" pitchFamily="34" charset="0"/>
              </a:rPr>
              <a:t>Ce module est dédié aux documents et dossiers médicaux de chaque patient.</a:t>
            </a:r>
            <a:endParaRPr lang="fr-FR" sz="1800" b="1" dirty="0">
              <a:solidFill>
                <a:schemeClr val="bg1"/>
              </a:solidFill>
              <a:effectLst/>
              <a:latin typeface="Yu Gothic UI Light" pitchFamily="34" charset="-128"/>
              <a:ea typeface="Yu Gothic UI Light" pitchFamily="34" charset="-128"/>
              <a:cs typeface="Arial" panose="020B0604020202020204" pitchFamily="34" charset="0"/>
            </a:endParaRPr>
          </a:p>
          <a:p>
            <a:endParaRPr lang="en-GB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xmlns="" id="{A5AD0C2A-4075-4F2D-8D58-AA06BF540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2979444"/>
              </p:ext>
            </p:extLst>
          </p:nvPr>
        </p:nvGraphicFramePr>
        <p:xfrm>
          <a:off x="1475656" y="1484784"/>
          <a:ext cx="6096000" cy="48245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41912786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673827128"/>
                    </a:ext>
                  </a:extLst>
                </a:gridCol>
              </a:tblGrid>
              <a:tr h="457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Rôle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Avantages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8234730"/>
                  </a:ext>
                </a:extLst>
              </a:tr>
              <a:tr h="436706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sz="1800" kern="1200" dirty="0">
                          <a:effectLst/>
                        </a:rPr>
                        <a:t>Surveiller et améliorer la qualité globale des soins au sein du cabinet: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Suivre les données au fil du temps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Identifiez facilement quels patients doivent subir des dépistages préventifs ou des bilans de santé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sz="1800" kern="1200" dirty="0">
                          <a:effectLst/>
                        </a:rPr>
                        <a:t>Vérifiez les performances de leurs patients sur certains paramètres</a:t>
                      </a: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Faciliter d'accès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Solution économique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Gain de temps pour les professionnels de la santé et les patients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Moins d'erreurs cliniques et médicales </a:t>
                      </a: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1873320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26F1F21B-E750-4EAF-882F-10681B4C6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950" y="1640846"/>
            <a:ext cx="609600" cy="60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8349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24000" y="1397000"/>
          <a:ext cx="6096000" cy="45500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486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Comptes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Documents médicaux</a:t>
                      </a:r>
                    </a:p>
                  </a:txBody>
                  <a:tcPr/>
                </a:tc>
              </a:tr>
              <a:tr h="406372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gender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address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phone 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social security 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marital status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emergency contact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insurance company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under risk/safe (</a:t>
                      </a:r>
                      <a:r>
                        <a:rPr lang="en-US" dirty="0" err="1"/>
                        <a:t>cas</a:t>
                      </a:r>
                      <a:r>
                        <a:rPr lang="en-US" dirty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blood</a:t>
                      </a:r>
                      <a:r>
                        <a:rPr lang="fr-FR" dirty="0"/>
                        <a:t> type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allergies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medications</a:t>
                      </a:r>
                      <a:endParaRPr lang="fr-FR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surgeries</a:t>
                      </a:r>
                      <a:endParaRPr lang="fr-FR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prescriptions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analysis</a:t>
                      </a:r>
                      <a:endParaRPr lang="fr-FR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doctor's</a:t>
                      </a:r>
                      <a:r>
                        <a:rPr lang="fr-FR" dirty="0"/>
                        <a:t> notes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/>
                        <a:t>performance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891480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8E2D1F20-D7FE-4C65-A9E5-2ABA6AED5A9B}"/>
              </a:ext>
            </a:extLst>
          </p:cNvPr>
          <p:cNvSpPr/>
          <p:nvPr/>
        </p:nvSpPr>
        <p:spPr>
          <a:xfrm>
            <a:off x="3219264" y="908720"/>
            <a:ext cx="27054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patient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1E07F8B4-6A28-450C-B57E-DB4D88CC46D6}"/>
              </a:ext>
            </a:extLst>
          </p:cNvPr>
          <p:cNvSpPr/>
          <p:nvPr/>
        </p:nvSpPr>
        <p:spPr>
          <a:xfrm>
            <a:off x="1115616" y="1772816"/>
            <a:ext cx="144016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compte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7FD8AF5F-7B4C-4550-911B-C6DCCF8530B7}"/>
              </a:ext>
            </a:extLst>
          </p:cNvPr>
          <p:cNvSpPr/>
          <p:nvPr/>
        </p:nvSpPr>
        <p:spPr>
          <a:xfrm>
            <a:off x="6366520" y="1772816"/>
            <a:ext cx="1440160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Documents médicaux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xmlns="" id="{A9F77950-DEBA-42D5-9237-EACC0D4B3478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685284" y="371500"/>
            <a:ext cx="288032" cy="2514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xmlns="" id="{DCAA2AE5-9F7D-4E1C-8DD5-A084AC101EE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059832" y="260648"/>
            <a:ext cx="288032" cy="2736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xmlns="" id="{9F761D9B-BEF1-4DB4-92DF-2BC6C648F82B}"/>
              </a:ext>
            </a:extLst>
          </p:cNvPr>
          <p:cNvSpPr/>
          <p:nvPr/>
        </p:nvSpPr>
        <p:spPr>
          <a:xfrm>
            <a:off x="2448445" y="3591084"/>
            <a:ext cx="801138" cy="56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 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xmlns="" id="{D53E3B89-F014-48F9-91EF-162E56DDE839}"/>
              </a:ext>
            </a:extLst>
          </p:cNvPr>
          <p:cNvSpPr/>
          <p:nvPr/>
        </p:nvSpPr>
        <p:spPr>
          <a:xfrm>
            <a:off x="544082" y="3591084"/>
            <a:ext cx="1143068" cy="56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xmlns="" id="{F53F6C69-888E-4B20-8199-B5F7E60F42EA}"/>
              </a:ext>
            </a:extLst>
          </p:cNvPr>
          <p:cNvSpPr/>
          <p:nvPr/>
        </p:nvSpPr>
        <p:spPr>
          <a:xfrm>
            <a:off x="4039593" y="3621451"/>
            <a:ext cx="1440160" cy="533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Suppression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xmlns="" id="{DBDB94C5-6C03-4EE5-9737-9C9715BC54F1}"/>
              </a:ext>
            </a:extLst>
          </p:cNvPr>
          <p:cNvSpPr/>
          <p:nvPr/>
        </p:nvSpPr>
        <p:spPr>
          <a:xfrm>
            <a:off x="6737053" y="3606281"/>
            <a:ext cx="1440160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Modification  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xmlns="" id="{06B78218-F48F-48FC-BE37-195C19BE27EA}"/>
              </a:ext>
            </a:extLst>
          </p:cNvPr>
          <p:cNvSpPr/>
          <p:nvPr/>
        </p:nvSpPr>
        <p:spPr>
          <a:xfrm>
            <a:off x="4382998" y="4920493"/>
            <a:ext cx="637826" cy="54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trie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xmlns="" id="{5687CB1D-D070-4956-8D89-286CF48903EA}"/>
              </a:ext>
            </a:extLst>
          </p:cNvPr>
          <p:cNvSpPr/>
          <p:nvPr/>
        </p:nvSpPr>
        <p:spPr>
          <a:xfrm>
            <a:off x="1872438" y="4920493"/>
            <a:ext cx="1288453" cy="563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 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xmlns="" id="{9D6B1848-1BD0-4462-A514-93F02E359A4D}"/>
              </a:ext>
            </a:extLst>
          </p:cNvPr>
          <p:cNvSpPr/>
          <p:nvPr/>
        </p:nvSpPr>
        <p:spPr>
          <a:xfrm>
            <a:off x="5664532" y="4920494"/>
            <a:ext cx="1288452" cy="548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Statistique 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xmlns="" id="{DCC7129C-54D0-44DF-981F-15BC67CC8B60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flipH="1">
            <a:off x="1115616" y="2276872"/>
            <a:ext cx="720080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xmlns="" id="{BF4612A6-0080-4DB5-B959-5A5F1524122A}"/>
              </a:ext>
            </a:extLst>
          </p:cNvPr>
          <p:cNvCxnSpPr>
            <a:endCxn id="15" idx="0"/>
          </p:cNvCxnSpPr>
          <p:nvPr/>
        </p:nvCxnSpPr>
        <p:spPr>
          <a:xfrm>
            <a:off x="1835696" y="2276872"/>
            <a:ext cx="1013318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xmlns="" id="{CC6E1182-E313-42E3-86A8-92AEA70F1CF8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1835696" y="2276872"/>
            <a:ext cx="2923977" cy="13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xmlns="" id="{03113BAC-9CE1-46EC-B0A9-CF7F1B2D7BEA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1835696" y="2276872"/>
            <a:ext cx="5621437" cy="13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xmlns="" id="{41E85D22-FA04-4BFC-91C4-BDDD0F4DF29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086600" y="2276872"/>
            <a:ext cx="370533" cy="132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xmlns="" id="{9E4A82A8-F286-444F-9131-643A558A8528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4759673" y="2276872"/>
            <a:ext cx="2326927" cy="134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xmlns="" id="{2EE68442-9084-437F-BB80-EAA5ADF8599C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849014" y="2276872"/>
            <a:ext cx="4237586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xmlns="" id="{097AB40B-E930-4169-AAEA-543BC0F70600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1115616" y="2276872"/>
            <a:ext cx="5970984" cy="131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xmlns="" id="{C98FE051-C7C7-49AC-98E1-9C30A6E92A17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1835696" y="2276872"/>
            <a:ext cx="680969" cy="264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xmlns="" id="{AAA2B6E3-1B49-4C1F-94DA-462EF6EA67B7}"/>
              </a:ext>
            </a:extLst>
          </p:cNvPr>
          <p:cNvCxnSpPr>
            <a:endCxn id="26" idx="0"/>
          </p:cNvCxnSpPr>
          <p:nvPr/>
        </p:nvCxnSpPr>
        <p:spPr>
          <a:xfrm>
            <a:off x="1835696" y="2292042"/>
            <a:ext cx="2866215" cy="262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xmlns="" id="{423B5869-F68B-4AFF-8E4F-24275FD2C61D}"/>
              </a:ext>
            </a:extLst>
          </p:cNvPr>
          <p:cNvCxnSpPr>
            <a:stCxn id="8" idx="2"/>
            <a:endCxn id="30" idx="0"/>
          </p:cNvCxnSpPr>
          <p:nvPr/>
        </p:nvCxnSpPr>
        <p:spPr>
          <a:xfrm flipH="1">
            <a:off x="6308758" y="2276872"/>
            <a:ext cx="777842" cy="264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xmlns="" id="{388612B2-DE82-419B-AD42-1483161D72D0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flipH="1">
            <a:off x="4701911" y="2276872"/>
            <a:ext cx="2384689" cy="2643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2" name="Image 71">
            <a:extLst>
              <a:ext uri="{FF2B5EF4-FFF2-40B4-BE49-F238E27FC236}">
                <a16:creationId xmlns:a16="http://schemas.microsoft.com/office/drawing/2014/main" xmlns="" id="{9848FD08-A531-4D07-8C81-5929EE661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4082" y="599339"/>
            <a:ext cx="609600" cy="60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81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51520" y="332656"/>
            <a:ext cx="8568952" cy="65253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Module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Gestion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financière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C’est module est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dédie aux documents,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dossiers, service de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Comptabilité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et financement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 UI Light" pitchFamily="34" charset="-128"/>
                <a:ea typeface="Yu Gothic UI Light" pitchFamily="34" charset="-128"/>
              </a:rPr>
              <a:t> du clinique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6845876"/>
              </p:ext>
            </p:extLst>
          </p:nvPr>
        </p:nvGraphicFramePr>
        <p:xfrm>
          <a:off x="2411760" y="285789"/>
          <a:ext cx="6732240" cy="65722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6120"/>
                <a:gridCol w="3366120"/>
              </a:tblGrid>
              <a:tr h="593213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Rôle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Avantages </a:t>
                      </a:r>
                      <a:endParaRPr lang="fr-FR" dirty="0"/>
                    </a:p>
                  </a:txBody>
                  <a:tcPr/>
                </a:tc>
              </a:tr>
              <a:tr h="59321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Pilotage et suivi de l’activité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effectLst/>
                        </a:rPr>
                        <a:t>organiser les flux de dépenses et de recettes (encaissement-décaissement)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effectLst/>
                        </a:rPr>
                        <a:t>La direction des finances de clinique : un rôle crucial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effectLst/>
                        </a:rPr>
                        <a:t>optimiser les délais de paiement et rechercher des sources de financement en relation avec les établissements bancaires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effectLst/>
                        </a:rPr>
                        <a:t>gérer le processus comptable de l'émission des commandes ou des achats.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effectLst/>
                        </a:rPr>
                        <a:t>suivre et contrôle la procédure budgétaire et les impacts financiers qui en découlent, en collaboration avec les acteurs internes et externes dans un contexte pluriannuel.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effectLst/>
                        </a:rPr>
                        <a:t>*assurer le suivi de votre situation financière actuelle et passée, et vous permettre de faire des comparaisons.</a:t>
                      </a:r>
                    </a:p>
                    <a:p>
                      <a:r>
                        <a:rPr lang="fr-FR" sz="1800" kern="1200" dirty="0" smtClean="0">
                          <a:effectLst/>
                        </a:rPr>
                        <a:t>*planifier votre situation financière éventuelle et faire des prévisions</a:t>
                      </a:r>
                    </a:p>
                    <a:p>
                      <a:r>
                        <a:rPr lang="fr-FR" sz="1800" kern="1200" dirty="0" smtClean="0">
                          <a:effectLst/>
                        </a:rPr>
                        <a:t>*satisfaire aux exigences relatives aux déclarations</a:t>
                      </a:r>
                    </a:p>
                    <a:p>
                      <a:r>
                        <a:rPr lang="fr-FR" sz="1800" kern="1200" dirty="0" smtClean="0">
                          <a:effectLst/>
                        </a:rPr>
                        <a:t>*obtenir des renseignements qui vous permettront de prendre des décisions éclairées sur le plan des affaires</a:t>
                      </a:r>
                    </a:p>
                    <a:p>
                      <a:endParaRPr lang="fr-FR" sz="1800" kern="1200" dirty="0" smtClean="0">
                        <a:effectLst/>
                      </a:endParaRPr>
                    </a:p>
                    <a:p>
                      <a:r>
                        <a:rPr lang="fr-FR" sz="1800" kern="1200" dirty="0" smtClean="0">
                          <a:effectLst/>
                        </a:rPr>
                        <a:t>*</a:t>
                      </a:r>
                      <a:r>
                        <a:rPr lang="fr-FR" dirty="0" smtClean="0"/>
                        <a:t>l’intégration complète du logiciel de gestion de la facturation au logiciel de gestion comptable</a:t>
                      </a:r>
                      <a:endParaRPr lang="fr-FR" sz="1800" kern="1200" dirty="0" smtClean="0">
                        <a:effectLst/>
                      </a:endParaRPr>
                    </a:p>
                    <a:p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284984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395536" y="365760"/>
          <a:ext cx="8208912" cy="60625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456"/>
                <a:gridCol w="4104456"/>
              </a:tblGrid>
              <a:tr h="593084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CRUDs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Fonctionnalités avancées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  <a:tr h="5422484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fr-FR" baseline="0" dirty="0" smtClean="0"/>
                        <a:t>Ajout :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Des rapports de financement (trimestrielle/annuelle)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Encaissement/décaissement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Des archives/des dossiers de comptabilités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Les plans des </a:t>
                      </a:r>
                      <a:r>
                        <a:rPr lang="fr-FR" baseline="0" dirty="0" smtClean="0"/>
                        <a:t>actions</a:t>
                      </a:r>
                      <a:endParaRPr lang="fr-FR" baseline="0" dirty="0" smtClean="0"/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2.Affichage :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Tous les composition des financement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Évolution des budgets et la situation financière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fr-FR" baseline="0" dirty="0" smtClean="0"/>
                        <a:t>Système de sponsoring et partenariats  </a:t>
                      </a:r>
                    </a:p>
                    <a:p>
                      <a:pPr marL="342900" indent="-342900">
                        <a:buAutoNum type="alphaLcPeriod"/>
                      </a:pPr>
                      <a:endParaRPr lang="fr-FR" baseline="0" dirty="0" smtClean="0"/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3. Suppression des faux rapports ou des faux bilans.</a:t>
                      </a:r>
                    </a:p>
                    <a:p>
                      <a:pPr marL="0" indent="0">
                        <a:buNone/>
                      </a:pPr>
                      <a:r>
                        <a:rPr lang="fr-FR" baseline="0" dirty="0" smtClean="0"/>
                        <a:t>4. Modification des chiffres d’affaires , et les rapport en cas d’erreurs </a:t>
                      </a:r>
                    </a:p>
                    <a:p>
                      <a:pPr marL="342900" indent="-342900">
                        <a:buAutoNum type="alphaLcPeriod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. Recherche du rapport d’un mois demander ou d’une année / dossiers /archives </a:t>
                      </a:r>
                    </a:p>
                    <a:p>
                      <a:r>
                        <a:rPr lang="fr-FR" dirty="0" smtClean="0"/>
                        <a:t>. Trie des chiffres par</a:t>
                      </a:r>
                      <a:r>
                        <a:rPr lang="fr-FR" baseline="0" dirty="0" smtClean="0"/>
                        <a:t> un ordre croissant ou décroissant et trie des rapports donnée par date …</a:t>
                      </a:r>
                    </a:p>
                    <a:p>
                      <a:r>
                        <a:rPr lang="fr-FR" baseline="0" dirty="0" smtClean="0"/>
                        <a:t>. Statistique de l’état financière du clinique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603448"/>
            <a:ext cx="1222079" cy="396044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4117" y="5237820"/>
            <a:ext cx="999883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75656" y="764704"/>
            <a:ext cx="64087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Le plan de notre présentation: </a:t>
            </a:r>
          </a:p>
          <a:p>
            <a:pPr algn="ctr"/>
            <a:endParaRPr lang="fr-FR" sz="40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1-</a:t>
            </a:r>
            <a:r>
              <a:rPr lang="fr-FR" sz="40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Problematique</a:t>
            </a:r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et solution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2- Objectifs et fonctionnalités</a:t>
            </a:r>
          </a:p>
          <a:p>
            <a:pPr algn="ctr"/>
            <a:r>
              <a:rPr lang="fr-FR" sz="40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3-Modules</a:t>
            </a:r>
          </a:p>
          <a:p>
            <a:pPr algn="ctr"/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a-Roles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et Avantages</a:t>
            </a: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b-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Representatio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n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Cruds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et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fonctionalités</a:t>
            </a:r>
            <a:endParaRPr lang="fr-FR" sz="2400" b="1" dirty="0" smtClean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c-Partie smart proposée  </a:t>
            </a:r>
            <a:endParaRPr lang="fr-FR" sz="24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… </a:t>
            </a:r>
          </a:p>
        </p:txBody>
      </p:sp>
      <p:pic>
        <p:nvPicPr>
          <p:cNvPr id="4" name="Image 3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1179512"/>
            <a:ext cx="2057400" cy="6667500"/>
          </a:xfrm>
          <a:prstGeom prst="rect">
            <a:avLst/>
          </a:prstGeom>
        </p:spPr>
      </p:pic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5229200"/>
            <a:ext cx="1296144" cy="4200467"/>
          </a:xfrm>
          <a:prstGeom prst="rect">
            <a:avLst/>
          </a:prstGeom>
        </p:spPr>
      </p:pic>
      <p:pic>
        <p:nvPicPr>
          <p:cNvPr id="6" name="Image 5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179512"/>
            <a:ext cx="20574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ehealth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051720" y="13407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 descr="pptehealt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47664" y="836712"/>
            <a:ext cx="64087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fr-FR" sz="3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Problematique</a:t>
            </a:r>
            <a:r>
              <a:rPr lang="fr-F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De nos jours ,ou chaque seconde compte,  le corps médical se trouve dans des situations chaotiques qui demande à tout un chacun </a:t>
            </a:r>
            <a:r>
              <a:rPr lang="fr-FR" sz="20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de </a:t>
            </a:r>
            <a:r>
              <a:rPr lang="fr-FR" sz="20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deployer</a:t>
            </a:r>
            <a:r>
              <a:rPr lang="fr-FR" sz="20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 son </a:t>
            </a: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attention </a:t>
            </a:r>
            <a:r>
              <a:rPr lang="fr-FR" sz="20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d’où  </a:t>
            </a: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la rapidité de l’</a:t>
            </a:r>
            <a:r>
              <a:rPr lang="fr-FR" sz="20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execution</a:t>
            </a: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 et la </a:t>
            </a:r>
            <a:r>
              <a:rPr lang="fr-FR" sz="20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precision</a:t>
            </a:r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  <a:cs typeface="Arial" pitchFamily="34" charset="0"/>
              </a:rPr>
              <a:t> de la gestion des cliniques est un besoin crucial</a:t>
            </a:r>
            <a:r>
              <a:rPr lang="fr-F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91880" y="3717032"/>
            <a:ext cx="46085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Solution </a:t>
            </a:r>
          </a:p>
          <a:p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D’ou est conçue l’idée de notre application </a:t>
            </a:r>
          </a:p>
          <a:p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Qui consiste en un programme simple et rapide </a:t>
            </a:r>
          </a:p>
          <a:p>
            <a:r>
              <a:rPr lang="fr-FR" sz="2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Qui aide le personnel médical a gérer la clinique .</a:t>
            </a:r>
          </a:p>
          <a:p>
            <a:endParaRPr lang="fr-FR" sz="2400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pic>
        <p:nvPicPr>
          <p:cNvPr id="11" name="Image 10" descr="ou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-891480"/>
            <a:ext cx="205740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88840" y="-1467544"/>
            <a:ext cx="5040560" cy="392043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331640" y="620688"/>
            <a:ext cx="62646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3-Objectifs </a:t>
            </a:r>
          </a:p>
          <a:p>
            <a:pPr algn="ctr"/>
            <a:endParaRPr lang="fr-FR" sz="2400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/>
            <a:r>
              <a:rPr lang="fr-FR" sz="32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Nous allons opter pour faire un programme :</a:t>
            </a:r>
          </a:p>
          <a:p>
            <a:pPr algn="ctr"/>
            <a:endParaRPr lang="fr-FR" sz="32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Multilingue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Auquel les droits d’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accés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sont 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reservés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au personnel médical.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Contenant un système d’authentification selon chaque type d’utilisateur.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Contenant une partie d’aide 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decision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Contenant une partie d’analyse et 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statiqtiques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</a:p>
          <a:p>
            <a:pPr algn="ctr">
              <a:buFontTx/>
              <a:buChar char="-"/>
            </a:pP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Qui organisera toute la gestion d’une clinique ; financière , personnel, </a:t>
            </a:r>
            <a:r>
              <a:rPr lang="fr-FR" sz="2400" b="1" dirty="0" err="1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meteriels</a:t>
            </a:r>
            <a:r>
              <a:rPr lang="fr-FR" sz="24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…</a:t>
            </a:r>
          </a:p>
        </p:txBody>
      </p:sp>
      <p:pic>
        <p:nvPicPr>
          <p:cNvPr id="5" name="Image 4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789040"/>
            <a:ext cx="5040560" cy="3920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1750"/>
            <a:ext cx="9144000" cy="68897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908720"/>
            <a:ext cx="48965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3-Modules </a:t>
            </a:r>
          </a:p>
          <a:p>
            <a:r>
              <a:rPr lang="fr-FR" sz="2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Nous avons </a:t>
            </a:r>
            <a:r>
              <a:rPr lang="fr-FR" sz="28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développer </a:t>
            </a:r>
            <a:r>
              <a:rPr lang="fr-FR" sz="2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cinq modules qui </a:t>
            </a:r>
            <a:r>
              <a:rPr lang="fr-FR" sz="28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résument </a:t>
            </a:r>
            <a:r>
              <a:rPr lang="fr-FR" sz="2800" b="1" dirty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la gestion dans notre application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3608" y="357301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1-Gestion de personnel </a:t>
            </a:r>
          </a:p>
          <a:p>
            <a:r>
              <a:rPr lang="fr-FR" sz="2800" dirty="0">
                <a:solidFill>
                  <a:schemeClr val="bg1"/>
                </a:solidFill>
              </a:rPr>
              <a:t>2-Gestion de </a:t>
            </a:r>
            <a:r>
              <a:rPr lang="fr-FR" sz="2800" dirty="0" smtClean="0">
                <a:solidFill>
                  <a:schemeClr val="bg1"/>
                </a:solidFill>
              </a:rPr>
              <a:t>médecins/infirmiers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3-Gestion de </a:t>
            </a:r>
            <a:r>
              <a:rPr lang="fr-FR" sz="2800" dirty="0" smtClean="0">
                <a:solidFill>
                  <a:schemeClr val="bg1"/>
                </a:solidFill>
              </a:rPr>
              <a:t>matériel</a:t>
            </a:r>
            <a:endParaRPr lang="fr-FR" sz="2800" dirty="0">
              <a:solidFill>
                <a:schemeClr val="bg1"/>
              </a:solidFill>
            </a:endParaRPr>
          </a:p>
          <a:p>
            <a:r>
              <a:rPr lang="fr-FR" sz="2800" dirty="0">
                <a:solidFill>
                  <a:schemeClr val="bg1"/>
                </a:solidFill>
              </a:rPr>
              <a:t>4-Gestion de finances </a:t>
            </a:r>
          </a:p>
          <a:p>
            <a:r>
              <a:rPr lang="fr-FR" sz="2800" dirty="0">
                <a:solidFill>
                  <a:schemeClr val="bg1"/>
                </a:solidFill>
              </a:rPr>
              <a:t>5-Gestion des informations des patients</a:t>
            </a:r>
          </a:p>
        </p:txBody>
      </p:sp>
      <p:pic>
        <p:nvPicPr>
          <p:cNvPr id="6" name="Image 5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88840" y="-1467544"/>
            <a:ext cx="5040560" cy="3920436"/>
          </a:xfrm>
          <a:prstGeom prst="rect">
            <a:avLst/>
          </a:prstGeom>
        </p:spPr>
      </p:pic>
      <p:pic>
        <p:nvPicPr>
          <p:cNvPr id="8" name="Image 7" descr="9albou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916832" y="3717032"/>
            <a:ext cx="5040560" cy="3920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55576" y="836712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1-Module de gestion du </a:t>
            </a:r>
            <a:r>
              <a:rPr lang="fr-FR" sz="2800" dirty="0" err="1" smtClean="0">
                <a:solidFill>
                  <a:schemeClr val="bg1"/>
                </a:solidFill>
              </a:rPr>
              <a:t>materiel</a:t>
            </a:r>
            <a:endParaRPr lang="fr-FR" sz="2800" dirty="0" smtClean="0">
              <a:solidFill>
                <a:schemeClr val="bg1"/>
              </a:solidFill>
            </a:endParaRPr>
          </a:p>
          <a:p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34076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Ce module est conçu pour la gestion du </a:t>
            </a:r>
            <a:r>
              <a:rPr lang="fr-FR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materiel</a:t>
            </a:r>
            <a:r>
              <a:rPr lang="fr-FR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de la clinique</a:t>
            </a:r>
            <a:endParaRPr lang="fr-FR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475656" y="1844824"/>
          <a:ext cx="6096000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45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Rôle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effectLst/>
                        </a:rPr>
                        <a:t>Avantages</a:t>
                      </a:r>
                      <a:endParaRPr lang="fr-FR" sz="1800" b="1" kern="1200" dirty="0">
                        <a:solidFill>
                          <a:schemeClr val="lt1"/>
                        </a:solidFill>
                        <a:effectLst/>
                        <a:latin typeface="Yu Gothic UI Light" pitchFamily="34" charset="-128"/>
                        <a:ea typeface="Yu Gothic UI Light" pitchFamily="34" charset="-128"/>
                        <a:cs typeface="+mn-cs"/>
                      </a:endParaRPr>
                    </a:p>
                  </a:txBody>
                  <a:tcPr/>
                </a:tc>
              </a:tr>
              <a:tr h="383053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kern="1200" dirty="0" smtClean="0"/>
                        <a:t>-Identifier quels chambres /instruments médicaux</a:t>
                      </a:r>
                      <a:r>
                        <a:rPr lang="fr-FR" sz="1800" kern="1200" baseline="0" dirty="0" smtClean="0"/>
                        <a:t> </a:t>
                      </a:r>
                      <a:r>
                        <a:rPr lang="fr-FR" sz="1800" kern="1200" dirty="0" smtClean="0"/>
                        <a:t>dévoient être</a:t>
                      </a:r>
                      <a:r>
                        <a:rPr lang="fr-FR" sz="1800" kern="1200" baseline="0" dirty="0" smtClean="0"/>
                        <a:t> stériliser.</a:t>
                      </a:r>
                      <a:endParaRPr lang="fr-FR" sz="1800" kern="12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kern="1200" dirty="0" smtClean="0"/>
                        <a:t>-Gérer les ambulances ; savoir combien d’ambulances sont encore dans la clinique et combien d’entre eux l’ont quitté.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dirty="0" smtClean="0"/>
                        <a:t>-</a:t>
                      </a:r>
                      <a:r>
                        <a:rPr lang="fr-FR" sz="1800" kern="1200" dirty="0" smtClean="0"/>
                        <a:t>Identifier</a:t>
                      </a:r>
                      <a:r>
                        <a:rPr lang="fr-FR" sz="1800" kern="1200" baseline="0" dirty="0" smtClean="0"/>
                        <a:t> les médicaments à commander.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kern="1200" baseline="0" dirty="0" smtClean="0"/>
                        <a:t>-Identifier les appareils médicaux/</a:t>
                      </a:r>
                      <a:r>
                        <a:rPr lang="fr-FR" sz="1800" kern="1200" baseline="0" dirty="0" err="1" smtClean="0"/>
                        <a:t>electroniques</a:t>
                      </a:r>
                      <a:r>
                        <a:rPr lang="fr-FR" sz="1800" kern="1200" baseline="0" dirty="0" smtClean="0"/>
                        <a:t> à réparer ou à mettre à jour.</a:t>
                      </a:r>
                      <a:endParaRPr lang="fr-FR" sz="1800" kern="120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 smtClean="0">
                          <a:effectLst/>
                        </a:rPr>
                        <a:t>Faciliter</a:t>
                      </a:r>
                      <a:r>
                        <a:rPr lang="fr-FR" sz="1800" kern="1200" baseline="0" dirty="0" smtClean="0">
                          <a:effectLst/>
                        </a:rPr>
                        <a:t> de manipulation </a:t>
                      </a: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 smtClean="0">
                          <a:effectLst/>
                        </a:rPr>
                        <a:t>Eviter</a:t>
                      </a:r>
                      <a:r>
                        <a:rPr lang="fr-FR" sz="1800" kern="1200" baseline="0" dirty="0" smtClean="0">
                          <a:effectLst/>
                        </a:rPr>
                        <a:t> aucune confusion lors de l’application des taches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None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Gain de </a:t>
                      </a:r>
                      <a:r>
                        <a:rPr lang="fr-FR" sz="1800" kern="1200" dirty="0" smtClean="0">
                          <a:effectLst/>
                        </a:rPr>
                        <a:t>temps</a:t>
                      </a: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fr-FR" sz="1800" kern="12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fr-FR" sz="1800" kern="1200" dirty="0">
                          <a:effectLst/>
                        </a:rPr>
                        <a:t>Moins </a:t>
                      </a:r>
                      <a:r>
                        <a:rPr lang="fr-FR" sz="1800" kern="1200" dirty="0" smtClean="0">
                          <a:effectLst/>
                        </a:rPr>
                        <a:t>d'erreurs</a:t>
                      </a:r>
                      <a:endParaRPr lang="en-GB" b="1" dirty="0">
                        <a:latin typeface="Yu Gothic UI Light" pitchFamily="34" charset="-128"/>
                        <a:ea typeface="Yu Gothic UI Light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259632" y="1340769"/>
          <a:ext cx="6048672" cy="48382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2168"/>
                <a:gridCol w="1512168"/>
                <a:gridCol w="1512168"/>
                <a:gridCol w="1512168"/>
              </a:tblGrid>
              <a:tr h="626328">
                <a:tc>
                  <a:txBody>
                    <a:bodyPr/>
                    <a:lstStyle/>
                    <a:p>
                      <a:r>
                        <a:rPr lang="fr-FR" dirty="0" smtClean="0"/>
                        <a:t>Chambres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médicaments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Appareils</a:t>
                      </a:r>
                    </a:p>
                    <a:p>
                      <a:r>
                        <a:rPr lang="fr-FR" dirty="0" err="1" smtClean="0"/>
                        <a:t>Medicaux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Ambulances</a:t>
                      </a:r>
                      <a:endParaRPr lang="fr-FR" dirty="0"/>
                    </a:p>
                  </a:txBody>
                  <a:tcPr/>
                </a:tc>
              </a:tr>
              <a:tr h="4198208"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Sterilisation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-Draps et coussins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baseline="0" dirty="0" smtClean="0"/>
                        <a:t>-</a:t>
                      </a:r>
                      <a:r>
                        <a:rPr lang="fr-FR" baseline="0" dirty="0" smtClean="0"/>
                        <a:t>Les repas des patients</a:t>
                      </a:r>
                    </a:p>
                    <a:p>
                      <a:r>
                        <a:rPr lang="fr-FR" baseline="0" dirty="0" smtClean="0"/>
                        <a:t>-Le </a:t>
                      </a:r>
                      <a:r>
                        <a:rPr lang="fr-FR" baseline="0" dirty="0" err="1" smtClean="0"/>
                        <a:t>serum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baseline="0" dirty="0" smtClean="0"/>
                        <a:t>-les </a:t>
                      </a:r>
                      <a:r>
                        <a:rPr lang="fr-FR" baseline="0" dirty="0" err="1" smtClean="0"/>
                        <a:t>medicaments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baseline="0" dirty="0" smtClean="0"/>
                        <a:t>-</a:t>
                      </a:r>
                      <a:r>
                        <a:rPr lang="fr-FR" baseline="0" dirty="0" err="1" smtClean="0"/>
                        <a:t>electroCardiographe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-Quantité de </a:t>
                      </a:r>
                      <a:r>
                        <a:rPr lang="fr-FR" dirty="0" err="1" smtClean="0"/>
                        <a:t>medicaments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-Nom du </a:t>
                      </a:r>
                      <a:r>
                        <a:rPr lang="fr-FR" dirty="0" err="1" smtClean="0"/>
                        <a:t>medicaments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-Somme des </a:t>
                      </a:r>
                      <a:r>
                        <a:rPr lang="fr-FR" dirty="0" err="1" smtClean="0"/>
                        <a:t>medicaments</a:t>
                      </a:r>
                      <a:r>
                        <a:rPr lang="fr-FR" dirty="0" smtClean="0"/>
                        <a:t>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Sterilisation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-</a:t>
                      </a:r>
                      <a:r>
                        <a:rPr lang="fr-FR" dirty="0" err="1" smtClean="0"/>
                        <a:t>Reparation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-Mise à jour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 de </a:t>
                      </a:r>
                      <a:r>
                        <a:rPr lang="fr-FR" dirty="0" err="1" smtClean="0"/>
                        <a:t>depart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Et</a:t>
                      </a:r>
                      <a:r>
                        <a:rPr lang="fr-FR" baseline="0" dirty="0" smtClean="0"/>
                        <a:t> heures de départ.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-Localisation de l’ambulance avec GPS (</a:t>
                      </a:r>
                      <a:r>
                        <a:rPr lang="fr-FR" baseline="0" dirty="0" err="1" smtClean="0"/>
                        <a:t>Arduino</a:t>
                      </a:r>
                      <a:r>
                        <a:rPr lang="fr-FR" baseline="0" dirty="0" smtClean="0"/>
                        <a:t>)</a:t>
                      </a:r>
                    </a:p>
                    <a:p>
                      <a:r>
                        <a:rPr lang="fr-FR" baseline="0" dirty="0" smtClean="0"/>
                        <a:t>-l’adresse  vers laquelle l’ambulance se dirige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963488"/>
            <a:ext cx="2057400" cy="6667500"/>
          </a:xfrm>
          <a:prstGeom prst="rect">
            <a:avLst/>
          </a:prstGeom>
        </p:spPr>
      </p:pic>
      <p:pic>
        <p:nvPicPr>
          <p:cNvPr id="6" name="Image 5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445224"/>
            <a:ext cx="754893" cy="2446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8" y="0"/>
            <a:ext cx="9141622" cy="6856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7584" y="1844824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On a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concu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un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scénario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arduino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GPS. </a:t>
            </a:r>
            <a:endParaRPr lang="fr-FR" sz="2400" b="1" dirty="0" smtClean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Cet 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appareil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arduino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va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etre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attaché aux ambulances pour poursuivre le trajet qu’elle va suivre et localiser l ambulance en cas de retard/accident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</a:p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-Cela 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permet de contacter la police en cas d’urgence pour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liberer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le passage à l ambulance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.</a:t>
            </a:r>
          </a:p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-Permet 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de suivre l ambulance et se 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préparer </a:t>
            </a:r>
            <a:r>
              <a:rPr lang="fr-FR" sz="24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just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à temps quand le patient arrive -permet de gagner le temps et se mieux organiser. </a:t>
            </a:r>
            <a:endParaRPr lang="fr-FR" sz="2400" b="1" dirty="0" smtClean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  <a:p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-Permet 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de choisir la distance la plus courte, la plus 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dégagée </a:t>
            </a:r>
            <a:r>
              <a:rPr lang="fr-FR" sz="24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et la mieux bâtie</a:t>
            </a:r>
            <a:endParaRPr lang="fr-FR" sz="24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07704" y="90872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PARTIE SMART ARDUINO </a:t>
            </a:r>
            <a:endParaRPr lang="fr-FR" sz="3600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55776" y="1484784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Module matériel &amp; Module infirmiers médecins </a:t>
            </a:r>
            <a:endParaRPr lang="fr-FR" sz="1400" b="1" dirty="0"/>
          </a:p>
        </p:txBody>
      </p:sp>
      <p:pic>
        <p:nvPicPr>
          <p:cNvPr id="7" name="Image 6" descr="o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-1035496"/>
            <a:ext cx="20574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jjj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8" y="1783"/>
            <a:ext cx="9141622" cy="685621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824"/>
            <a:ext cx="5392242" cy="269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356992"/>
            <a:ext cx="35052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115616" y="548680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Pour ce on a choisit Le modèle GPS Pour </a:t>
            </a:r>
            <a:r>
              <a:rPr lang="fr-FR" sz="3200" b="1" dirty="0" err="1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Arduino</a:t>
            </a:r>
            <a:r>
              <a:rPr lang="fr-FR" sz="3200" b="1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 Avec une Antenne NEO-6M</a:t>
            </a:r>
            <a:endParaRPr lang="fr-FR" sz="3200" b="1" dirty="0">
              <a:solidFill>
                <a:schemeClr val="bg1"/>
              </a:solidFill>
              <a:latin typeface="Yu Gothic UI Light" pitchFamily="34" charset="-128"/>
              <a:ea typeface="Yu Gothic UI Light" pitchFamily="34" charset="-128"/>
            </a:endParaRPr>
          </a:p>
        </p:txBody>
      </p:sp>
      <p:pic>
        <p:nvPicPr>
          <p:cNvPr id="7" name="Image 6" descr="ou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80528" y="4149080"/>
            <a:ext cx="2057400" cy="6667500"/>
          </a:xfrm>
          <a:prstGeom prst="rect">
            <a:avLst/>
          </a:prstGeom>
        </p:spPr>
      </p:pic>
      <p:pic>
        <p:nvPicPr>
          <p:cNvPr id="8" name="Image 7" descr="ou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404664"/>
            <a:ext cx="1324153" cy="429123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31640" y="48691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-Abordable (Pas cher)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-Facile à utiliser </a:t>
            </a:r>
          </a:p>
          <a:p>
            <a:r>
              <a:rPr lang="fr-FR" sz="2800" dirty="0" smtClean="0">
                <a:solidFill>
                  <a:schemeClr val="bg1"/>
                </a:solidFill>
              </a:rPr>
              <a:t>-Facilite la tache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908</Words>
  <Application>Microsoft Office PowerPoint</Application>
  <PresentationFormat>Affichage à l'écran (4:3)</PresentationFormat>
  <Paragraphs>191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ASUS</cp:lastModifiedBy>
  <cp:revision>25</cp:revision>
  <dcterms:created xsi:type="dcterms:W3CDTF">2020-10-09T15:53:54Z</dcterms:created>
  <dcterms:modified xsi:type="dcterms:W3CDTF">2020-10-11T16:36:20Z</dcterms:modified>
</cp:coreProperties>
</file>