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1" r:id="rId6"/>
    <p:sldId id="262" r:id="rId7"/>
    <p:sldId id="269" r:id="rId8"/>
    <p:sldId id="271" r:id="rId9"/>
    <p:sldId id="272" r:id="rId10"/>
    <p:sldId id="266" r:id="rId11"/>
    <p:sldId id="263" r:id="rId12"/>
    <p:sldId id="270" r:id="rId13"/>
    <p:sldId id="265" r:id="rId14"/>
    <p:sldId id="267" r:id="rId15"/>
    <p:sldId id="268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>
      <p:cViewPr varScale="1">
        <p:scale>
          <a:sx n="84" d="100"/>
          <a:sy n="84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9D43C-868D-4E4D-9429-B90C8D75E226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4BB44-4708-4002-83AD-88855B60B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BB44-4708-4002-83AD-88855B60BA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8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5B2-13B0-4BB6-8A18-ECBC6B6AAD5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91680" y="69269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E </a:t>
            </a:r>
            <a:r>
              <a:rPr lang="fr-FR" sz="5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Clinic</a:t>
            </a:r>
            <a:r>
              <a:rPr lang="fr-FR" sz="5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5616" y="1628800"/>
            <a:ext cx="3092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Projet C++ </a:t>
            </a:r>
          </a:p>
          <a:p>
            <a:r>
              <a:rPr lang="fr-FR" sz="4000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Presenté</a:t>
            </a:r>
            <a:r>
              <a:rPr lang="fr-FR" sz="40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par 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3074" name="Picture 2" descr="Fichier:Logo ESPRIT Ariana.jp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087" y="6093296"/>
            <a:ext cx="2065913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 : coins arrondis 4">
            <a:extLst>
              <a:ext uri="{FF2B5EF4-FFF2-40B4-BE49-F238E27FC236}">
                <a16:creationId xmlns="" xmlns:a16="http://schemas.microsoft.com/office/drawing/2014/main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</a:t>
            </a:r>
            <a:r>
              <a:rPr lang="fr-FR" dirty="0" smtClean="0"/>
              <a:t>matériels</a:t>
            </a:r>
            <a:endParaRPr lang="fr-FR" dirty="0"/>
          </a:p>
        </p:txBody>
      </p:sp>
      <p:cxnSp>
        <p:nvCxnSpPr>
          <p:cNvPr id="4" name="Connecteur : en angle 13">
            <a:extLst>
              <a:ext uri="{FF2B5EF4-FFF2-40B4-BE49-F238E27FC236}">
                <a16:creationId xmlns="" xmlns:a16="http://schemas.microsoft.com/office/drawing/2014/main" id="{DCAA2AE5-9F7D-4E1C-8DD5-A084AC101EE4}"/>
              </a:ext>
            </a:extLst>
          </p:cNvPr>
          <p:cNvCxnSpPr/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ngle 11">
            <a:extLst>
              <a:ext uri="{FF2B5EF4-FFF2-40B4-BE49-F238E27FC236}">
                <a16:creationId xmlns="" xmlns:a16="http://schemas.microsoft.com/office/drawing/2014/main" id="{A9F77950-DEBA-42D5-9237-EACC0D4B3478}"/>
              </a:ext>
            </a:extLst>
          </p:cNvPr>
          <p:cNvCxnSpPr/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004048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851920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Médicament</a:t>
            </a:r>
            <a:endParaRPr lang="fr-FR" dirty="0"/>
          </a:p>
        </p:txBody>
      </p:sp>
      <p:sp>
        <p:nvSpPr>
          <p:cNvPr id="11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2987824" y="1772816"/>
            <a:ext cx="144016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Chambre</a:t>
            </a:r>
            <a:endParaRPr lang="fr-FR" dirty="0"/>
          </a:p>
        </p:txBody>
      </p:sp>
      <p:sp>
        <p:nvSpPr>
          <p:cNvPr id="12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4499992" y="1772816"/>
            <a:ext cx="1440160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Appareils</a:t>
            </a:r>
            <a:endParaRPr lang="fr-FR" dirty="0"/>
          </a:p>
        </p:txBody>
      </p:sp>
      <p:sp>
        <p:nvSpPr>
          <p:cNvPr id="13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6372200" y="1772816"/>
            <a:ext cx="1440160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Ambulance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9553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915816" y="3645024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3609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452320" y="3645024"/>
            <a:ext cx="1224136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259632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995936" y="5013176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588224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statistique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0" idx="2"/>
          </p:cNvCxnSpPr>
          <p:nvPr/>
        </p:nvCxnSpPr>
        <p:spPr>
          <a:xfrm flipH="1">
            <a:off x="1259632" y="2276872"/>
            <a:ext cx="5760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5" idx="0"/>
          </p:cNvCxnSpPr>
          <p:nvPr/>
        </p:nvCxnSpPr>
        <p:spPr>
          <a:xfrm>
            <a:off x="1835696" y="2276872"/>
            <a:ext cx="18002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0" idx="2"/>
            <a:endCxn id="10" idx="2"/>
          </p:cNvCxnSpPr>
          <p:nvPr/>
        </p:nvCxnSpPr>
        <p:spPr>
          <a:xfrm>
            <a:off x="1835696" y="227687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" idx="2"/>
          </p:cNvCxnSpPr>
          <p:nvPr/>
        </p:nvCxnSpPr>
        <p:spPr>
          <a:xfrm>
            <a:off x="1835696" y="2276872"/>
            <a:ext cx="43204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2"/>
          </p:cNvCxnSpPr>
          <p:nvPr/>
        </p:nvCxnSpPr>
        <p:spPr>
          <a:xfrm>
            <a:off x="1835696" y="2276872"/>
            <a:ext cx="41044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" idx="2"/>
            <a:endCxn id="19" idx="1"/>
          </p:cNvCxnSpPr>
          <p:nvPr/>
        </p:nvCxnSpPr>
        <p:spPr>
          <a:xfrm>
            <a:off x="1835696" y="2276872"/>
            <a:ext cx="2160240" cy="306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0" idx="2"/>
          </p:cNvCxnSpPr>
          <p:nvPr/>
        </p:nvCxnSpPr>
        <p:spPr>
          <a:xfrm>
            <a:off x="1835696" y="2276872"/>
            <a:ext cx="58326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2"/>
            <a:endCxn id="20" idx="0"/>
          </p:cNvCxnSpPr>
          <p:nvPr/>
        </p:nvCxnSpPr>
        <p:spPr>
          <a:xfrm>
            <a:off x="1835696" y="2276872"/>
            <a:ext cx="543660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</p:cNvCxnSpPr>
          <p:nvPr/>
        </p:nvCxnSpPr>
        <p:spPr>
          <a:xfrm flipH="1">
            <a:off x="1475656" y="2276872"/>
            <a:ext cx="22322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1" idx="2"/>
            <a:endCxn id="15" idx="0"/>
          </p:cNvCxnSpPr>
          <p:nvPr/>
        </p:nvCxnSpPr>
        <p:spPr>
          <a:xfrm flipH="1">
            <a:off x="3635896" y="2276872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1" idx="2"/>
            <a:endCxn id="18" idx="0"/>
          </p:cNvCxnSpPr>
          <p:nvPr/>
        </p:nvCxnSpPr>
        <p:spPr>
          <a:xfrm flipH="1">
            <a:off x="1943708" y="2276872"/>
            <a:ext cx="1764196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1" idx="2"/>
          </p:cNvCxnSpPr>
          <p:nvPr/>
        </p:nvCxnSpPr>
        <p:spPr>
          <a:xfrm>
            <a:off x="3707904" y="2276872"/>
            <a:ext cx="108012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1" idx="2"/>
            <a:endCxn id="16" idx="0"/>
          </p:cNvCxnSpPr>
          <p:nvPr/>
        </p:nvCxnSpPr>
        <p:spPr>
          <a:xfrm>
            <a:off x="3707904" y="2276872"/>
            <a:ext cx="24122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1" idx="2"/>
          </p:cNvCxnSpPr>
          <p:nvPr/>
        </p:nvCxnSpPr>
        <p:spPr>
          <a:xfrm>
            <a:off x="3707904" y="2276872"/>
            <a:ext cx="352839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1" idx="2"/>
            <a:endCxn id="17" idx="0"/>
          </p:cNvCxnSpPr>
          <p:nvPr/>
        </p:nvCxnSpPr>
        <p:spPr>
          <a:xfrm>
            <a:off x="3707904" y="2276872"/>
            <a:ext cx="43564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2" idx="2"/>
          </p:cNvCxnSpPr>
          <p:nvPr/>
        </p:nvCxnSpPr>
        <p:spPr>
          <a:xfrm flipH="1">
            <a:off x="1259632" y="2276872"/>
            <a:ext cx="396044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2" idx="2"/>
            <a:endCxn id="15" idx="0"/>
          </p:cNvCxnSpPr>
          <p:nvPr/>
        </p:nvCxnSpPr>
        <p:spPr>
          <a:xfrm flipH="1">
            <a:off x="3635896" y="2276872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2" idx="2"/>
          </p:cNvCxnSpPr>
          <p:nvPr/>
        </p:nvCxnSpPr>
        <p:spPr>
          <a:xfrm flipH="1">
            <a:off x="1979712" y="2276872"/>
            <a:ext cx="324036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</p:cNvCxnSpPr>
          <p:nvPr/>
        </p:nvCxnSpPr>
        <p:spPr>
          <a:xfrm flipH="1">
            <a:off x="4788024" y="2276872"/>
            <a:ext cx="432048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2" idx="2"/>
            <a:endCxn id="16" idx="0"/>
          </p:cNvCxnSpPr>
          <p:nvPr/>
        </p:nvCxnSpPr>
        <p:spPr>
          <a:xfrm>
            <a:off x="5220072" y="2276872"/>
            <a:ext cx="9001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2" idx="2"/>
          </p:cNvCxnSpPr>
          <p:nvPr/>
        </p:nvCxnSpPr>
        <p:spPr>
          <a:xfrm>
            <a:off x="5220072" y="2276872"/>
            <a:ext cx="208823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2" idx="2"/>
            <a:endCxn id="17" idx="0"/>
          </p:cNvCxnSpPr>
          <p:nvPr/>
        </p:nvCxnSpPr>
        <p:spPr>
          <a:xfrm>
            <a:off x="5220072" y="2276872"/>
            <a:ext cx="28443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3" idx="2"/>
            <a:endCxn id="17" idx="0"/>
          </p:cNvCxnSpPr>
          <p:nvPr/>
        </p:nvCxnSpPr>
        <p:spPr>
          <a:xfrm>
            <a:off x="7092280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3" idx="2"/>
          </p:cNvCxnSpPr>
          <p:nvPr/>
        </p:nvCxnSpPr>
        <p:spPr>
          <a:xfrm>
            <a:off x="7092280" y="2276872"/>
            <a:ext cx="144016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13" idx="2"/>
            <a:endCxn id="16" idx="0"/>
          </p:cNvCxnSpPr>
          <p:nvPr/>
        </p:nvCxnSpPr>
        <p:spPr>
          <a:xfrm flipH="1">
            <a:off x="6120172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3" idx="2"/>
          </p:cNvCxnSpPr>
          <p:nvPr/>
        </p:nvCxnSpPr>
        <p:spPr>
          <a:xfrm flipH="1">
            <a:off x="4644008" y="2276872"/>
            <a:ext cx="244827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13" idx="2"/>
            <a:endCxn id="15" idx="0"/>
          </p:cNvCxnSpPr>
          <p:nvPr/>
        </p:nvCxnSpPr>
        <p:spPr>
          <a:xfrm flipH="1">
            <a:off x="3635896" y="2276872"/>
            <a:ext cx="34563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3" idx="2"/>
            <a:endCxn id="14" idx="0"/>
          </p:cNvCxnSpPr>
          <p:nvPr/>
        </p:nvCxnSpPr>
        <p:spPr>
          <a:xfrm flipH="1">
            <a:off x="1079612" y="2276872"/>
            <a:ext cx="60126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13" idx="2"/>
            <a:endCxn id="18" idx="0"/>
          </p:cNvCxnSpPr>
          <p:nvPr/>
        </p:nvCxnSpPr>
        <p:spPr>
          <a:xfrm flipH="1">
            <a:off x="1943708" y="2276872"/>
            <a:ext cx="5148572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2-Module de gestion des patients</a:t>
            </a:r>
            <a:endParaRPr lang="fr-FR" sz="2800" dirty="0"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8CC6679-5594-42C5-BD26-FC9F4DE1BBB0}"/>
              </a:ext>
            </a:extLst>
          </p:cNvPr>
          <p:cNvSpPr txBox="1"/>
          <p:nvPr/>
        </p:nvSpPr>
        <p:spPr>
          <a:xfrm>
            <a:off x="516415" y="1163248"/>
            <a:ext cx="765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effectLst/>
                <a:latin typeface="Yu Gothic UI Light" pitchFamily="34" charset="-128"/>
                <a:ea typeface="Yu Gothic UI Light" pitchFamily="34" charset="-128"/>
                <a:cs typeface="Calibri" panose="020F0502020204030204" pitchFamily="34" charset="0"/>
              </a:rPr>
              <a:t>Ce module est dédié aux documents et dossiers médicaux de chaque patient.</a:t>
            </a:r>
            <a:endParaRPr lang="fr-FR" sz="1800" b="1" dirty="0">
              <a:solidFill>
                <a:schemeClr val="bg1"/>
              </a:solidFill>
              <a:effectLst/>
              <a:latin typeface="Yu Gothic UI Light" pitchFamily="34" charset="-128"/>
              <a:ea typeface="Yu Gothic UI Light" pitchFamily="34" charset="-128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="" xmlns:a16="http://schemas.microsoft.com/office/drawing/2014/main" id="{A5AD0C2A-4075-4F2D-8D58-AA06BF540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79444"/>
              </p:ext>
            </p:extLst>
          </p:nvPr>
        </p:nvGraphicFramePr>
        <p:xfrm>
          <a:off x="1475656" y="1484784"/>
          <a:ext cx="6096000" cy="4824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4191278686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673827128"/>
                    </a:ext>
                  </a:extLst>
                </a:gridCol>
              </a:tblGrid>
              <a:tr h="45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8234730"/>
                  </a:ext>
                </a:extLst>
              </a:tr>
              <a:tr h="43670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800" kern="1200" dirty="0">
                          <a:effectLst/>
                        </a:rPr>
                        <a:t>Surveiller et améliorer la qualité globale des soins au sein du cabinet: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Suivre les données au fil du temps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Identifiez facilement quels patients doivent subir des dépistages préventifs ou des bilans de santé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Vérifiez les performances de leurs patients sur certains paramètres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Faciliter d'accès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Solution économique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temps pour les professionnels de la santé et les patients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d'erreurs cliniques et médicales 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1873320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26F1F21B-E750-4EAF-882F-10681B4C6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0" y="1640846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49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397000"/>
          <a:ext cx="6096000" cy="45500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486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Comptes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Documents médicaux</a:t>
                      </a:r>
                    </a:p>
                  </a:txBody>
                  <a:tcPr/>
                </a:tc>
              </a:tr>
              <a:tr h="406372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phone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social security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marital status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emergency contact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insurance company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under risk/safe (</a:t>
                      </a:r>
                      <a:r>
                        <a:rPr lang="en-US" dirty="0" err="1"/>
                        <a:t>cas</a:t>
                      </a:r>
                      <a:r>
                        <a:rPr lang="en-US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blood</a:t>
                      </a:r>
                      <a:r>
                        <a:rPr lang="fr-FR" dirty="0"/>
                        <a:t>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allergies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medications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surgeries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prescriptions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analysis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doctor's</a:t>
                      </a:r>
                      <a:r>
                        <a:rPr lang="fr-FR" dirty="0"/>
                        <a:t> notes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performance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="" xmlns:a16="http://schemas.microsoft.com/office/drawing/2014/main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patient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="" xmlns:a16="http://schemas.microsoft.com/office/drawing/2014/main" id="{7FD8AF5F-7B4C-4550-911B-C6DCCF8530B7}"/>
              </a:ext>
            </a:extLst>
          </p:cNvPr>
          <p:cNvSpPr/>
          <p:nvPr/>
        </p:nvSpPr>
        <p:spPr>
          <a:xfrm>
            <a:off x="6366520" y="1772816"/>
            <a:ext cx="144016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Documents médicaux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="" xmlns:a16="http://schemas.microsoft.com/office/drawing/2014/main" id="{A9F77950-DEBA-42D5-9237-EACC0D4B347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="" xmlns:a16="http://schemas.microsoft.com/office/drawing/2014/main" id="{DCAA2AE5-9F7D-4E1C-8DD5-A084AC101E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="" xmlns:a16="http://schemas.microsoft.com/office/drawing/2014/main" id="{9F761D9B-BEF1-4DB4-92DF-2BC6C648F82B}"/>
              </a:ext>
            </a:extLst>
          </p:cNvPr>
          <p:cNvSpPr/>
          <p:nvPr/>
        </p:nvSpPr>
        <p:spPr>
          <a:xfrm>
            <a:off x="2448445" y="3591084"/>
            <a:ext cx="801138" cy="56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="" xmlns:a16="http://schemas.microsoft.com/office/drawing/2014/main" id="{D53E3B89-F014-48F9-91EF-162E56DDE839}"/>
              </a:ext>
            </a:extLst>
          </p:cNvPr>
          <p:cNvSpPr/>
          <p:nvPr/>
        </p:nvSpPr>
        <p:spPr>
          <a:xfrm>
            <a:off x="544082" y="3591084"/>
            <a:ext cx="1143068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="" xmlns:a16="http://schemas.microsoft.com/office/drawing/2014/main" id="{F53F6C69-888E-4B20-8199-B5F7E60F42EA}"/>
              </a:ext>
            </a:extLst>
          </p:cNvPr>
          <p:cNvSpPr/>
          <p:nvPr/>
        </p:nvSpPr>
        <p:spPr>
          <a:xfrm>
            <a:off x="4039593" y="3621451"/>
            <a:ext cx="1440160" cy="533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="" xmlns:a16="http://schemas.microsoft.com/office/drawing/2014/main" id="{DBDB94C5-6C03-4EE5-9737-9C9715BC54F1}"/>
              </a:ext>
            </a:extLst>
          </p:cNvPr>
          <p:cNvSpPr/>
          <p:nvPr/>
        </p:nvSpPr>
        <p:spPr>
          <a:xfrm>
            <a:off x="6737053" y="3606281"/>
            <a:ext cx="1440160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="" xmlns:a16="http://schemas.microsoft.com/office/drawing/2014/main" id="{06B78218-F48F-48FC-BE37-195C19BE27EA}"/>
              </a:ext>
            </a:extLst>
          </p:cNvPr>
          <p:cNvSpPr/>
          <p:nvPr/>
        </p:nvSpPr>
        <p:spPr>
          <a:xfrm>
            <a:off x="4382998" y="4920493"/>
            <a:ext cx="637826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="" xmlns:a16="http://schemas.microsoft.com/office/drawing/2014/main" id="{5687CB1D-D070-4956-8D89-286CF48903EA}"/>
              </a:ext>
            </a:extLst>
          </p:cNvPr>
          <p:cNvSpPr/>
          <p:nvPr/>
        </p:nvSpPr>
        <p:spPr>
          <a:xfrm>
            <a:off x="1872438" y="4920493"/>
            <a:ext cx="1288453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 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="" xmlns:a16="http://schemas.microsoft.com/office/drawing/2014/main" id="{9D6B1848-1BD0-4462-A514-93F02E359A4D}"/>
              </a:ext>
            </a:extLst>
          </p:cNvPr>
          <p:cNvSpPr/>
          <p:nvPr/>
        </p:nvSpPr>
        <p:spPr>
          <a:xfrm>
            <a:off x="5664532" y="4920494"/>
            <a:ext cx="1288452" cy="54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Statistique 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="" xmlns:a16="http://schemas.microsoft.com/office/drawing/2014/main" id="{DCC7129C-54D0-44DF-981F-15BC67CC8B60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115616" y="2276872"/>
            <a:ext cx="720080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="" xmlns:a16="http://schemas.microsoft.com/office/drawing/2014/main" id="{BF4612A6-0080-4DB5-B959-5A5F1524122A}"/>
              </a:ext>
            </a:extLst>
          </p:cNvPr>
          <p:cNvCxnSpPr>
            <a:endCxn id="15" idx="0"/>
          </p:cNvCxnSpPr>
          <p:nvPr/>
        </p:nvCxnSpPr>
        <p:spPr>
          <a:xfrm>
            <a:off x="1835696" y="2276872"/>
            <a:ext cx="1013318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="" xmlns:a16="http://schemas.microsoft.com/office/drawing/2014/main" id="{CC6E1182-E313-42E3-86A8-92AEA70F1CF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1835696" y="2276872"/>
            <a:ext cx="292397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="" xmlns:a16="http://schemas.microsoft.com/office/drawing/2014/main" id="{03113BAC-9CE1-46EC-B0A9-CF7F1B2D7BEA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1835696" y="2276872"/>
            <a:ext cx="5621437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id="{41E85D22-FA04-4BFC-91C4-BDDD0F4DF29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086600" y="2276872"/>
            <a:ext cx="370533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9E4A82A8-F286-444F-9131-643A558A85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759673" y="2276872"/>
            <a:ext cx="232692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="" xmlns:a16="http://schemas.microsoft.com/office/drawing/2014/main" id="{2EE68442-9084-437F-BB80-EAA5ADF8599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49014" y="2276872"/>
            <a:ext cx="4237586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="" xmlns:a16="http://schemas.microsoft.com/office/drawing/2014/main" id="{097AB40B-E930-4169-AAEA-543BC0F7060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1115616" y="2276872"/>
            <a:ext cx="5970984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="" xmlns:a16="http://schemas.microsoft.com/office/drawing/2014/main" id="{C98FE051-C7C7-49AC-98E1-9C30A6E92A17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835696" y="2276872"/>
            <a:ext cx="68096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="" xmlns:a16="http://schemas.microsoft.com/office/drawing/2014/main" id="{AAA2B6E3-1B49-4C1F-94DA-462EF6EA67B7}"/>
              </a:ext>
            </a:extLst>
          </p:cNvPr>
          <p:cNvCxnSpPr>
            <a:endCxn id="26" idx="0"/>
          </p:cNvCxnSpPr>
          <p:nvPr/>
        </p:nvCxnSpPr>
        <p:spPr>
          <a:xfrm>
            <a:off x="1835696" y="2292042"/>
            <a:ext cx="2866215" cy="262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="" xmlns:a16="http://schemas.microsoft.com/office/drawing/2014/main" id="{423B5869-F68B-4AFF-8E4F-24275FD2C61D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6308758" y="2276872"/>
            <a:ext cx="777842" cy="26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="" xmlns:a16="http://schemas.microsoft.com/office/drawing/2014/main" id="{388612B2-DE82-419B-AD42-1483161D72D0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4701911" y="2276872"/>
            <a:ext cx="238468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="" xmlns:a16="http://schemas.microsoft.com/office/drawing/2014/main" id="{9848FD08-A531-4D07-8C81-5929EE661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2" y="599339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332656"/>
            <a:ext cx="8568952" cy="65253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Module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Gestion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financière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C’est module est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dédie aux documents,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dossiers, service 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Comptabilité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et financement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du clinique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45876"/>
              </p:ext>
            </p:extLst>
          </p:nvPr>
        </p:nvGraphicFramePr>
        <p:xfrm>
          <a:off x="2411760" y="285789"/>
          <a:ext cx="6732240" cy="65722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6120"/>
                <a:gridCol w="3366120"/>
              </a:tblGrid>
              <a:tr h="593213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Rôle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Avantages </a:t>
                      </a:r>
                      <a:endParaRPr lang="fr-FR" dirty="0"/>
                    </a:p>
                  </a:txBody>
                  <a:tcPr/>
                </a:tc>
              </a:tr>
              <a:tr h="59321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Pilotage et suivi de l’activité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effectLst/>
                        </a:rPr>
                        <a:t>organiser les flux de dépenses et de recettes (encaissement-décaissement)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La direction des finances de clinique : un rôle crucial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optimiser les délais de paiement et rechercher des sources de financement en relation avec les établissements bancaires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gérer le processus comptable de l'émission des commandes ou des achats.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suivre et contrôle la procédure budgétaire et les impacts financiers qui en découlent, en collaboration avec les acteurs internes et externes dans un contexte pluriannuel.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effectLst/>
                        </a:rPr>
                        <a:t>*assurer le suivi de votre situation financière actuelle et passée, et vous permettre de faire des comparaisons.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*planifier votre situation financière éventuelle et faire des prévisions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*satisfaire aux exigences relatives aux déclarations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*obtenir des renseignements qui vous permettront de prendre des décisions éclairées sur le plan des affaires</a:t>
                      </a:r>
                    </a:p>
                    <a:p>
                      <a:endParaRPr lang="fr-FR" sz="1800" kern="1200" dirty="0" smtClean="0">
                        <a:effectLst/>
                      </a:endParaRPr>
                    </a:p>
                    <a:p>
                      <a:r>
                        <a:rPr lang="fr-FR" sz="1800" kern="1200" dirty="0" smtClean="0">
                          <a:effectLst/>
                        </a:rPr>
                        <a:t>*</a:t>
                      </a:r>
                      <a:r>
                        <a:rPr lang="fr-FR" dirty="0" smtClean="0"/>
                        <a:t>l’intégration complète du logiciel de gestion de la facturation au logiciel de gestion comptable</a:t>
                      </a:r>
                      <a:endParaRPr lang="fr-FR" sz="1800" kern="1200" dirty="0" smtClean="0">
                        <a:effectLst/>
                      </a:endParaRPr>
                    </a:p>
                    <a:p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84984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95536" y="365760"/>
          <a:ext cx="8208912" cy="606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/>
                <a:gridCol w="4104456"/>
              </a:tblGrid>
              <a:tr h="593084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CRUDs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Fonctionnalités avancées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542248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fr-FR" baseline="0" dirty="0" smtClean="0"/>
                        <a:t>Ajout :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Des rapports de financement (trimestrielle/annuelle)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Encaissement/décaissement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Des archives/des dossiers de comptabilités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Les plans des actions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2.Affichage :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Tous les composition des financement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Évolution des budgets et la situation financière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Système de sponsoring et partenariats 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3. Suppression des faux rapports ou des faux bilans.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4. Modification des chiffres d’affaires , et les rapport en cas d’erreurs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 Recherche du rapport d’un mois demander ou d’une année / dossiers /archives </a:t>
                      </a:r>
                    </a:p>
                    <a:p>
                      <a:r>
                        <a:rPr lang="fr-FR" dirty="0" smtClean="0"/>
                        <a:t>. Trie des chiffres par</a:t>
                      </a:r>
                      <a:r>
                        <a:rPr lang="fr-FR" baseline="0" dirty="0" smtClean="0"/>
                        <a:t> un ordre croissant ou décroissant et trie des rapports donnée par date …</a:t>
                      </a:r>
                    </a:p>
                    <a:p>
                      <a:r>
                        <a:rPr lang="fr-FR" baseline="0" dirty="0" smtClean="0"/>
                        <a:t>. Statistique de l’état financière du clinique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03448"/>
            <a:ext cx="1222079" cy="396044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4117" y="5237820"/>
            <a:ext cx="999883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332656"/>
            <a:ext cx="8568952" cy="65253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itchFamily="34" charset="-128"/>
                <a:ea typeface="Yu Gothic UI Light" pitchFamily="34" charset="-128"/>
              </a:rPr>
              <a:t>Module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Light" pitchFamily="34" charset="-128"/>
                <a:ea typeface="Yu Gothic UI Light" pitchFamily="34" charset="-128"/>
              </a:rPr>
              <a:t>Gestion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Light" pitchFamily="34" charset="-128"/>
                <a:ea typeface="Yu Gothic UI Light" pitchFamily="34" charset="-128"/>
              </a:rPr>
              <a:t> 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itchFamily="34" charset="-128"/>
                <a:ea typeface="Yu Gothic UI Light" pitchFamily="34" charset="-128"/>
              </a:rPr>
              <a:t>personnel: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Yu Gothic UI Light" pitchFamily="34" charset="-128"/>
              <a:ea typeface="Yu Gothic UI Light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2003"/>
              </p:ext>
            </p:extLst>
          </p:nvPr>
        </p:nvGraphicFramePr>
        <p:xfrm>
          <a:off x="2377464" y="332656"/>
          <a:ext cx="6732240" cy="5494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6120"/>
                <a:gridCol w="3366120"/>
              </a:tblGrid>
              <a:tr h="617875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Rôle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Avantages </a:t>
                      </a:r>
                      <a:endParaRPr lang="fr-FR" dirty="0"/>
                    </a:p>
                  </a:txBody>
                  <a:tcPr/>
                </a:tc>
              </a:tr>
              <a:tr h="48547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L'enregistrement des travailleurs ainsi que leurs rôles et informations personnelles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L'enregistrement des travailleurs ainsi que leurs rôles et informations personnelles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la renouvellement et effacement des contrats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L'accès à l'activité et le rôle de chacun du staff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Détecter la présence de chaque travailleurs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*Facilite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gestion du staff a travers une application détaillé.</a:t>
                      </a:r>
                    </a:p>
                    <a:p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*Exiger la déclaration du présence de chacun des travailleurs via un  </a:t>
                      </a:r>
                    </a:p>
                    <a:p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Système smart.</a:t>
                      </a:r>
                    </a:p>
                    <a:p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*Donner l’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 toutes informations nécessaires a tout moment.</a:t>
                      </a:r>
                    </a:p>
                    <a:p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284984"/>
            <a:ext cx="2057400" cy="66675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25140" y="2420888"/>
            <a:ext cx="2197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Module de gestion du staff Ce module est un gestionnaire du staff qui facilite l'accès a les informations nécessaires de chacun des travailleurs (Réceptionnistes et chauffeurs)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9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34495"/>
              </p:ext>
            </p:extLst>
          </p:nvPr>
        </p:nvGraphicFramePr>
        <p:xfrm>
          <a:off x="395536" y="365760"/>
          <a:ext cx="8208912" cy="606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/>
                <a:gridCol w="4104456"/>
              </a:tblGrid>
              <a:tr h="593084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CRUDs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Fonctionnalités avancées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542248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fr-FR" baseline="0" dirty="0" smtClean="0"/>
                        <a:t>Ajout </a:t>
                      </a:r>
                      <a:r>
                        <a:rPr lang="fr-FR" baseline="0" dirty="0" smtClean="0"/>
                        <a:t>: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Les informations de chacun du staff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 Les informations du chaque 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Ambulance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c. Présence du staff  </a:t>
                      </a: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2.Affichage </a:t>
                      </a:r>
                      <a:r>
                        <a:rPr lang="fr-FR" baseline="0" dirty="0" smtClean="0"/>
                        <a:t>: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Emplacement de chaque ambulance </a:t>
                      </a:r>
                      <a:endParaRPr lang="fr-FR" baseline="0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Disponibilité des chauffeurs   </a:t>
                      </a:r>
                      <a:endParaRPr lang="fr-FR" baseline="0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 Délai des contrats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Payement des personnel(paye ou non paye) </a:t>
                      </a:r>
                      <a:endParaRPr lang="fr-FR" baseline="0" dirty="0" smtClean="0"/>
                    </a:p>
                    <a:p>
                      <a:pPr marL="342900" indent="-342900">
                        <a:buAutoNum type="alphaLcPeriod"/>
                      </a:pP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3. Suppression </a:t>
                      </a: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a. Des travailleurs qu’on un fin de contrats inrenouvelable  </a:t>
                      </a: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4. Modification </a:t>
                      </a:r>
                      <a:endParaRPr lang="fr-FR" baseline="0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Délai des contrats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 Etats des ambulance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 Etat du personnels(on </a:t>
                      </a:r>
                      <a:r>
                        <a:rPr lang="fr-FR" baseline="0" dirty="0" err="1" smtClean="0"/>
                        <a:t>duty</a:t>
                      </a:r>
                      <a:r>
                        <a:rPr lang="fr-FR" baseline="0" dirty="0" smtClean="0"/>
                        <a:t>/off </a:t>
                      </a:r>
                      <a:r>
                        <a:rPr lang="fr-FR" baseline="0" dirty="0" err="1" smtClean="0"/>
                        <a:t>duty</a:t>
                      </a:r>
                      <a:r>
                        <a:rPr lang="fr-FR" baseline="0" dirty="0" smtClean="0"/>
                        <a:t>)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 Recherche </a:t>
                      </a:r>
                      <a:r>
                        <a:rPr lang="fr-FR" dirty="0" smtClean="0"/>
                        <a:t>des</a:t>
                      </a:r>
                      <a:r>
                        <a:rPr lang="fr-FR" baseline="0" dirty="0" smtClean="0"/>
                        <a:t> chauffeurs on </a:t>
                      </a:r>
                      <a:r>
                        <a:rPr lang="fr-FR" baseline="0" dirty="0" err="1" smtClean="0"/>
                        <a:t>duty</a:t>
                      </a:r>
                      <a:r>
                        <a:rPr lang="fr-FR" baseline="0" dirty="0" smtClean="0"/>
                        <a:t> par les réceptionnistes  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. </a:t>
                      </a:r>
                      <a:r>
                        <a:rPr lang="fr-FR" dirty="0" smtClean="0"/>
                        <a:t>Trie </a:t>
                      </a:r>
                      <a:r>
                        <a:rPr lang="fr-FR" dirty="0" smtClean="0"/>
                        <a:t>du</a:t>
                      </a:r>
                      <a:r>
                        <a:rPr lang="fr-FR" baseline="0" dirty="0" smtClean="0"/>
                        <a:t> staff par ancienneté  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. Statistique </a:t>
                      </a:r>
                      <a:r>
                        <a:rPr lang="fr-FR" baseline="0" dirty="0" smtClean="0"/>
                        <a:t>d’absence des travailleurs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70329"/>
            <a:ext cx="1222079" cy="396044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4117" y="5237820"/>
            <a:ext cx="99988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9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="" xmlns:a16="http://schemas.microsoft.com/office/drawing/2014/main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du personnel 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Chauffeurs 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="" xmlns:a16="http://schemas.microsoft.com/office/drawing/2014/main" id="{7FD8AF5F-7B4C-4550-911B-C6DCCF8530B7}"/>
              </a:ext>
            </a:extLst>
          </p:cNvPr>
          <p:cNvSpPr/>
          <p:nvPr/>
        </p:nvSpPr>
        <p:spPr>
          <a:xfrm>
            <a:off x="6366520" y="1772816"/>
            <a:ext cx="144016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Receptionniste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="" xmlns:a16="http://schemas.microsoft.com/office/drawing/2014/main" id="{A9F77950-DEBA-42D5-9237-EACC0D4B347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="" xmlns:a16="http://schemas.microsoft.com/office/drawing/2014/main" id="{DCAA2AE5-9F7D-4E1C-8DD5-A084AC101E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="" xmlns:a16="http://schemas.microsoft.com/office/drawing/2014/main" id="{9F761D9B-BEF1-4DB4-92DF-2BC6C648F82B}"/>
              </a:ext>
            </a:extLst>
          </p:cNvPr>
          <p:cNvSpPr/>
          <p:nvPr/>
        </p:nvSpPr>
        <p:spPr>
          <a:xfrm>
            <a:off x="2448445" y="3591084"/>
            <a:ext cx="801138" cy="56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="" xmlns:a16="http://schemas.microsoft.com/office/drawing/2014/main" id="{D53E3B89-F014-48F9-91EF-162E56DDE839}"/>
              </a:ext>
            </a:extLst>
          </p:cNvPr>
          <p:cNvSpPr/>
          <p:nvPr/>
        </p:nvSpPr>
        <p:spPr>
          <a:xfrm>
            <a:off x="544082" y="3591084"/>
            <a:ext cx="1143068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="" xmlns:a16="http://schemas.microsoft.com/office/drawing/2014/main" id="{F53F6C69-888E-4B20-8199-B5F7E60F42EA}"/>
              </a:ext>
            </a:extLst>
          </p:cNvPr>
          <p:cNvSpPr/>
          <p:nvPr/>
        </p:nvSpPr>
        <p:spPr>
          <a:xfrm>
            <a:off x="4039593" y="3621451"/>
            <a:ext cx="1440160" cy="533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="" xmlns:a16="http://schemas.microsoft.com/office/drawing/2014/main" id="{DBDB94C5-6C03-4EE5-9737-9C9715BC54F1}"/>
              </a:ext>
            </a:extLst>
          </p:cNvPr>
          <p:cNvSpPr/>
          <p:nvPr/>
        </p:nvSpPr>
        <p:spPr>
          <a:xfrm>
            <a:off x="6737053" y="3606281"/>
            <a:ext cx="1440160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="" xmlns:a16="http://schemas.microsoft.com/office/drawing/2014/main" id="{06B78218-F48F-48FC-BE37-195C19BE27EA}"/>
              </a:ext>
            </a:extLst>
          </p:cNvPr>
          <p:cNvSpPr/>
          <p:nvPr/>
        </p:nvSpPr>
        <p:spPr>
          <a:xfrm>
            <a:off x="4382998" y="4920493"/>
            <a:ext cx="637826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="" xmlns:a16="http://schemas.microsoft.com/office/drawing/2014/main" id="{5687CB1D-D070-4956-8D89-286CF48903EA}"/>
              </a:ext>
            </a:extLst>
          </p:cNvPr>
          <p:cNvSpPr/>
          <p:nvPr/>
        </p:nvSpPr>
        <p:spPr>
          <a:xfrm>
            <a:off x="1872438" y="4920493"/>
            <a:ext cx="1288453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 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="" xmlns:a16="http://schemas.microsoft.com/office/drawing/2014/main" id="{9D6B1848-1BD0-4462-A514-93F02E359A4D}"/>
              </a:ext>
            </a:extLst>
          </p:cNvPr>
          <p:cNvSpPr/>
          <p:nvPr/>
        </p:nvSpPr>
        <p:spPr>
          <a:xfrm>
            <a:off x="5664532" y="4920494"/>
            <a:ext cx="1288452" cy="54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Statistique 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="" xmlns:a16="http://schemas.microsoft.com/office/drawing/2014/main" id="{DCC7129C-54D0-44DF-981F-15BC67CC8B60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115616" y="2276872"/>
            <a:ext cx="720080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="" xmlns:a16="http://schemas.microsoft.com/office/drawing/2014/main" id="{BF4612A6-0080-4DB5-B959-5A5F1524122A}"/>
              </a:ext>
            </a:extLst>
          </p:cNvPr>
          <p:cNvCxnSpPr>
            <a:endCxn id="15" idx="0"/>
          </p:cNvCxnSpPr>
          <p:nvPr/>
        </p:nvCxnSpPr>
        <p:spPr>
          <a:xfrm>
            <a:off x="1835696" y="2276872"/>
            <a:ext cx="1013318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="" xmlns:a16="http://schemas.microsoft.com/office/drawing/2014/main" id="{CC6E1182-E313-42E3-86A8-92AEA70F1CF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1835696" y="2276872"/>
            <a:ext cx="292397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="" xmlns:a16="http://schemas.microsoft.com/office/drawing/2014/main" id="{03113BAC-9CE1-46EC-B0A9-CF7F1B2D7BEA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1835696" y="2276872"/>
            <a:ext cx="5621437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id="{41E85D22-FA04-4BFC-91C4-BDDD0F4DF29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086600" y="2276872"/>
            <a:ext cx="370533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9E4A82A8-F286-444F-9131-643A558A85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759673" y="2276872"/>
            <a:ext cx="232692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="" xmlns:a16="http://schemas.microsoft.com/office/drawing/2014/main" id="{2EE68442-9084-437F-BB80-EAA5ADF8599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49014" y="2276872"/>
            <a:ext cx="4237586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="" xmlns:a16="http://schemas.microsoft.com/office/drawing/2014/main" id="{097AB40B-E930-4169-AAEA-543BC0F7060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1115616" y="2276872"/>
            <a:ext cx="5970984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="" xmlns:a16="http://schemas.microsoft.com/office/drawing/2014/main" id="{C98FE051-C7C7-49AC-98E1-9C30A6E92A17}"/>
              </a:ext>
            </a:extLst>
          </p:cNvPr>
          <p:cNvCxnSpPr>
            <a:cxnSpLocks/>
          </p:cNvCxnSpPr>
          <p:nvPr/>
        </p:nvCxnSpPr>
        <p:spPr>
          <a:xfrm>
            <a:off x="1844758" y="2336821"/>
            <a:ext cx="68096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="" xmlns:a16="http://schemas.microsoft.com/office/drawing/2014/main" id="{AAA2B6E3-1B49-4C1F-94DA-462EF6EA67B7}"/>
              </a:ext>
            </a:extLst>
          </p:cNvPr>
          <p:cNvCxnSpPr>
            <a:endCxn id="26" idx="0"/>
          </p:cNvCxnSpPr>
          <p:nvPr/>
        </p:nvCxnSpPr>
        <p:spPr>
          <a:xfrm>
            <a:off x="1835696" y="2292042"/>
            <a:ext cx="2866215" cy="262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="" xmlns:a16="http://schemas.microsoft.com/office/drawing/2014/main" id="{423B5869-F68B-4AFF-8E4F-24275FD2C61D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6308758" y="2276872"/>
            <a:ext cx="777842" cy="26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="" xmlns:a16="http://schemas.microsoft.com/office/drawing/2014/main" id="{388612B2-DE82-419B-AD42-1483161D72D0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4701911" y="2276872"/>
            <a:ext cx="238468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="" xmlns:a16="http://schemas.microsoft.com/office/drawing/2014/main" id="{9848FD08-A531-4D07-8C81-5929EE661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2" y="599339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3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75656" y="764704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Le plan de notre présentation: </a:t>
            </a:r>
          </a:p>
          <a:p>
            <a:pPr algn="ctr"/>
            <a:endParaRPr lang="fr-FR" sz="40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1-</a:t>
            </a:r>
            <a:r>
              <a:rPr lang="fr-FR" sz="4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Problematique</a:t>
            </a:r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solution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2- Objectifs et fonctionnalités</a:t>
            </a:r>
          </a:p>
          <a:p>
            <a:pPr algn="ctr"/>
            <a:r>
              <a:rPr lang="fr-FR" sz="4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3-Modules</a:t>
            </a:r>
          </a:p>
          <a:p>
            <a:pPr algn="ctr"/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a-Roles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Avantages</a:t>
            </a: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b-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Representation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Cruds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fonctionalités</a:t>
            </a:r>
            <a:endParaRPr lang="fr-FR" sz="2400" b="1" dirty="0" smtClean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c-Partie smart proposée  </a:t>
            </a:r>
            <a:endParaRPr lang="fr-FR" sz="2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… </a:t>
            </a:r>
          </a:p>
        </p:txBody>
      </p:sp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179512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5229200"/>
            <a:ext cx="1296144" cy="4200467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79512"/>
            <a:ext cx="20574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51720" y="13407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47664" y="836712"/>
            <a:ext cx="64087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fr-FR" sz="3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Problematique</a:t>
            </a:r>
            <a:r>
              <a:rPr lang="fr-F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 nos jours ,ou chaque seconde compte,  le corps médical se trouve dans des situations chaotiques qui demande à tout un chacun 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 </a:t>
            </a:r>
            <a:r>
              <a:rPr lang="fr-FR" sz="20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deployer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son 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attention 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d’où  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la rapidité de l’</a:t>
            </a:r>
            <a:r>
              <a:rPr lang="fr-FR" sz="2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execution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et la </a:t>
            </a:r>
            <a:r>
              <a:rPr lang="fr-FR" sz="2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precision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de la gestion des cliniques est un besoin crucial</a:t>
            </a:r>
            <a:r>
              <a:rPr lang="fr-F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1880" y="3717032"/>
            <a:ext cx="46085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Solution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D’ou est conçue l’idée de notre application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consiste en un programme simple et rapide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aide le personnel médical a gérer la clinique .</a:t>
            </a:r>
          </a:p>
          <a:p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pic>
        <p:nvPicPr>
          <p:cNvPr id="11" name="Image 10" descr="ou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31640" y="620688"/>
            <a:ext cx="62646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3-Objectifs 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32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allons opter pour faire un programme :</a:t>
            </a:r>
          </a:p>
          <a:p>
            <a:pPr algn="ctr"/>
            <a:endParaRPr lang="fr-FR" sz="32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Multilingue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Auquel les droits d’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accés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sont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reservés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au personnel médical.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 système d’authentification selon chaque type d’utilisateur.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une partie d’aide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decision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une partie d’analyse et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statiqtiques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organisera toute la gestion d’une clinique ; financière , personnel,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meteriels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…</a:t>
            </a:r>
          </a:p>
        </p:txBody>
      </p:sp>
      <p:pic>
        <p:nvPicPr>
          <p:cNvPr id="5" name="Image 4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789040"/>
            <a:ext cx="5040560" cy="3920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1750"/>
            <a:ext cx="9144000" cy="68897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908720"/>
            <a:ext cx="48965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3-Modules </a:t>
            </a:r>
          </a:p>
          <a:p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avons </a:t>
            </a:r>
            <a:r>
              <a:rPr lang="fr-FR" sz="28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développer </a:t>
            </a:r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cinq modules qui </a:t>
            </a:r>
            <a:r>
              <a:rPr lang="fr-FR" sz="28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résument </a:t>
            </a:r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la gestion dans notre application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357301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1-Gestion de personnel </a:t>
            </a:r>
          </a:p>
          <a:p>
            <a:r>
              <a:rPr lang="fr-FR" sz="2800" dirty="0">
                <a:solidFill>
                  <a:schemeClr val="bg1"/>
                </a:solidFill>
              </a:rPr>
              <a:t>2-Gestion de </a:t>
            </a:r>
            <a:r>
              <a:rPr lang="fr-FR" sz="2800" dirty="0" smtClean="0">
                <a:solidFill>
                  <a:schemeClr val="bg1"/>
                </a:solidFill>
              </a:rPr>
              <a:t>médecins/infirmiers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3-Gestion de </a:t>
            </a:r>
            <a:r>
              <a:rPr lang="fr-FR" sz="2800" dirty="0" smtClean="0">
                <a:solidFill>
                  <a:schemeClr val="bg1"/>
                </a:solidFill>
              </a:rPr>
              <a:t>matériel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4-Gestion de finances </a:t>
            </a:r>
          </a:p>
          <a:p>
            <a:r>
              <a:rPr lang="fr-FR" sz="2800" dirty="0">
                <a:solidFill>
                  <a:schemeClr val="bg1"/>
                </a:solidFill>
              </a:rPr>
              <a:t>5-Gestion des informations des patients</a:t>
            </a:r>
          </a:p>
        </p:txBody>
      </p:sp>
      <p:pic>
        <p:nvPicPr>
          <p:cNvPr id="6" name="Image 5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pic>
        <p:nvPicPr>
          <p:cNvPr id="8" name="Image 7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16832" y="3717032"/>
            <a:ext cx="5040560" cy="3920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1-Module de gestion du </a:t>
            </a:r>
            <a:r>
              <a:rPr lang="fr-FR" sz="2800" dirty="0" err="1" smtClean="0">
                <a:solidFill>
                  <a:schemeClr val="bg1"/>
                </a:solidFill>
              </a:rPr>
              <a:t>materiel</a:t>
            </a:r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34076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Ce module est conçu pour la gestion du </a:t>
            </a:r>
            <a:r>
              <a:rPr lang="fr-FR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materiel</a:t>
            </a:r>
            <a:r>
              <a:rPr lang="fr-FR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de la clinique</a:t>
            </a:r>
            <a:endParaRPr lang="fr-FR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75656" y="1844824"/>
          <a:ext cx="6096000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45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</a:tr>
              <a:tr h="383053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 smtClean="0"/>
                        <a:t>-Identifier quels chambres /instruments médicaux</a:t>
                      </a:r>
                      <a:r>
                        <a:rPr lang="fr-FR" sz="1800" kern="1200" baseline="0" dirty="0" smtClean="0"/>
                        <a:t> </a:t>
                      </a:r>
                      <a:r>
                        <a:rPr lang="fr-FR" sz="1800" kern="1200" dirty="0" smtClean="0"/>
                        <a:t>dévoient être</a:t>
                      </a:r>
                      <a:r>
                        <a:rPr lang="fr-FR" sz="1800" kern="1200" baseline="0" dirty="0" smtClean="0"/>
                        <a:t> stériliser.</a:t>
                      </a:r>
                      <a:endParaRPr lang="fr-FR" sz="1800" kern="12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 smtClean="0"/>
                        <a:t>-Gérer les ambulances ; savoir combien d’ambulances sont encore dans la clinique et combien d’entre eux l’ont quitté.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dirty="0" smtClean="0"/>
                        <a:t>-</a:t>
                      </a:r>
                      <a:r>
                        <a:rPr lang="fr-FR" sz="1800" kern="1200" dirty="0" smtClean="0"/>
                        <a:t>Identifier</a:t>
                      </a:r>
                      <a:r>
                        <a:rPr lang="fr-FR" sz="1800" kern="1200" baseline="0" dirty="0" smtClean="0"/>
                        <a:t> les médicaments à commander.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baseline="0" dirty="0" smtClean="0"/>
                        <a:t>-Identifier les appareils médicaux/</a:t>
                      </a:r>
                      <a:r>
                        <a:rPr lang="fr-FR" sz="1800" kern="1200" baseline="0" dirty="0" err="1" smtClean="0"/>
                        <a:t>electroniques</a:t>
                      </a:r>
                      <a:r>
                        <a:rPr lang="fr-FR" sz="1800" kern="1200" baseline="0" dirty="0" smtClean="0"/>
                        <a:t> à réparer ou à mettre à jour.</a:t>
                      </a:r>
                      <a:endParaRPr lang="fr-FR" sz="1800" kern="12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 smtClean="0">
                          <a:effectLst/>
                        </a:rPr>
                        <a:t>Faciliter</a:t>
                      </a:r>
                      <a:r>
                        <a:rPr lang="fr-FR" sz="1800" kern="1200" baseline="0" dirty="0" smtClean="0">
                          <a:effectLst/>
                        </a:rPr>
                        <a:t> de manipulation </a:t>
                      </a: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 smtClean="0">
                          <a:effectLst/>
                        </a:rPr>
                        <a:t>Eviter</a:t>
                      </a:r>
                      <a:r>
                        <a:rPr lang="fr-FR" sz="1800" kern="1200" baseline="0" dirty="0" smtClean="0">
                          <a:effectLst/>
                        </a:rPr>
                        <a:t> aucune confusion lors de l’application des taches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</a:t>
                      </a:r>
                      <a:r>
                        <a:rPr lang="fr-FR" sz="1800" kern="1200" dirty="0" smtClean="0">
                          <a:effectLst/>
                        </a:rPr>
                        <a:t>temps</a:t>
                      </a: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</a:t>
                      </a:r>
                      <a:r>
                        <a:rPr lang="fr-FR" sz="1800" kern="1200" dirty="0" smtClean="0">
                          <a:effectLst/>
                        </a:rPr>
                        <a:t>d'erreurs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1340769"/>
          <a:ext cx="6048672" cy="4838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1512168"/>
                <a:gridCol w="1512168"/>
                <a:gridCol w="1512168"/>
              </a:tblGrid>
              <a:tr h="626328">
                <a:tc>
                  <a:txBody>
                    <a:bodyPr/>
                    <a:lstStyle/>
                    <a:p>
                      <a:r>
                        <a:rPr lang="fr-FR" dirty="0" smtClean="0"/>
                        <a:t>Chambres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Appareils</a:t>
                      </a:r>
                    </a:p>
                    <a:p>
                      <a:r>
                        <a:rPr lang="fr-FR" dirty="0" err="1" smtClean="0"/>
                        <a:t>Medicaux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Ambulances</a:t>
                      </a:r>
                      <a:endParaRPr lang="fr-FR" dirty="0"/>
                    </a:p>
                  </a:txBody>
                  <a:tcPr/>
                </a:tc>
              </a:tr>
              <a:tr h="4198208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Sterilisation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-Draps et coussins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-Les repas des patients</a:t>
                      </a:r>
                    </a:p>
                    <a:p>
                      <a:r>
                        <a:rPr lang="fr-FR" baseline="0" dirty="0" smtClean="0"/>
                        <a:t>-Le </a:t>
                      </a:r>
                      <a:r>
                        <a:rPr lang="fr-FR" baseline="0" dirty="0" err="1" smtClean="0"/>
                        <a:t>serum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-les </a:t>
                      </a:r>
                      <a:r>
                        <a:rPr lang="fr-FR" baseline="0" dirty="0" err="1" smtClean="0"/>
                        <a:t>medicaments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</a:t>
                      </a:r>
                      <a:r>
                        <a:rPr lang="fr-FR" baseline="0" dirty="0" err="1" smtClean="0"/>
                        <a:t>electroCardiographe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-Quantité de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-Nom du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-Somme des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Sterilisation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Reparation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-Mise à jour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de </a:t>
                      </a:r>
                      <a:r>
                        <a:rPr lang="fr-FR" dirty="0" err="1" smtClean="0"/>
                        <a:t>depart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Et</a:t>
                      </a:r>
                      <a:r>
                        <a:rPr lang="fr-FR" baseline="0" dirty="0" smtClean="0"/>
                        <a:t> heures de départ.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-Localisation de l’ambulance avec GPS (</a:t>
                      </a:r>
                      <a:r>
                        <a:rPr lang="fr-FR" baseline="0" dirty="0" err="1" smtClean="0"/>
                        <a:t>Arduino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-l’adresse  vers laquelle l’ambulance se dirige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45224"/>
            <a:ext cx="754893" cy="244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0"/>
            <a:ext cx="9141622" cy="6856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584" y="1844824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On a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concu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un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scénario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GPS. 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Cet appareil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va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etre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attaché aux ambulances pour poursuivre le trajet qu’elle va suivre et localiser l ambulance en cas de retard/accident.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-Cela permet de contacter la police en cas d’urgence pour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liberer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le passage à l ambulance.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-Permet de suivre l ambulance et se préparer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just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à temps quand le patient arrive -permet de gagner le temps et se mieux organiser. 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-Permet de choisir la distance la plus courte, la plus dégagée et la mieux bâtie</a:t>
            </a:r>
            <a:endParaRPr lang="fr-FR" sz="2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07704" y="90872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PARTIE SMART ARDUINO </a:t>
            </a:r>
            <a:endParaRPr lang="fr-FR" sz="36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55776" y="148478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Module matériel &amp; Module infirmiers médecins </a:t>
            </a:r>
            <a:endParaRPr lang="fr-FR" sz="1400" b="1" dirty="0"/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035496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1783"/>
            <a:ext cx="9141622" cy="685621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5392242" cy="269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5052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15616" y="548680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Pour ce on a choisit Le modèle GPS Pour </a:t>
            </a:r>
            <a:r>
              <a:rPr lang="fr-FR" sz="32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32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Avec une Antenne NEO-6M</a:t>
            </a:r>
            <a:endParaRPr lang="fr-FR" sz="32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8" y="4149080"/>
            <a:ext cx="2057400" cy="6667500"/>
          </a:xfrm>
          <a:prstGeom prst="rect">
            <a:avLst/>
          </a:prstGeom>
        </p:spPr>
      </p:pic>
      <p:pic>
        <p:nvPicPr>
          <p:cNvPr id="8" name="Image 7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404664"/>
            <a:ext cx="1324153" cy="42912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31640" y="48691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-Abordable (Pas cher)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-Facile à utiliser 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-Facilite la tache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1133</Words>
  <Application>Microsoft Office PowerPoint</Application>
  <PresentationFormat>Affichage à l'écran (4:3)</PresentationFormat>
  <Paragraphs>244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Yu Gothic UI Light</vt:lpstr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lenovo</cp:lastModifiedBy>
  <cp:revision>29</cp:revision>
  <dcterms:created xsi:type="dcterms:W3CDTF">2020-10-09T15:53:54Z</dcterms:created>
  <dcterms:modified xsi:type="dcterms:W3CDTF">2020-10-11T17:32:21Z</dcterms:modified>
</cp:coreProperties>
</file>