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Josefin Sans Bold" charset="1" panose="00000800000000000000"/>
      <p:regular r:id="rId9"/>
    </p:embeddedFont>
    <p:embeddedFont>
      <p:font typeface="Josefin Sans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918" y="874844"/>
            <a:ext cx="12963280" cy="5544526"/>
          </a:xfrm>
          <a:custGeom>
            <a:avLst/>
            <a:gdLst/>
            <a:ahLst/>
            <a:cxnLst/>
            <a:rect r="r" b="b" t="t" l="l"/>
            <a:pathLst>
              <a:path h="5544526" w="12963280">
                <a:moveTo>
                  <a:pt x="0" y="0"/>
                </a:moveTo>
                <a:lnTo>
                  <a:pt x="12963279" y="0"/>
                </a:lnTo>
                <a:lnTo>
                  <a:pt x="12963279" y="5544527"/>
                </a:lnTo>
                <a:lnTo>
                  <a:pt x="0" y="5544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57" t="-18532" r="-5641" b="-237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0918" y="6755686"/>
            <a:ext cx="16326077" cy="174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5499" spc="-274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UNCOVERING INSIGHTS FROM BRITISH AIRWAYS REVIEWS: A DATA ANALYSIS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0863" y="8612505"/>
            <a:ext cx="7258437" cy="64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b="true" sz="3999" spc="-199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Presented by : Zeineb Romthana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3223" y="310515"/>
            <a:ext cx="16326077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</a:pPr>
            <a:r>
              <a:rPr lang="en-US" b="true" sz="4500" spc="-225" u="sng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ANALYSIS OF BRITISH AIRWAYS SERVICE REVIEWS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3756" y="1552472"/>
            <a:ext cx="17924244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b="true" sz="3500" spc="-175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Objective: </a:t>
            </a:r>
            <a:r>
              <a:rPr lang="en-US" sz="3500" spc="-175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 analyze customer reviews of British Airways using topic modeling, sentiment analysis, and word cloud visualization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52400" y="2983127"/>
            <a:ext cx="1792424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410"/>
              </a:lnSpc>
              <a:buAutoNum type="arabicPeriod" startAt="1"/>
            </a:pPr>
            <a:r>
              <a:rPr lang="en-US" b="true" sz="3500" spc="-175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Topic Modeling: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756" y="3469314"/>
            <a:ext cx="17818452" cy="6298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29" indent="-345414" lvl="1">
              <a:lnSpc>
                <a:spcPts val="5407"/>
              </a:lnSpc>
              <a:buFont typeface="Arial"/>
              <a:buChar char="•"/>
            </a:pPr>
            <a:r>
              <a:rPr lang="en-US" b="true" sz="3199" spc="-159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Key Topics Identified</a:t>
            </a:r>
          </a:p>
          <a:p>
            <a:pPr algn="l">
              <a:lnSpc>
                <a:spcPts val="4031"/>
              </a:lnSpc>
            </a:pPr>
            <a:r>
              <a:rPr lang="en-US" sz="3199" spc="-159" u="sng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Topic 0: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['cabin', 'service', 'food', 'economy', 'flight', 'ba', 'business', 'class', 'seat', 'wa']</a:t>
            </a:r>
          </a:p>
          <a:p>
            <a:pPr algn="l">
              <a:lnSpc>
                <a:spcPts val="4031"/>
              </a:lnSpc>
            </a:pP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=&gt;Focuses on cabin service, food quality, economy and business class, and the overall flight experience.</a:t>
            </a:r>
          </a:p>
          <a:p>
            <a:pPr algn="l">
              <a:lnSpc>
                <a:spcPts val="4031"/>
              </a:lnSpc>
            </a:pPr>
            <a:r>
              <a:rPr lang="en-US" sz="3199" spc="-159" u="sng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Topic 1: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['day', 'told', 'time', 'british', 'customer', 'hour', 'service', 'ba', 'flight', 'wa']</a:t>
            </a:r>
          </a:p>
          <a:p>
            <a:pPr algn="l">
              <a:lnSpc>
                <a:spcPts val="4031"/>
              </a:lnSpc>
            </a:pP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=&gt;Highlights time-related issues, including flight delays, customer service problems, and communication issues.</a:t>
            </a:r>
          </a:p>
          <a:p>
            <a:pPr algn="l">
              <a:lnSpc>
                <a:spcPts val="4031"/>
              </a:lnSpc>
            </a:pPr>
            <a:r>
              <a:rPr lang="en-US" sz="3199" spc="-159" u="sng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Topic 2: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['ticket', 'day', 'airport', 'delayed', 'hour', 'luggage', 'london', 'ba', 'wa', 'flight']</a:t>
            </a:r>
          </a:p>
          <a:p>
            <a:pPr algn="l">
              <a:lnSpc>
                <a:spcPts val="4031"/>
              </a:lnSpc>
            </a:pP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=&gt; Centers around airport experiences, ticketing problems, flight delays, and luggage issues.</a:t>
            </a:r>
          </a:p>
          <a:p>
            <a:pPr algn="l">
              <a:lnSpc>
                <a:spcPts val="4031"/>
              </a:lnSpc>
            </a:pPr>
            <a:r>
              <a:rPr lang="en-US" sz="3199" spc="-159" u="sng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Topic 3: 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['day', 'staff', 'wa', 'time', 'voucher', 'hour', 'airline', 'london', 'ba', 'flight']</a:t>
            </a:r>
          </a:p>
          <a:p>
            <a:pPr algn="l">
              <a:lnSpc>
                <a:spcPts val="4031"/>
              </a:lnSpc>
            </a:pP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=&gt;Discusses staff behavior, customer service, vouchers, and flight delays.</a:t>
            </a:r>
          </a:p>
          <a:p>
            <a:pPr algn="l">
              <a:lnSpc>
                <a:spcPts val="4031"/>
              </a:lnSpc>
            </a:pPr>
            <a:r>
              <a:rPr lang="en-US" sz="3199" spc="-159" u="sng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Topic 4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: ['club', 'cabin', 'food', 'service', 'time', 'crew', 'good', 'ba', 'flight', 'wa']</a:t>
            </a:r>
          </a:p>
          <a:p>
            <a:pPr algn="l">
              <a:lnSpc>
                <a:spcPts val="4031"/>
              </a:lnSpc>
              <a:spcBef>
                <a:spcPct val="0"/>
              </a:spcBef>
            </a:pP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=&gt;Emphasizes club cabin services, food quality, and crew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2306" y="5012396"/>
            <a:ext cx="9220819" cy="4727129"/>
          </a:xfrm>
          <a:custGeom>
            <a:avLst/>
            <a:gdLst/>
            <a:ahLst/>
            <a:cxnLst/>
            <a:rect r="r" b="b" t="t" l="l"/>
            <a:pathLst>
              <a:path h="4727129" w="9220819">
                <a:moveTo>
                  <a:pt x="0" y="0"/>
                </a:moveTo>
                <a:lnTo>
                  <a:pt x="9220819" y="0"/>
                </a:lnTo>
                <a:lnTo>
                  <a:pt x="9220819" y="4727129"/>
                </a:lnTo>
                <a:lnTo>
                  <a:pt x="0" y="4727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2E4978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63756" y="990600"/>
            <a:ext cx="1792424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0"/>
              </a:lnSpc>
            </a:pPr>
            <a:r>
              <a:rPr lang="en-US" sz="3500" spc="-175" b="true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2. Sentiment Analysis - VADER 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3756" y="1383030"/>
            <a:ext cx="17818452" cy="271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29" indent="-345414" lvl="1">
              <a:lnSpc>
                <a:spcPts val="5407"/>
              </a:lnSpc>
              <a:buFont typeface="Arial"/>
              <a:buChar char="•"/>
            </a:pPr>
            <a:r>
              <a:rPr lang="en-US" b="true" sz="3199" spc="-159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Key Insights:</a:t>
            </a:r>
          </a:p>
          <a:p>
            <a:pPr algn="l">
              <a:lnSpc>
                <a:spcPts val="5407"/>
              </a:lnSpc>
            </a:pPr>
            <a:r>
              <a:rPr lang="en-US" sz="3199" spc="-159">
                <a:solidFill>
                  <a:srgbClr val="2E4978"/>
                </a:solidFill>
                <a:latin typeface="Josefin Sans"/>
                <a:ea typeface="Josefin Sans"/>
                <a:cs typeface="Josefin Sans"/>
                <a:sym typeface="Josefin Sans"/>
              </a:rPr>
              <a:t>-</a:t>
            </a:r>
            <a:r>
              <a:rPr lang="en-US" sz="3199" spc="-159" b="true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Positive Sentiment: 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493 of reviews praised business class and crew service.</a:t>
            </a:r>
          </a:p>
          <a:p>
            <a:pPr algn="l">
              <a:lnSpc>
                <a:spcPts val="5407"/>
              </a:lnSpc>
            </a:pPr>
            <a:r>
              <a:rPr lang="en-US" sz="3199" spc="-159">
                <a:solidFill>
                  <a:srgbClr val="2E4978"/>
                </a:solidFill>
                <a:latin typeface="Josefin Sans"/>
                <a:ea typeface="Josefin Sans"/>
                <a:cs typeface="Josefin Sans"/>
                <a:sym typeface="Josefin Sans"/>
              </a:rPr>
              <a:t>-</a:t>
            </a:r>
            <a:r>
              <a:rPr lang="en-US" sz="3199" spc="-159" b="true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Negative Sentiment: 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502 of reviews mentioned issues with luggage, flight delays, and cancellations.</a:t>
            </a:r>
          </a:p>
          <a:p>
            <a:pPr algn="l">
              <a:lnSpc>
                <a:spcPts val="5407"/>
              </a:lnSpc>
              <a:spcBef>
                <a:spcPct val="0"/>
              </a:spcBef>
            </a:pPr>
            <a:r>
              <a:rPr lang="en-US" b="true" sz="3199" spc="-159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-</a:t>
            </a:r>
            <a:r>
              <a:rPr lang="en-US" b="true" sz="3199" spc="-159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Neutral Sentiment : </a:t>
            </a:r>
            <a:r>
              <a:rPr lang="en-US" sz="3199" spc="-159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5 are neutral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756" y="4794795"/>
            <a:ext cx="1792424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0"/>
              </a:lnSpc>
            </a:pPr>
            <a:r>
              <a:rPr lang="en-US" sz="3500" spc="-175" b="true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3. Word Cloud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9525" y="5464757"/>
            <a:ext cx="7745727" cy="419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543" indent="-358772" lvl="1">
              <a:lnSpc>
                <a:spcPts val="5616"/>
              </a:lnSpc>
              <a:buFont typeface="Arial"/>
              <a:buChar char="•"/>
            </a:pPr>
            <a:r>
              <a:rPr lang="en-US" b="true" sz="3323" spc="-166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Frequent Words: </a:t>
            </a:r>
            <a:r>
              <a:rPr lang="en-US" sz="3323" spc="-166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"Flight", "Service", "Crew", "Seat", "Luggage", "Business Class"</a:t>
            </a:r>
          </a:p>
          <a:p>
            <a:pPr algn="l" marL="717543" indent="-358772" lvl="1">
              <a:lnSpc>
                <a:spcPts val="56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3" spc="-166">
                <a:solidFill>
                  <a:srgbClr val="2E4978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Conclusion: </a:t>
            </a:r>
            <a:r>
              <a:rPr lang="en-US" sz="3323" spc="-166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Customers are particularly vocal about service, seating, and luggage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DAGTL0AzFIw</dc:identifier>
  <dcterms:modified xsi:type="dcterms:W3CDTF">2011-08-01T06:04:30Z</dcterms:modified>
  <cp:revision>1</cp:revision>
  <dc:title>Red Diagonal Blocks Basic Simple Presentation</dc:title>
</cp:coreProperties>
</file>