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 id="2147483674" r:id="rId3"/>
  </p:sldMasterIdLst>
  <p:notesMasterIdLst>
    <p:notesMasterId r:id="rId28"/>
  </p:notes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RpEqmtv4xkUsq0r6jBdwHRIs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0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5" name="Google Shape;4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6" name="Google Shape;4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5" name="Google Shape;4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2dfd744ce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g12dfd744cee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2dfd744cee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g12dfd744cee_5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2dfd744cee_5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g12dfd744cee_5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5" name="Google Shape;50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8" name="Google Shape;5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p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1" name="Google Shape;54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8" name="Google Shape;54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5" name="Google Shape;55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6" name="Google Shape;57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3" name="Google Shape;593;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1" name="Google Shape;3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4" name="Google Shape;3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3" name="Google Shape;3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0" name="Google Shape;4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spTree>
      <p:nvGrpSpPr>
        <p:cNvPr id="1" name="Shape 6"/>
        <p:cNvGrpSpPr/>
        <p:nvPr/>
      </p:nvGrpSpPr>
      <p:grpSpPr>
        <a:xfrm>
          <a:off x="0" y="0"/>
          <a:ext cx="0" cy="0"/>
          <a:chOff x="0" y="0"/>
          <a:chExt cx="0" cy="0"/>
        </a:xfrm>
      </p:grpSpPr>
      <p:sp>
        <p:nvSpPr>
          <p:cNvPr id="7" name="Google Shape;7;p27"/>
          <p:cNvSpPr/>
          <p:nvPr/>
        </p:nvSpPr>
        <p:spPr>
          <a:xfrm>
            <a:off x="0" y="0"/>
            <a:ext cx="9147754" cy="51435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8;p27"/>
          <p:cNvSpPr/>
          <p:nvPr/>
        </p:nvSpPr>
        <p:spPr>
          <a:xfrm>
            <a:off x="0" y="0"/>
            <a:ext cx="9147754" cy="3263939"/>
          </a:xfrm>
          <a:custGeom>
            <a:avLst/>
            <a:gdLst/>
            <a:ahLst/>
            <a:cxnLst/>
            <a:rect l="l" t="t" r="r" b="b"/>
            <a:pathLst>
              <a:path w="12197005" h="4351918" extrusionOk="0">
                <a:moveTo>
                  <a:pt x="0" y="0"/>
                </a:moveTo>
                <a:lnTo>
                  <a:pt x="12197005" y="0"/>
                </a:lnTo>
                <a:lnTo>
                  <a:pt x="12197005" y="4351918"/>
                </a:lnTo>
                <a:lnTo>
                  <a:pt x="0"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27"/>
          <p:cNvSpPr txBox="1">
            <a:spLocks noGrp="1"/>
          </p:cNvSpPr>
          <p:nvPr>
            <p:ph type="body" idx="1"/>
          </p:nvPr>
        </p:nvSpPr>
        <p:spPr>
          <a:xfrm>
            <a:off x="350044" y="3093244"/>
            <a:ext cx="6457950" cy="1207294"/>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80000"/>
              </a:lnSpc>
              <a:spcBef>
                <a:spcPts val="800"/>
              </a:spcBef>
              <a:spcAft>
                <a:spcPts val="0"/>
              </a:spcAft>
              <a:buClr>
                <a:schemeClr val="accent1"/>
              </a:buClr>
              <a:buSzPts val="4100"/>
              <a:buFont typeface="Arial"/>
              <a:buNone/>
              <a:defRPr sz="4100" b="0" i="0" u="none" strike="noStrike" cap="none">
                <a:solidFill>
                  <a:schemeClr val="accen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0" name="Google Shape;10;p27"/>
          <p:cNvSpPr txBox="1">
            <a:spLocks noGrp="1"/>
          </p:cNvSpPr>
          <p:nvPr>
            <p:ph type="body" idx="2"/>
          </p:nvPr>
        </p:nvSpPr>
        <p:spPr>
          <a:xfrm>
            <a:off x="349933" y="4292810"/>
            <a:ext cx="6457950" cy="324036"/>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accent1"/>
              </a:buClr>
              <a:buSzPts val="1400"/>
              <a:buFont typeface="Arial"/>
              <a:buNone/>
              <a:defRPr sz="1400" b="0" i="0" u="none" strike="noStrike" cap="none">
                <a:solidFill>
                  <a:schemeClr val="accen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1" name="Google Shape;11;p27"/>
          <p:cNvPicPr preferRelativeResize="0"/>
          <p:nvPr/>
        </p:nvPicPr>
        <p:blipFill rotWithShape="1">
          <a:blip r:embed="rId2">
            <a:alphaModFix/>
          </a:blip>
          <a:srcRect/>
          <a:stretch/>
        </p:blipFill>
        <p:spPr>
          <a:xfrm>
            <a:off x="4374398" y="275804"/>
            <a:ext cx="4368437" cy="34426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6_Images &amp; Contents Layout">
  <p:cSld name="36_Images &amp; Contents Layout">
    <p:spTree>
      <p:nvGrpSpPr>
        <p:cNvPr id="1" name="Shape 54"/>
        <p:cNvGrpSpPr/>
        <p:nvPr/>
      </p:nvGrpSpPr>
      <p:grpSpPr>
        <a:xfrm>
          <a:off x="0" y="0"/>
          <a:ext cx="0" cy="0"/>
          <a:chOff x="0" y="0"/>
          <a:chExt cx="0" cy="0"/>
        </a:xfrm>
      </p:grpSpPr>
      <p:sp>
        <p:nvSpPr>
          <p:cNvPr id="55" name="Google Shape;55;p40"/>
          <p:cNvSpPr>
            <a:spLocks noGrp="1"/>
          </p:cNvSpPr>
          <p:nvPr>
            <p:ph type="pic" idx="2"/>
          </p:nvPr>
        </p:nvSpPr>
        <p:spPr>
          <a:xfrm>
            <a:off x="161668" y="136273"/>
            <a:ext cx="8930783" cy="4928255"/>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AND CONTENTS LAYOUT_12">
  <p:cSld name="IMAGE AND CONTENTS LAYOUT_12">
    <p:spTree>
      <p:nvGrpSpPr>
        <p:cNvPr id="1" name="Shape 56"/>
        <p:cNvGrpSpPr/>
        <p:nvPr/>
      </p:nvGrpSpPr>
      <p:grpSpPr>
        <a:xfrm>
          <a:off x="0" y="0"/>
          <a:ext cx="0" cy="0"/>
          <a:chOff x="0" y="0"/>
          <a:chExt cx="0" cy="0"/>
        </a:xfrm>
      </p:grpSpPr>
      <p:sp>
        <p:nvSpPr>
          <p:cNvPr id="57" name="Google Shape;57;p41"/>
          <p:cNvSpPr>
            <a:spLocks noGrp="1"/>
          </p:cNvSpPr>
          <p:nvPr>
            <p:ph type="pic" idx="2"/>
          </p:nvPr>
        </p:nvSpPr>
        <p:spPr>
          <a:xfrm>
            <a:off x="1406725" y="1423093"/>
            <a:ext cx="7194958" cy="1984497"/>
          </a:xfrm>
          <a:prstGeom prst="rect">
            <a:avLst/>
          </a:prstGeom>
          <a:solidFill>
            <a:srgbClr val="F2F2F2"/>
          </a:solidFill>
          <a:ln>
            <a:noFill/>
          </a:ln>
        </p:spPr>
      </p:sp>
      <p:sp>
        <p:nvSpPr>
          <p:cNvPr id="58" name="Google Shape;58;p41"/>
          <p:cNvSpPr/>
          <p:nvPr/>
        </p:nvSpPr>
        <p:spPr>
          <a:xfrm>
            <a:off x="-1" y="1423093"/>
            <a:ext cx="1406726" cy="1792481"/>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 name="Google Shape;59;p41"/>
          <p:cNvSpPr>
            <a:spLocks noGrp="1"/>
          </p:cNvSpPr>
          <p:nvPr>
            <p:ph type="pic" idx="3"/>
          </p:nvPr>
        </p:nvSpPr>
        <p:spPr>
          <a:xfrm>
            <a:off x="7211560" y="3356519"/>
            <a:ext cx="1390123" cy="1252830"/>
          </a:xfrm>
          <a:prstGeom prst="rect">
            <a:avLst/>
          </a:prstGeom>
          <a:solidFill>
            <a:srgbClr val="F2F2F2"/>
          </a:solidFill>
          <a:ln>
            <a:noFill/>
          </a:ln>
        </p:spPr>
      </p:sp>
      <p:sp>
        <p:nvSpPr>
          <p:cNvPr id="60" name="Google Shape;60;p41"/>
          <p:cNvSpPr>
            <a:spLocks noGrp="1"/>
          </p:cNvSpPr>
          <p:nvPr>
            <p:ph type="pic" idx="4"/>
          </p:nvPr>
        </p:nvSpPr>
        <p:spPr>
          <a:xfrm>
            <a:off x="5678034" y="3356519"/>
            <a:ext cx="1390123" cy="1252830"/>
          </a:xfrm>
          <a:prstGeom prst="rect">
            <a:avLst/>
          </a:prstGeom>
          <a:solidFill>
            <a:srgbClr val="F2F2F2"/>
          </a:solidFill>
          <a:ln>
            <a:noFill/>
          </a:ln>
        </p:spPr>
      </p:sp>
      <p:sp>
        <p:nvSpPr>
          <p:cNvPr id="61" name="Google Shape;61;p41"/>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 name="Google Shape;62;p41"/>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 name="Google Shape;63;p41"/>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64" name="Google Shape;64;p41"/>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65" name="Google Shape;65;p41"/>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IMAGES LAYOUT">
  <p:cSld name="1_IMAGES LAYOUT">
    <p:spTree>
      <p:nvGrpSpPr>
        <p:cNvPr id="1" name="Shape 66"/>
        <p:cNvGrpSpPr/>
        <p:nvPr/>
      </p:nvGrpSpPr>
      <p:grpSpPr>
        <a:xfrm>
          <a:off x="0" y="0"/>
          <a:ext cx="0" cy="0"/>
          <a:chOff x="0" y="0"/>
          <a:chExt cx="0" cy="0"/>
        </a:xfrm>
      </p:grpSpPr>
      <p:sp>
        <p:nvSpPr>
          <p:cNvPr id="67" name="Google Shape;67;p42"/>
          <p:cNvSpPr>
            <a:spLocks noGrp="1"/>
          </p:cNvSpPr>
          <p:nvPr>
            <p:ph type="pic" idx="2"/>
          </p:nvPr>
        </p:nvSpPr>
        <p:spPr>
          <a:xfrm>
            <a:off x="4176000" y="1459656"/>
            <a:ext cx="4968000" cy="2511000"/>
          </a:xfrm>
          <a:prstGeom prst="rect">
            <a:avLst/>
          </a:prstGeom>
          <a:solidFill>
            <a:srgbClr val="F2F2F2"/>
          </a:solidFill>
          <a:ln>
            <a:noFill/>
          </a:ln>
        </p:spPr>
      </p:sp>
      <p:sp>
        <p:nvSpPr>
          <p:cNvPr id="68" name="Google Shape;68;p42"/>
          <p:cNvSpPr>
            <a:spLocks noGrp="1"/>
          </p:cNvSpPr>
          <p:nvPr>
            <p:ph type="pic" idx="3"/>
          </p:nvPr>
        </p:nvSpPr>
        <p:spPr>
          <a:xfrm>
            <a:off x="-2307" y="1459656"/>
            <a:ext cx="1971000" cy="1026000"/>
          </a:xfrm>
          <a:prstGeom prst="rect">
            <a:avLst/>
          </a:prstGeom>
          <a:solidFill>
            <a:srgbClr val="F2F2F2"/>
          </a:solidFill>
          <a:ln>
            <a:noFill/>
          </a:ln>
        </p:spPr>
      </p:sp>
      <p:sp>
        <p:nvSpPr>
          <p:cNvPr id="69" name="Google Shape;69;p42"/>
          <p:cNvSpPr>
            <a:spLocks noGrp="1"/>
          </p:cNvSpPr>
          <p:nvPr>
            <p:ph type="pic" idx="4"/>
          </p:nvPr>
        </p:nvSpPr>
        <p:spPr>
          <a:xfrm>
            <a:off x="2086847" y="1459656"/>
            <a:ext cx="1971000" cy="1026000"/>
          </a:xfrm>
          <a:prstGeom prst="rect">
            <a:avLst/>
          </a:prstGeom>
          <a:solidFill>
            <a:srgbClr val="F2F2F2"/>
          </a:solidFill>
          <a:ln>
            <a:noFill/>
          </a:ln>
        </p:spPr>
      </p:sp>
      <p:sp>
        <p:nvSpPr>
          <p:cNvPr id="70" name="Google Shape;70;p42"/>
          <p:cNvSpPr>
            <a:spLocks noGrp="1"/>
          </p:cNvSpPr>
          <p:nvPr>
            <p:ph type="pic" idx="5"/>
          </p:nvPr>
        </p:nvSpPr>
        <p:spPr>
          <a:xfrm>
            <a:off x="0" y="2593656"/>
            <a:ext cx="4057847" cy="1377000"/>
          </a:xfrm>
          <a:prstGeom prst="rect">
            <a:avLst/>
          </a:prstGeom>
          <a:solidFill>
            <a:srgbClr val="F2F2F2"/>
          </a:solidFill>
          <a:ln>
            <a:noFill/>
          </a:ln>
        </p:spPr>
      </p:sp>
      <p:sp>
        <p:nvSpPr>
          <p:cNvPr id="71" name="Google Shape;71;p42"/>
          <p:cNvSpPr/>
          <p:nvPr/>
        </p:nvSpPr>
        <p:spPr>
          <a:xfrm>
            <a:off x="0" y="4042666"/>
            <a:ext cx="9144000" cy="6118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Google Shape;72;p42"/>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 name="Google Shape;73;p42"/>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 name="Google Shape;74;p42"/>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75" name="Google Shape;75;p42"/>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76" name="Google Shape;76;p42"/>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5_Images &amp; Contents Layout">
  <p:cSld name="35_Images &amp; Contents Layout">
    <p:bg>
      <p:bgPr>
        <a:solidFill>
          <a:schemeClr val="lt1"/>
        </a:solidFill>
        <a:effectLst/>
      </p:bgPr>
    </p:bg>
    <p:spTree>
      <p:nvGrpSpPr>
        <p:cNvPr id="1" name="Shape 77"/>
        <p:cNvGrpSpPr/>
        <p:nvPr/>
      </p:nvGrpSpPr>
      <p:grpSpPr>
        <a:xfrm>
          <a:off x="0" y="0"/>
          <a:ext cx="0" cy="0"/>
          <a:chOff x="0" y="0"/>
          <a:chExt cx="0" cy="0"/>
        </a:xfrm>
      </p:grpSpPr>
      <p:sp>
        <p:nvSpPr>
          <p:cNvPr id="78" name="Google Shape;78;p43"/>
          <p:cNvSpPr/>
          <p:nvPr/>
        </p:nvSpPr>
        <p:spPr>
          <a:xfrm>
            <a:off x="0" y="1412931"/>
            <a:ext cx="2483768" cy="3186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 name="Google Shape;79;p43"/>
          <p:cNvSpPr>
            <a:spLocks noGrp="1"/>
          </p:cNvSpPr>
          <p:nvPr>
            <p:ph type="pic" idx="2"/>
          </p:nvPr>
        </p:nvSpPr>
        <p:spPr>
          <a:xfrm>
            <a:off x="6741369" y="1412931"/>
            <a:ext cx="1979712" cy="3186000"/>
          </a:xfrm>
          <a:prstGeom prst="rect">
            <a:avLst/>
          </a:prstGeom>
          <a:solidFill>
            <a:srgbClr val="F2F2F2"/>
          </a:solidFill>
          <a:ln>
            <a:noFill/>
          </a:ln>
        </p:spPr>
      </p:sp>
      <p:sp>
        <p:nvSpPr>
          <p:cNvPr id="80" name="Google Shape;80;p43"/>
          <p:cNvSpPr>
            <a:spLocks noGrp="1"/>
          </p:cNvSpPr>
          <p:nvPr>
            <p:ph type="pic" idx="3"/>
          </p:nvPr>
        </p:nvSpPr>
        <p:spPr>
          <a:xfrm>
            <a:off x="4662265" y="1412931"/>
            <a:ext cx="1979712" cy="3186000"/>
          </a:xfrm>
          <a:prstGeom prst="rect">
            <a:avLst/>
          </a:prstGeom>
          <a:solidFill>
            <a:srgbClr val="F2F2F2"/>
          </a:solidFill>
          <a:ln>
            <a:noFill/>
          </a:ln>
        </p:spPr>
      </p:sp>
      <p:sp>
        <p:nvSpPr>
          <p:cNvPr id="81" name="Google Shape;81;p43"/>
          <p:cNvSpPr>
            <a:spLocks noGrp="1"/>
          </p:cNvSpPr>
          <p:nvPr>
            <p:ph type="pic" idx="4"/>
          </p:nvPr>
        </p:nvSpPr>
        <p:spPr>
          <a:xfrm>
            <a:off x="2583160" y="1412931"/>
            <a:ext cx="1979712" cy="3186000"/>
          </a:xfrm>
          <a:prstGeom prst="rect">
            <a:avLst/>
          </a:prstGeom>
          <a:solidFill>
            <a:srgbClr val="F2F2F2"/>
          </a:solidFill>
          <a:ln>
            <a:noFill/>
          </a:ln>
        </p:spPr>
      </p:sp>
      <p:sp>
        <p:nvSpPr>
          <p:cNvPr id="82" name="Google Shape;82;p43"/>
          <p:cNvSpPr/>
          <p:nvPr/>
        </p:nvSpPr>
        <p:spPr>
          <a:xfrm>
            <a:off x="8820472" y="1412931"/>
            <a:ext cx="323528" cy="3186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 name="Google Shape;83;p43"/>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4" name="Google Shape;84;p43"/>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43"/>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86" name="Google Shape;86;p43"/>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87" name="Google Shape;87;p43"/>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IMAGES LAYOUT">
  <p:cSld name="5_IMAGES LAYOUT">
    <p:spTree>
      <p:nvGrpSpPr>
        <p:cNvPr id="1" name="Shape 88"/>
        <p:cNvGrpSpPr/>
        <p:nvPr/>
      </p:nvGrpSpPr>
      <p:grpSpPr>
        <a:xfrm>
          <a:off x="0" y="0"/>
          <a:ext cx="0" cy="0"/>
          <a:chOff x="0" y="0"/>
          <a:chExt cx="0" cy="0"/>
        </a:xfrm>
      </p:grpSpPr>
      <p:grpSp>
        <p:nvGrpSpPr>
          <p:cNvPr id="89" name="Google Shape;89;p44"/>
          <p:cNvGrpSpPr/>
          <p:nvPr/>
        </p:nvGrpSpPr>
        <p:grpSpPr>
          <a:xfrm>
            <a:off x="0" y="1547260"/>
            <a:ext cx="6303342" cy="2912715"/>
            <a:chOff x="0" y="1992982"/>
            <a:chExt cx="3096864" cy="3380234"/>
          </a:xfrm>
        </p:grpSpPr>
        <p:sp>
          <p:nvSpPr>
            <p:cNvPr id="90" name="Google Shape;90;p44"/>
            <p:cNvSpPr/>
            <p:nvPr/>
          </p:nvSpPr>
          <p:spPr>
            <a:xfrm>
              <a:off x="0" y="1992982"/>
              <a:ext cx="3025109" cy="338023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 name="Google Shape;91;p44"/>
            <p:cNvSpPr/>
            <p:nvPr/>
          </p:nvSpPr>
          <p:spPr>
            <a:xfrm>
              <a:off x="3051145" y="1992982"/>
              <a:ext cx="45719" cy="338023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pic>
        <p:nvPicPr>
          <p:cNvPr id="92" name="Google Shape;92;p44"/>
          <p:cNvPicPr preferRelativeResize="0"/>
          <p:nvPr/>
        </p:nvPicPr>
        <p:blipFill rotWithShape="1">
          <a:blip r:embed="rId2">
            <a:alphaModFix/>
          </a:blip>
          <a:srcRect/>
          <a:stretch/>
        </p:blipFill>
        <p:spPr>
          <a:xfrm>
            <a:off x="6634864" y="1428854"/>
            <a:ext cx="2084593" cy="3416416"/>
          </a:xfrm>
          <a:prstGeom prst="rect">
            <a:avLst/>
          </a:prstGeom>
          <a:noFill/>
          <a:ln>
            <a:noFill/>
          </a:ln>
        </p:spPr>
      </p:pic>
      <p:sp>
        <p:nvSpPr>
          <p:cNvPr id="93" name="Google Shape;93;p44"/>
          <p:cNvSpPr>
            <a:spLocks noGrp="1"/>
          </p:cNvSpPr>
          <p:nvPr>
            <p:ph type="pic" idx="2"/>
          </p:nvPr>
        </p:nvSpPr>
        <p:spPr>
          <a:xfrm>
            <a:off x="6970739" y="1865681"/>
            <a:ext cx="1464371" cy="2200403"/>
          </a:xfrm>
          <a:prstGeom prst="rect">
            <a:avLst/>
          </a:prstGeom>
          <a:solidFill>
            <a:srgbClr val="F2F2F2"/>
          </a:solidFill>
          <a:ln>
            <a:noFill/>
          </a:ln>
        </p:spPr>
      </p:sp>
      <p:sp>
        <p:nvSpPr>
          <p:cNvPr id="94" name="Google Shape;94;p44"/>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 name="Google Shape;95;p44"/>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6" name="Google Shape;96;p44"/>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97" name="Google Shape;97;p44"/>
          <p:cNvPicPr preferRelativeResize="0"/>
          <p:nvPr/>
        </p:nvPicPr>
        <p:blipFill rotWithShape="1">
          <a:blip r:embed="rId3">
            <a:alphaModFix/>
          </a:blip>
          <a:srcRect/>
          <a:stretch/>
        </p:blipFill>
        <p:spPr>
          <a:xfrm>
            <a:off x="7653155" y="148101"/>
            <a:ext cx="1088912" cy="862971"/>
          </a:xfrm>
          <a:prstGeom prst="rect">
            <a:avLst/>
          </a:prstGeom>
          <a:noFill/>
          <a:ln>
            <a:noFill/>
          </a:ln>
        </p:spPr>
      </p:pic>
      <p:sp>
        <p:nvSpPr>
          <p:cNvPr id="98" name="Google Shape;98;p44"/>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_Images &amp; Contents Layout">
  <p:cSld name="10_Images &amp; Contents Layout">
    <p:bg>
      <p:bgPr>
        <a:solidFill>
          <a:schemeClr val="lt1"/>
        </a:solidFill>
        <a:effectLst/>
      </p:bgPr>
    </p:bg>
    <p:spTree>
      <p:nvGrpSpPr>
        <p:cNvPr id="1" name="Shape 99"/>
        <p:cNvGrpSpPr/>
        <p:nvPr/>
      </p:nvGrpSpPr>
      <p:grpSpPr>
        <a:xfrm>
          <a:off x="0" y="0"/>
          <a:ext cx="0" cy="0"/>
          <a:chOff x="0" y="0"/>
          <a:chExt cx="0" cy="0"/>
        </a:xfrm>
      </p:grpSpPr>
      <p:sp>
        <p:nvSpPr>
          <p:cNvPr id="100" name="Google Shape;100;p45"/>
          <p:cNvSpPr/>
          <p:nvPr/>
        </p:nvSpPr>
        <p:spPr>
          <a:xfrm>
            <a:off x="4739186" y="444751"/>
            <a:ext cx="3835474" cy="4253997"/>
          </a:xfrm>
          <a:prstGeom prst="rect">
            <a:avLst/>
          </a:prstGeom>
          <a:noFill/>
          <a:ln w="76200" cap="flat" cmpd="sng">
            <a:solidFill>
              <a:schemeClr val="accent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 name="Google Shape;101;p45"/>
          <p:cNvSpPr>
            <a:spLocks noGrp="1"/>
          </p:cNvSpPr>
          <p:nvPr>
            <p:ph type="pic" idx="2"/>
          </p:nvPr>
        </p:nvSpPr>
        <p:spPr>
          <a:xfrm>
            <a:off x="5100125" y="0"/>
            <a:ext cx="3113596" cy="5143500"/>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2_Images &amp; Contents Layout">
  <p:cSld name="22_Images &amp; Contents Layout">
    <p:bg>
      <p:bgPr>
        <a:solidFill>
          <a:schemeClr val="accent1"/>
        </a:solidFill>
        <a:effectLst/>
      </p:bgPr>
    </p:bg>
    <p:spTree>
      <p:nvGrpSpPr>
        <p:cNvPr id="1" name="Shape 102"/>
        <p:cNvGrpSpPr/>
        <p:nvPr/>
      </p:nvGrpSpPr>
      <p:grpSpPr>
        <a:xfrm>
          <a:off x="0" y="0"/>
          <a:ext cx="0" cy="0"/>
          <a:chOff x="0" y="0"/>
          <a:chExt cx="0" cy="0"/>
        </a:xfrm>
      </p:grpSpPr>
      <p:sp>
        <p:nvSpPr>
          <p:cNvPr id="103" name="Google Shape;103;p46"/>
          <p:cNvSpPr/>
          <p:nvPr/>
        </p:nvSpPr>
        <p:spPr>
          <a:xfrm flipH="1">
            <a:off x="3235073" y="416851"/>
            <a:ext cx="2700000" cy="2349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 name="Google Shape;104;p46"/>
          <p:cNvSpPr>
            <a:spLocks noGrp="1"/>
          </p:cNvSpPr>
          <p:nvPr>
            <p:ph type="pic" idx="2"/>
          </p:nvPr>
        </p:nvSpPr>
        <p:spPr>
          <a:xfrm>
            <a:off x="2562046" y="2760984"/>
            <a:ext cx="2025000" cy="1971000"/>
          </a:xfrm>
          <a:prstGeom prst="rect">
            <a:avLst/>
          </a:prstGeom>
          <a:solidFill>
            <a:srgbClr val="F2F2F2"/>
          </a:solidFill>
          <a:ln>
            <a:noFill/>
          </a:ln>
        </p:spPr>
      </p:sp>
      <p:sp>
        <p:nvSpPr>
          <p:cNvPr id="105" name="Google Shape;105;p46"/>
          <p:cNvSpPr>
            <a:spLocks noGrp="1"/>
          </p:cNvSpPr>
          <p:nvPr>
            <p:ph type="pic" idx="3"/>
          </p:nvPr>
        </p:nvSpPr>
        <p:spPr>
          <a:xfrm>
            <a:off x="540992" y="2760984"/>
            <a:ext cx="2025000" cy="1971000"/>
          </a:xfrm>
          <a:prstGeom prst="rect">
            <a:avLst/>
          </a:prstGeom>
          <a:solidFill>
            <a:srgbClr val="F2F2F2"/>
          </a:solidFill>
          <a:ln>
            <a:noFill/>
          </a:ln>
        </p:spPr>
      </p:sp>
      <p:sp>
        <p:nvSpPr>
          <p:cNvPr id="106" name="Google Shape;106;p46"/>
          <p:cNvSpPr>
            <a:spLocks noGrp="1"/>
          </p:cNvSpPr>
          <p:nvPr>
            <p:ph type="pic" idx="4"/>
          </p:nvPr>
        </p:nvSpPr>
        <p:spPr>
          <a:xfrm>
            <a:off x="6604154" y="2760984"/>
            <a:ext cx="2025000" cy="1971000"/>
          </a:xfrm>
          <a:prstGeom prst="rect">
            <a:avLst/>
          </a:prstGeom>
          <a:solidFill>
            <a:srgbClr val="F2F2F2"/>
          </a:solidFill>
          <a:ln>
            <a:noFill/>
          </a:ln>
        </p:spPr>
      </p:sp>
      <p:sp>
        <p:nvSpPr>
          <p:cNvPr id="107" name="Google Shape;107;p46"/>
          <p:cNvSpPr>
            <a:spLocks noGrp="1"/>
          </p:cNvSpPr>
          <p:nvPr>
            <p:ph type="pic" idx="5"/>
          </p:nvPr>
        </p:nvSpPr>
        <p:spPr>
          <a:xfrm>
            <a:off x="4583100" y="2760984"/>
            <a:ext cx="2025000" cy="1971000"/>
          </a:xfrm>
          <a:prstGeom prst="rect">
            <a:avLst/>
          </a:prstGeom>
          <a:solidFill>
            <a:srgbClr val="F2F2F2"/>
          </a:solidFill>
          <a:ln>
            <a:noFill/>
          </a:ln>
        </p:spPr>
      </p:sp>
      <p:sp>
        <p:nvSpPr>
          <p:cNvPr id="108" name="Google Shape;108;p46"/>
          <p:cNvSpPr>
            <a:spLocks noGrp="1"/>
          </p:cNvSpPr>
          <p:nvPr>
            <p:ph type="pic" idx="6"/>
          </p:nvPr>
        </p:nvSpPr>
        <p:spPr>
          <a:xfrm>
            <a:off x="540991" y="416851"/>
            <a:ext cx="2700000" cy="2349000"/>
          </a:xfrm>
          <a:prstGeom prst="rect">
            <a:avLst/>
          </a:prstGeom>
          <a:solidFill>
            <a:srgbClr val="F2F2F2"/>
          </a:solidFill>
          <a:ln>
            <a:noFill/>
          </a:ln>
        </p:spPr>
      </p:sp>
      <p:sp>
        <p:nvSpPr>
          <p:cNvPr id="109" name="Google Shape;109;p46"/>
          <p:cNvSpPr>
            <a:spLocks noGrp="1"/>
          </p:cNvSpPr>
          <p:nvPr>
            <p:ph type="pic" idx="7"/>
          </p:nvPr>
        </p:nvSpPr>
        <p:spPr>
          <a:xfrm>
            <a:off x="5929154" y="416851"/>
            <a:ext cx="2700000" cy="2349000"/>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1_Images &amp; Contents Layout">
  <p:cSld name="11_Images &amp; Contents Layout">
    <p:spTree>
      <p:nvGrpSpPr>
        <p:cNvPr id="1" name="Shape 110"/>
        <p:cNvGrpSpPr/>
        <p:nvPr/>
      </p:nvGrpSpPr>
      <p:grpSpPr>
        <a:xfrm>
          <a:off x="0" y="0"/>
          <a:ext cx="0" cy="0"/>
          <a:chOff x="0" y="0"/>
          <a:chExt cx="0" cy="0"/>
        </a:xfrm>
      </p:grpSpPr>
      <p:sp>
        <p:nvSpPr>
          <p:cNvPr id="111" name="Google Shape;111;p47"/>
          <p:cNvSpPr/>
          <p:nvPr/>
        </p:nvSpPr>
        <p:spPr>
          <a:xfrm>
            <a:off x="3024000" y="0"/>
            <a:ext cx="30960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2" name="Google Shape;112;p47"/>
          <p:cNvSpPr>
            <a:spLocks noGrp="1"/>
          </p:cNvSpPr>
          <p:nvPr>
            <p:ph type="pic" idx="2"/>
          </p:nvPr>
        </p:nvSpPr>
        <p:spPr>
          <a:xfrm>
            <a:off x="0" y="0"/>
            <a:ext cx="3024000" cy="5143500"/>
          </a:xfrm>
          <a:prstGeom prst="rect">
            <a:avLst/>
          </a:prstGeom>
          <a:solidFill>
            <a:srgbClr val="F2F2F2"/>
          </a:solidFill>
          <a:ln>
            <a:noFill/>
          </a:ln>
        </p:spPr>
      </p:sp>
      <p:sp>
        <p:nvSpPr>
          <p:cNvPr id="113" name="Google Shape;113;p47"/>
          <p:cNvSpPr>
            <a:spLocks noGrp="1"/>
          </p:cNvSpPr>
          <p:nvPr>
            <p:ph type="pic" idx="3"/>
          </p:nvPr>
        </p:nvSpPr>
        <p:spPr>
          <a:xfrm>
            <a:off x="6120000" y="0"/>
            <a:ext cx="3024000" cy="5143500"/>
          </a:xfrm>
          <a:prstGeom prst="rect">
            <a:avLst/>
          </a:prstGeom>
          <a:solidFill>
            <a:srgbClr val="F2F2F2"/>
          </a:solidFill>
          <a:ln>
            <a:noFill/>
          </a:ln>
        </p:spPr>
      </p:sp>
      <p:sp>
        <p:nvSpPr>
          <p:cNvPr id="114" name="Google Shape;114;p47"/>
          <p:cNvSpPr/>
          <p:nvPr/>
        </p:nvSpPr>
        <p:spPr>
          <a:xfrm>
            <a:off x="4035177" y="0"/>
            <a:ext cx="1080120" cy="14148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 name="Google Shape;115;p47"/>
          <p:cNvSpPr/>
          <p:nvPr/>
        </p:nvSpPr>
        <p:spPr>
          <a:xfrm>
            <a:off x="4035177" y="4964748"/>
            <a:ext cx="1080120" cy="178752"/>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Style slide layout">
  <p:cSld name="1_Style slide layout">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48"/>
          <p:cNvSpPr/>
          <p:nvPr/>
        </p:nvSpPr>
        <p:spPr>
          <a:xfrm>
            <a:off x="0" y="0"/>
            <a:ext cx="9144000" cy="5143500"/>
          </a:xfrm>
          <a:prstGeom prst="rect">
            <a:avLst/>
          </a:prstGeom>
          <a:solidFill>
            <a:schemeClr val="dk1">
              <a:alpha val="4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Style slide layout">
  <p:cSld name="2_Style slide layout">
    <p:bg>
      <p:bgPr>
        <a:blipFill>
          <a:blip r:embed="rId2">
            <a:alphaModFix/>
          </a:blip>
          <a:stretch>
            <a:fillRect/>
          </a:stretch>
        </a:blip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12"/>
        <p:cNvGrpSpPr/>
        <p:nvPr/>
      </p:nvGrpSpPr>
      <p:grpSpPr>
        <a:xfrm>
          <a:off x="0" y="0"/>
          <a:ext cx="0" cy="0"/>
          <a:chOff x="0" y="0"/>
          <a:chExt cx="0" cy="0"/>
        </a:xfrm>
      </p:grpSpPr>
      <p:sp>
        <p:nvSpPr>
          <p:cNvPr id="13" name="Google Shape;13;p36"/>
          <p:cNvSpPr/>
          <p:nvPr/>
        </p:nvSpPr>
        <p:spPr>
          <a:xfrm>
            <a:off x="2643188" y="0"/>
            <a:ext cx="3857625"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 name="Google Shape;14;p36"/>
          <p:cNvSpPr/>
          <p:nvPr/>
        </p:nvSpPr>
        <p:spPr>
          <a:xfrm>
            <a:off x="3579018" y="0"/>
            <a:ext cx="1985964" cy="51435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 name="Google Shape;15;p36"/>
          <p:cNvSpPr txBox="1">
            <a:spLocks noGrp="1"/>
          </p:cNvSpPr>
          <p:nvPr>
            <p:ph type="body" idx="1"/>
          </p:nvPr>
        </p:nvSpPr>
        <p:spPr>
          <a:xfrm>
            <a:off x="0" y="3573010"/>
            <a:ext cx="9144000" cy="432047"/>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6" name="Google Shape;16;p36"/>
          <p:cNvSpPr txBox="1">
            <a:spLocks noGrp="1"/>
          </p:cNvSpPr>
          <p:nvPr>
            <p:ph type="body" idx="2"/>
          </p:nvPr>
        </p:nvSpPr>
        <p:spPr>
          <a:xfrm>
            <a:off x="-111" y="4005059"/>
            <a:ext cx="9144000" cy="216024"/>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7" name="Google Shape;17;p36"/>
          <p:cNvPicPr preferRelativeResize="0"/>
          <p:nvPr/>
        </p:nvPicPr>
        <p:blipFill rotWithShape="1">
          <a:blip r:embed="rId2">
            <a:alphaModFix/>
          </a:blip>
          <a:srcRect/>
          <a:stretch/>
        </p:blipFill>
        <p:spPr>
          <a:xfrm>
            <a:off x="2281843" y="483432"/>
            <a:ext cx="3809573" cy="300219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119"/>
        <p:cNvGrpSpPr/>
        <p:nvPr/>
      </p:nvGrpSpPr>
      <p:grpSpPr>
        <a:xfrm>
          <a:off x="0" y="0"/>
          <a:ext cx="0" cy="0"/>
          <a:chOff x="0" y="0"/>
          <a:chExt cx="0" cy="0"/>
        </a:xfrm>
      </p:grpSpPr>
      <p:sp>
        <p:nvSpPr>
          <p:cNvPr id="120" name="Google Shape;120;p50"/>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 name="Google Shape;121;p50"/>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2" name="Google Shape;122;p50"/>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23" name="Google Shape;123;p50"/>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124" name="Google Shape;124;p50"/>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5" name="Google Shape;125;p50"/>
          <p:cNvSpPr>
            <a:spLocks noGrp="1"/>
          </p:cNvSpPr>
          <p:nvPr>
            <p:ph type="pic" idx="2"/>
          </p:nvPr>
        </p:nvSpPr>
        <p:spPr>
          <a:xfrm>
            <a:off x="6301736" y="1267005"/>
            <a:ext cx="2308863" cy="2634084"/>
          </a:xfrm>
          <a:prstGeom prst="rect">
            <a:avLst/>
          </a:prstGeom>
          <a:solidFill>
            <a:srgbClr val="F2F2F2"/>
          </a:solidFill>
          <a:ln>
            <a:noFill/>
          </a:ln>
        </p:spPr>
      </p:sp>
      <p:sp>
        <p:nvSpPr>
          <p:cNvPr id="126" name="Google Shape;126;p50"/>
          <p:cNvSpPr/>
          <p:nvPr/>
        </p:nvSpPr>
        <p:spPr>
          <a:xfrm>
            <a:off x="6300194" y="3901089"/>
            <a:ext cx="2315887" cy="7926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 name="Google Shape;127;p50"/>
          <p:cNvSpPr>
            <a:spLocks noGrp="1"/>
          </p:cNvSpPr>
          <p:nvPr>
            <p:ph type="pic" idx="3"/>
          </p:nvPr>
        </p:nvSpPr>
        <p:spPr>
          <a:xfrm>
            <a:off x="3421416" y="1274089"/>
            <a:ext cx="2308863" cy="2634084"/>
          </a:xfrm>
          <a:prstGeom prst="rect">
            <a:avLst/>
          </a:prstGeom>
          <a:solidFill>
            <a:srgbClr val="F2F2F2"/>
          </a:solidFill>
          <a:ln>
            <a:noFill/>
          </a:ln>
        </p:spPr>
      </p:sp>
      <p:sp>
        <p:nvSpPr>
          <p:cNvPr id="128" name="Google Shape;128;p50"/>
          <p:cNvSpPr/>
          <p:nvPr/>
        </p:nvSpPr>
        <p:spPr>
          <a:xfrm>
            <a:off x="3419874" y="3908173"/>
            <a:ext cx="2315887" cy="79266"/>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9" name="Google Shape;129;p50"/>
          <p:cNvSpPr>
            <a:spLocks noGrp="1"/>
          </p:cNvSpPr>
          <p:nvPr>
            <p:ph type="pic" idx="4"/>
          </p:nvPr>
        </p:nvSpPr>
        <p:spPr>
          <a:xfrm>
            <a:off x="541097" y="1281172"/>
            <a:ext cx="2308863" cy="2634084"/>
          </a:xfrm>
          <a:prstGeom prst="rect">
            <a:avLst/>
          </a:prstGeom>
          <a:solidFill>
            <a:srgbClr val="F2F2F2"/>
          </a:solidFill>
          <a:ln>
            <a:noFill/>
          </a:ln>
        </p:spPr>
      </p:sp>
      <p:sp>
        <p:nvSpPr>
          <p:cNvPr id="130" name="Google Shape;130;p50"/>
          <p:cNvSpPr/>
          <p:nvPr/>
        </p:nvSpPr>
        <p:spPr>
          <a:xfrm>
            <a:off x="539554" y="3915257"/>
            <a:ext cx="2315887" cy="792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bg>
      <p:bgPr>
        <a:solidFill>
          <a:schemeClr val="accent1">
            <a:alpha val="89411"/>
          </a:schemeClr>
        </a:solidFill>
        <a:effectLst/>
      </p:bgPr>
    </p:bg>
    <p:spTree>
      <p:nvGrpSpPr>
        <p:cNvPr id="1" name="Shape 131"/>
        <p:cNvGrpSpPr/>
        <p:nvPr/>
      </p:nvGrpSpPr>
      <p:grpSpPr>
        <a:xfrm>
          <a:off x="0" y="0"/>
          <a:ext cx="0" cy="0"/>
          <a:chOff x="0" y="0"/>
          <a:chExt cx="0" cy="0"/>
        </a:xfrm>
      </p:grpSpPr>
      <p:sp>
        <p:nvSpPr>
          <p:cNvPr id="132" name="Google Shape;132;p51"/>
          <p:cNvSpPr/>
          <p:nvPr/>
        </p:nvSpPr>
        <p:spPr>
          <a:xfrm>
            <a:off x="0" y="2409732"/>
            <a:ext cx="9144000" cy="2329757"/>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p51"/>
          <p:cNvSpPr txBox="1">
            <a:spLocks noGrp="1"/>
          </p:cNvSpPr>
          <p:nvPr>
            <p:ph type="title"/>
          </p:nvPr>
        </p:nvSpPr>
        <p:spPr>
          <a:xfrm>
            <a:off x="0" y="202389"/>
            <a:ext cx="9144000" cy="533158"/>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chemeClr val="accent4"/>
              </a:buClr>
              <a:buSzPts val="3300"/>
              <a:buFont typeface="Arial"/>
              <a:buNone/>
              <a:defRPr sz="3300" b="0" i="0" u="none" strike="noStrike" cap="none">
                <a:solidFill>
                  <a:schemeClr val="accent4"/>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4" name="Google Shape;134;p51"/>
          <p:cNvGrpSpPr/>
          <p:nvPr/>
        </p:nvGrpSpPr>
        <p:grpSpPr>
          <a:xfrm>
            <a:off x="1640945" y="676870"/>
            <a:ext cx="5517500" cy="2813983"/>
            <a:chOff x="-612576" y="1705002"/>
            <a:chExt cx="5688632" cy="2537858"/>
          </a:xfrm>
        </p:grpSpPr>
        <p:sp>
          <p:nvSpPr>
            <p:cNvPr id="135" name="Google Shape;135;p51"/>
            <p:cNvSpPr/>
            <p:nvPr/>
          </p:nvSpPr>
          <p:spPr>
            <a:xfrm>
              <a:off x="-612576" y="3738804"/>
              <a:ext cx="5688632" cy="504056"/>
            </a:xfrm>
            <a:prstGeom prst="ellipse">
              <a:avLst/>
            </a:prstGeom>
            <a:solidFill>
              <a:srgbClr val="97979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36" name="Google Shape;136;p51" descr="E:\002-KIMS BUSINESS\000-B-KIMS-소스 분류-2014\00-kims-작업건별-재료모음\002-일러-모니터-모바일-타블렛\laptop-01.png"/>
            <p:cNvPicPr preferRelativeResize="0"/>
            <p:nvPr/>
          </p:nvPicPr>
          <p:blipFill rotWithShape="1">
            <a:blip r:embed="rId2">
              <a:alphaModFix/>
            </a:blip>
            <a:srcRect/>
            <a:stretch/>
          </p:blipFill>
          <p:spPr>
            <a:xfrm>
              <a:off x="43358" y="1705002"/>
              <a:ext cx="4456634" cy="2516513"/>
            </a:xfrm>
            <a:prstGeom prst="rect">
              <a:avLst/>
            </a:prstGeom>
            <a:noFill/>
            <a:ln>
              <a:noFill/>
            </a:ln>
          </p:spPr>
        </p:pic>
      </p:grpSp>
      <p:sp>
        <p:nvSpPr>
          <p:cNvPr id="137" name="Google Shape;137;p51"/>
          <p:cNvSpPr>
            <a:spLocks noGrp="1"/>
          </p:cNvSpPr>
          <p:nvPr>
            <p:ph type="pic" idx="2"/>
          </p:nvPr>
        </p:nvSpPr>
        <p:spPr>
          <a:xfrm>
            <a:off x="3128000" y="1025297"/>
            <a:ext cx="2652121" cy="1988908"/>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138"/>
        <p:cNvGrpSpPr/>
        <p:nvPr/>
      </p:nvGrpSpPr>
      <p:grpSpPr>
        <a:xfrm>
          <a:off x="0" y="0"/>
          <a:ext cx="0" cy="0"/>
          <a:chOff x="0" y="0"/>
          <a:chExt cx="0" cy="0"/>
        </a:xfrm>
      </p:grpSpPr>
      <p:sp>
        <p:nvSpPr>
          <p:cNvPr id="139" name="Google Shape;139;p52"/>
          <p:cNvSpPr txBox="1">
            <a:spLocks noGrp="1"/>
          </p:cNvSpPr>
          <p:nvPr>
            <p:ph type="body" idx="1"/>
          </p:nvPr>
        </p:nvSpPr>
        <p:spPr>
          <a:xfrm>
            <a:off x="242646" y="92609"/>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787878"/>
              </a:buClr>
              <a:buSzPts val="4100"/>
              <a:buFont typeface="Arial"/>
              <a:buNone/>
              <a:defRPr sz="4100" b="0" i="0" u="none" strike="noStrike" cap="none">
                <a:solidFill>
                  <a:srgbClr val="787878"/>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140"/>
        <p:cNvGrpSpPr/>
        <p:nvPr/>
      </p:nvGrpSpPr>
      <p:grpSpPr>
        <a:xfrm>
          <a:off x="0" y="0"/>
          <a:ext cx="0" cy="0"/>
          <a:chOff x="0" y="0"/>
          <a:chExt cx="0" cy="0"/>
        </a:xfrm>
      </p:grpSpPr>
      <p:sp>
        <p:nvSpPr>
          <p:cNvPr id="141" name="Google Shape;141;p53"/>
          <p:cNvSpPr txBox="1">
            <a:spLocks noGrp="1"/>
          </p:cNvSpPr>
          <p:nvPr>
            <p:ph type="body" idx="1"/>
          </p:nvPr>
        </p:nvSpPr>
        <p:spPr>
          <a:xfrm>
            <a:off x="242646" y="92609"/>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787878"/>
              </a:buClr>
              <a:buSzPts val="4100"/>
              <a:buFont typeface="Arial"/>
              <a:buNone/>
              <a:defRPr sz="4100" b="0" i="0" u="none" strike="noStrike" cap="none">
                <a:solidFill>
                  <a:srgbClr val="787878"/>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2" name="Google Shape;142;p53"/>
          <p:cNvSpPr/>
          <p:nvPr/>
        </p:nvSpPr>
        <p:spPr>
          <a:xfrm>
            <a:off x="265507" y="848692"/>
            <a:ext cx="2670575" cy="4051921"/>
          </a:xfrm>
          <a:prstGeom prst="roundRect">
            <a:avLst>
              <a:gd name="adj" fmla="val 3968"/>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43" name="Google Shape;143;p53"/>
          <p:cNvSpPr/>
          <p:nvPr/>
        </p:nvSpPr>
        <p:spPr>
          <a:xfrm>
            <a:off x="398950" y="1010625"/>
            <a:ext cx="115401" cy="3761400"/>
          </a:xfrm>
          <a:prstGeom prst="roundRect">
            <a:avLst>
              <a:gd name="adj" fmla="val 50000"/>
            </a:avLst>
          </a:prstGeom>
          <a:solidFill>
            <a:schemeClr val="lt1">
              <a:alpha val="4039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44" name="Google Shape;144;p53"/>
          <p:cNvSpPr/>
          <p:nvPr/>
        </p:nvSpPr>
        <p:spPr>
          <a:xfrm rot="5400000">
            <a:off x="2292882" y="957490"/>
            <a:ext cx="514387" cy="513861"/>
          </a:xfrm>
          <a:prstGeom prst="halfFrame">
            <a:avLst>
              <a:gd name="adj1" fmla="val 23728"/>
              <a:gd name="adj2" fmla="val 24642"/>
            </a:avLst>
          </a:prstGeom>
          <a:solidFill>
            <a:schemeClr val="lt1">
              <a:alpha val="22352"/>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
        <p:nvSpPr>
          <p:cNvPr id="145" name="Google Shape;145;p53"/>
          <p:cNvSpPr txBox="1"/>
          <p:nvPr/>
        </p:nvSpPr>
        <p:spPr>
          <a:xfrm>
            <a:off x="533778" y="1227910"/>
            <a:ext cx="1674186" cy="392415"/>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lt1"/>
                </a:solidFill>
                <a:latin typeface="Arial"/>
                <a:ea typeface="Arial"/>
                <a:cs typeface="Arial"/>
                <a:sym typeface="Arial"/>
              </a:rPr>
              <a:t>You can Resize without losing quality</a:t>
            </a:r>
            <a:endParaRPr sz="1100" b="1" i="0" u="none" strike="noStrike" cap="none">
              <a:solidFill>
                <a:schemeClr val="lt1"/>
              </a:solidFill>
              <a:latin typeface="Arial"/>
              <a:ea typeface="Arial"/>
              <a:cs typeface="Arial"/>
              <a:sym typeface="Arial"/>
            </a:endParaRPr>
          </a:p>
        </p:txBody>
      </p:sp>
      <p:sp>
        <p:nvSpPr>
          <p:cNvPr id="146" name="Google Shape;146;p53"/>
          <p:cNvSpPr txBox="1"/>
          <p:nvPr/>
        </p:nvSpPr>
        <p:spPr>
          <a:xfrm>
            <a:off x="533778" y="1595597"/>
            <a:ext cx="1674186" cy="553998"/>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lt1"/>
                </a:solidFill>
                <a:latin typeface="Arial"/>
                <a:ea typeface="Arial"/>
                <a:cs typeface="Arial"/>
                <a:sym typeface="Arial"/>
              </a:rPr>
              <a:t>You can Change Fill Color &amp;</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lt1"/>
                </a:solidFill>
                <a:latin typeface="Arial"/>
                <a:ea typeface="Arial"/>
                <a:cs typeface="Arial"/>
                <a:sym typeface="Arial"/>
              </a:rPr>
              <a:t>Line Color</a:t>
            </a:r>
            <a:endParaRPr sz="1100" b="1" i="0" u="none" strike="noStrike" cap="none">
              <a:solidFill>
                <a:schemeClr val="lt1"/>
              </a:solidFill>
              <a:latin typeface="Arial"/>
              <a:ea typeface="Arial"/>
              <a:cs typeface="Arial"/>
              <a:sym typeface="Arial"/>
            </a:endParaRPr>
          </a:p>
        </p:txBody>
      </p:sp>
      <p:sp>
        <p:nvSpPr>
          <p:cNvPr id="147" name="Google Shape;147;p53"/>
          <p:cNvSpPr txBox="1"/>
          <p:nvPr/>
        </p:nvSpPr>
        <p:spPr>
          <a:xfrm>
            <a:off x="540922" y="4356329"/>
            <a:ext cx="1674000" cy="230833"/>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www.allppt.com</a:t>
            </a:r>
            <a:endParaRPr sz="1100" b="0" i="0" u="none" strike="noStrike" cap="none">
              <a:solidFill>
                <a:schemeClr val="lt1"/>
              </a:solidFill>
              <a:latin typeface="Arial"/>
              <a:ea typeface="Arial"/>
              <a:cs typeface="Arial"/>
              <a:sym typeface="Arial"/>
            </a:endParaRPr>
          </a:p>
        </p:txBody>
      </p:sp>
      <p:sp>
        <p:nvSpPr>
          <p:cNvPr id="148" name="Google Shape;148;p53"/>
          <p:cNvSpPr txBox="1"/>
          <p:nvPr/>
        </p:nvSpPr>
        <p:spPr>
          <a:xfrm>
            <a:off x="540922" y="3337742"/>
            <a:ext cx="2037972" cy="1038746"/>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1" i="0" u="none" strike="noStrike" cap="none">
                <a:solidFill>
                  <a:schemeClr val="lt1"/>
                </a:solidFill>
                <a:latin typeface="Arial"/>
                <a:ea typeface="Arial"/>
                <a:cs typeface="Arial"/>
                <a:sym typeface="Arial"/>
              </a:rPr>
              <a:t>FREE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 sz="2100" b="1" i="0" u="none" strike="noStrike" cap="none">
                <a:solidFill>
                  <a:schemeClr val="lt1"/>
                </a:solidFill>
                <a:latin typeface="Arial"/>
                <a:ea typeface="Arial"/>
                <a:cs typeface="Arial"/>
                <a:sym typeface="Arial"/>
              </a:rPr>
              <a:t>PPT TEMPLATES</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spTree>
      <p:nvGrpSpPr>
        <p:cNvPr id="1" name="Shape 150"/>
        <p:cNvGrpSpPr/>
        <p:nvPr/>
      </p:nvGrpSpPr>
      <p:grpSpPr>
        <a:xfrm>
          <a:off x="0" y="0"/>
          <a:ext cx="0" cy="0"/>
          <a:chOff x="0" y="0"/>
          <a:chExt cx="0" cy="0"/>
        </a:xfrm>
      </p:grpSpPr>
      <p:sp>
        <p:nvSpPr>
          <p:cNvPr id="151" name="Google Shape;151;p32"/>
          <p:cNvSpPr/>
          <p:nvPr/>
        </p:nvSpPr>
        <p:spPr>
          <a:xfrm>
            <a:off x="0" y="1321594"/>
            <a:ext cx="2214563" cy="245745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2" name="Google Shape;152;p32"/>
          <p:cNvSpPr/>
          <p:nvPr/>
        </p:nvSpPr>
        <p:spPr>
          <a:xfrm>
            <a:off x="2057400" y="1321594"/>
            <a:ext cx="7086600" cy="245745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3" name="Google Shape;153;p32"/>
          <p:cNvSpPr txBox="1">
            <a:spLocks noGrp="1"/>
          </p:cNvSpPr>
          <p:nvPr>
            <p:ph type="body" idx="1"/>
          </p:nvPr>
        </p:nvSpPr>
        <p:spPr>
          <a:xfrm>
            <a:off x="4464844" y="2135981"/>
            <a:ext cx="4679156" cy="536637"/>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2"/>
              </a:buClr>
              <a:buSzPts val="4100"/>
              <a:buFont typeface="Arial"/>
              <a:buNone/>
              <a:defRPr sz="41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4" name="Google Shape;154;p32"/>
          <p:cNvSpPr txBox="1">
            <a:spLocks noGrp="1"/>
          </p:cNvSpPr>
          <p:nvPr>
            <p:ph type="body" idx="2"/>
          </p:nvPr>
        </p:nvSpPr>
        <p:spPr>
          <a:xfrm>
            <a:off x="4464844" y="2672618"/>
            <a:ext cx="4679156" cy="216024"/>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155" name="Google Shape;155;p32"/>
          <p:cNvPicPr preferRelativeResize="0"/>
          <p:nvPr/>
        </p:nvPicPr>
        <p:blipFill rotWithShape="1">
          <a:blip r:embed="rId2">
            <a:alphaModFix/>
          </a:blip>
          <a:srcRect/>
          <a:stretch/>
        </p:blipFill>
        <p:spPr>
          <a:xfrm>
            <a:off x="585788" y="1265300"/>
            <a:ext cx="2857500" cy="281463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0"/>
        <p:cNvGrpSpPr/>
        <p:nvPr/>
      </p:nvGrpSpPr>
      <p:grpSpPr>
        <a:xfrm>
          <a:off x="0" y="0"/>
          <a:ext cx="0" cy="0"/>
          <a:chOff x="0" y="0"/>
          <a:chExt cx="0" cy="0"/>
        </a:xfrm>
      </p:grpSpPr>
      <p:sp>
        <p:nvSpPr>
          <p:cNvPr id="21" name="Google Shape;21;p30"/>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 name="Google Shape;22;p30"/>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3;p30"/>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24" name="Google Shape;24;p30"/>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25" name="Google Shape;25;p30"/>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Style slide layout">
  <p:cSld name="3_Style slide layout">
    <p:bg>
      <p:bgPr>
        <a:blipFill>
          <a:blip r:embed="rId2">
            <a:alphaModFix/>
          </a:blip>
          <a:stretch>
            <a:fillRect/>
          </a:stretch>
        </a:blipFill>
        <a:effectLst/>
      </p:bgPr>
    </p:bg>
    <p:spTree>
      <p:nvGrpSpPr>
        <p:cNvPr id="1" name="Shape 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480444" y="178914"/>
            <a:ext cx="4176464" cy="1242138"/>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636363"/>
              </a:buClr>
              <a:buSzPts val="3300"/>
              <a:buFont typeface="Arial"/>
              <a:buNone/>
              <a:defRPr sz="3300" b="0" i="0" u="none" strike="noStrike" cap="none">
                <a:solidFill>
                  <a:srgbClr val="636363"/>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34"/>
          <p:cNvSpPr>
            <a:spLocks noGrp="1"/>
          </p:cNvSpPr>
          <p:nvPr>
            <p:ph type="pic" idx="2"/>
          </p:nvPr>
        </p:nvSpPr>
        <p:spPr>
          <a:xfrm>
            <a:off x="4293394" y="0"/>
            <a:ext cx="4850606" cy="5143500"/>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spTree>
      <p:nvGrpSpPr>
        <p:cNvPr id="1" name="Shape 30"/>
        <p:cNvGrpSpPr/>
        <p:nvPr/>
      </p:nvGrpSpPr>
      <p:grpSpPr>
        <a:xfrm>
          <a:off x="0" y="0"/>
          <a:ext cx="0" cy="0"/>
          <a:chOff x="0" y="0"/>
          <a:chExt cx="0" cy="0"/>
        </a:xfrm>
      </p:grpSpPr>
      <p:sp>
        <p:nvSpPr>
          <p:cNvPr id="31" name="Google Shape;31;p35"/>
          <p:cNvSpPr/>
          <p:nvPr/>
        </p:nvSpPr>
        <p:spPr>
          <a:xfrm>
            <a:off x="0" y="0"/>
            <a:ext cx="424113"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2" name="Google Shape;32;p35"/>
          <p:cNvPicPr preferRelativeResize="0"/>
          <p:nvPr/>
        </p:nvPicPr>
        <p:blipFill rotWithShape="1">
          <a:blip r:embed="rId2">
            <a:alphaModFix/>
          </a:blip>
          <a:srcRect/>
          <a:stretch/>
        </p:blipFill>
        <p:spPr>
          <a:xfrm>
            <a:off x="0" y="126333"/>
            <a:ext cx="1561097" cy="1483043"/>
          </a:xfrm>
          <a:prstGeom prst="rect">
            <a:avLst/>
          </a:prstGeom>
          <a:noFill/>
          <a:ln>
            <a:noFill/>
          </a:ln>
        </p:spPr>
      </p:pic>
      <p:sp>
        <p:nvSpPr>
          <p:cNvPr id="33" name="Google Shape;33;p35"/>
          <p:cNvSpPr txBox="1">
            <a:spLocks noGrp="1"/>
          </p:cNvSpPr>
          <p:nvPr>
            <p:ph type="body" idx="1"/>
          </p:nvPr>
        </p:nvSpPr>
        <p:spPr>
          <a:xfrm>
            <a:off x="1741571" y="417460"/>
            <a:ext cx="7180973"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dk1"/>
              </a:buClr>
              <a:buSzPts val="4100"/>
              <a:buFont typeface="Arial"/>
              <a:buNone/>
              <a:defRPr sz="4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34"/>
        <p:cNvGrpSpPr/>
        <p:nvPr/>
      </p:nvGrpSpPr>
      <p:grpSpPr>
        <a:xfrm>
          <a:off x="0" y="0"/>
          <a:ext cx="0" cy="0"/>
          <a:chOff x="0" y="0"/>
          <a:chExt cx="0" cy="0"/>
        </a:xfrm>
      </p:grpSpPr>
      <p:sp>
        <p:nvSpPr>
          <p:cNvPr id="35" name="Google Shape;35;p37"/>
          <p:cNvSpPr/>
          <p:nvPr/>
        </p:nvSpPr>
        <p:spPr>
          <a:xfrm>
            <a:off x="8334877" y="191867"/>
            <a:ext cx="809123"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 name="Google Shape;36;p37"/>
          <p:cNvSpPr/>
          <p:nvPr/>
        </p:nvSpPr>
        <p:spPr>
          <a:xfrm>
            <a:off x="0" y="189498"/>
            <a:ext cx="8334877" cy="63579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 name="Google Shape;37;p37"/>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pic>
        <p:nvPicPr>
          <p:cNvPr id="38" name="Google Shape;38;p37"/>
          <p:cNvPicPr preferRelativeResize="0"/>
          <p:nvPr/>
        </p:nvPicPr>
        <p:blipFill rotWithShape="1">
          <a:blip r:embed="rId2">
            <a:alphaModFix/>
          </a:blip>
          <a:srcRect/>
          <a:stretch/>
        </p:blipFill>
        <p:spPr>
          <a:xfrm>
            <a:off x="7653155" y="148101"/>
            <a:ext cx="1088912" cy="862971"/>
          </a:xfrm>
          <a:prstGeom prst="rect">
            <a:avLst/>
          </a:prstGeom>
          <a:noFill/>
          <a:ln>
            <a:noFill/>
          </a:ln>
        </p:spPr>
      </p:pic>
      <p:sp>
        <p:nvSpPr>
          <p:cNvPr id="39" name="Google Shape;39;p37"/>
          <p:cNvSpPr/>
          <p:nvPr/>
        </p:nvSpPr>
        <p:spPr>
          <a:xfrm>
            <a:off x="3008" y="189319"/>
            <a:ext cx="159418" cy="63579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 name="Google Shape;40;p37"/>
          <p:cNvSpPr>
            <a:spLocks noGrp="1"/>
          </p:cNvSpPr>
          <p:nvPr>
            <p:ph type="pic" idx="2"/>
          </p:nvPr>
        </p:nvSpPr>
        <p:spPr>
          <a:xfrm>
            <a:off x="3764258" y="1351049"/>
            <a:ext cx="1674000" cy="1539000"/>
          </a:xfrm>
          <a:prstGeom prst="rect">
            <a:avLst/>
          </a:prstGeom>
          <a:solidFill>
            <a:srgbClr val="F2F2F2"/>
          </a:solidFill>
          <a:ln>
            <a:noFill/>
          </a:ln>
        </p:spPr>
      </p:sp>
      <p:sp>
        <p:nvSpPr>
          <p:cNvPr id="41" name="Google Shape;41;p37"/>
          <p:cNvSpPr>
            <a:spLocks noGrp="1"/>
          </p:cNvSpPr>
          <p:nvPr>
            <p:ph type="pic" idx="3"/>
          </p:nvPr>
        </p:nvSpPr>
        <p:spPr>
          <a:xfrm>
            <a:off x="5617130" y="1351049"/>
            <a:ext cx="1674000" cy="1539000"/>
          </a:xfrm>
          <a:prstGeom prst="rect">
            <a:avLst/>
          </a:prstGeom>
          <a:solidFill>
            <a:srgbClr val="F2F2F2"/>
          </a:solidFill>
          <a:ln>
            <a:noFill/>
          </a:ln>
        </p:spPr>
      </p:sp>
      <p:sp>
        <p:nvSpPr>
          <p:cNvPr id="42" name="Google Shape;42;p37"/>
          <p:cNvSpPr>
            <a:spLocks noGrp="1"/>
          </p:cNvSpPr>
          <p:nvPr>
            <p:ph type="pic" idx="4"/>
          </p:nvPr>
        </p:nvSpPr>
        <p:spPr>
          <a:xfrm>
            <a:off x="7470000" y="1351049"/>
            <a:ext cx="1674000" cy="1539000"/>
          </a:xfrm>
          <a:prstGeom prst="rect">
            <a:avLst/>
          </a:prstGeom>
          <a:solidFill>
            <a:srgbClr val="F2F2F2"/>
          </a:solidFill>
          <a:ln>
            <a:noFill/>
          </a:ln>
        </p:spPr>
      </p:sp>
      <p:sp>
        <p:nvSpPr>
          <p:cNvPr id="43" name="Google Shape;43;p37"/>
          <p:cNvSpPr>
            <a:spLocks noGrp="1"/>
          </p:cNvSpPr>
          <p:nvPr>
            <p:ph type="pic" idx="5"/>
          </p:nvPr>
        </p:nvSpPr>
        <p:spPr>
          <a:xfrm>
            <a:off x="1911388" y="3002674"/>
            <a:ext cx="1674000" cy="1539000"/>
          </a:xfrm>
          <a:prstGeom prst="rect">
            <a:avLst/>
          </a:prstGeom>
          <a:solidFill>
            <a:srgbClr val="F2F2F2"/>
          </a:solidFill>
          <a:ln>
            <a:noFill/>
          </a:ln>
        </p:spPr>
      </p:sp>
      <p:sp>
        <p:nvSpPr>
          <p:cNvPr id="44" name="Google Shape;44;p37"/>
          <p:cNvSpPr>
            <a:spLocks noGrp="1"/>
          </p:cNvSpPr>
          <p:nvPr>
            <p:ph type="pic" idx="6"/>
          </p:nvPr>
        </p:nvSpPr>
        <p:spPr>
          <a:xfrm>
            <a:off x="3764258" y="3002674"/>
            <a:ext cx="1674000" cy="1539000"/>
          </a:xfrm>
          <a:prstGeom prst="rect">
            <a:avLst/>
          </a:prstGeom>
          <a:solidFill>
            <a:srgbClr val="F2F2F2"/>
          </a:solidFill>
          <a:ln>
            <a:noFill/>
          </a:ln>
        </p:spPr>
      </p:sp>
      <p:sp>
        <p:nvSpPr>
          <p:cNvPr id="45" name="Google Shape;45;p37"/>
          <p:cNvSpPr>
            <a:spLocks noGrp="1"/>
          </p:cNvSpPr>
          <p:nvPr>
            <p:ph type="pic" idx="7"/>
          </p:nvPr>
        </p:nvSpPr>
        <p:spPr>
          <a:xfrm>
            <a:off x="7470000" y="3002674"/>
            <a:ext cx="1674000" cy="1539000"/>
          </a:xfrm>
          <a:prstGeom prst="rect">
            <a:avLst/>
          </a:prstGeom>
          <a:solidFill>
            <a:srgbClr val="F2F2F2"/>
          </a:solidFill>
          <a:ln>
            <a:noFill/>
          </a:ln>
        </p:spPr>
      </p:sp>
      <p:sp>
        <p:nvSpPr>
          <p:cNvPr id="46" name="Google Shape;46;p37"/>
          <p:cNvSpPr/>
          <p:nvPr/>
        </p:nvSpPr>
        <p:spPr>
          <a:xfrm>
            <a:off x="5617129" y="3002674"/>
            <a:ext cx="1674000" cy="1539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7" name="Google Shape;47;p37"/>
          <p:cNvSpPr/>
          <p:nvPr/>
        </p:nvSpPr>
        <p:spPr>
          <a:xfrm>
            <a:off x="1" y="1351049"/>
            <a:ext cx="3585387" cy="1539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7_Images &amp; Contents Layout">
  <p:cSld name="37_Images &amp; Contents Layout">
    <p:spTree>
      <p:nvGrpSpPr>
        <p:cNvPr id="1" name="Shape 48"/>
        <p:cNvGrpSpPr/>
        <p:nvPr/>
      </p:nvGrpSpPr>
      <p:grpSpPr>
        <a:xfrm>
          <a:off x="0" y="0"/>
          <a:ext cx="0" cy="0"/>
          <a:chOff x="0" y="0"/>
          <a:chExt cx="0" cy="0"/>
        </a:xfrm>
      </p:grpSpPr>
      <p:sp>
        <p:nvSpPr>
          <p:cNvPr id="49" name="Google Shape;49;p38"/>
          <p:cNvSpPr>
            <a:spLocks noGrp="1"/>
          </p:cNvSpPr>
          <p:nvPr>
            <p:ph type="pic" idx="2"/>
          </p:nvPr>
        </p:nvSpPr>
        <p:spPr>
          <a:xfrm>
            <a:off x="2647245" y="98074"/>
            <a:ext cx="6423456" cy="4947350"/>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4_Images &amp; Contents Layout">
  <p:cSld name="34_Images &amp; Contents Layout">
    <p:spTree>
      <p:nvGrpSpPr>
        <p:cNvPr id="1" name="Shape 50"/>
        <p:cNvGrpSpPr/>
        <p:nvPr/>
      </p:nvGrpSpPr>
      <p:grpSpPr>
        <a:xfrm>
          <a:off x="0" y="0"/>
          <a:ext cx="0" cy="0"/>
          <a:chOff x="0" y="0"/>
          <a:chExt cx="0" cy="0"/>
        </a:xfrm>
      </p:grpSpPr>
      <p:sp>
        <p:nvSpPr>
          <p:cNvPr id="51" name="Google Shape;51;p39"/>
          <p:cNvSpPr>
            <a:spLocks noGrp="1"/>
          </p:cNvSpPr>
          <p:nvPr>
            <p:ph type="pic" idx="2"/>
          </p:nvPr>
        </p:nvSpPr>
        <p:spPr>
          <a:xfrm>
            <a:off x="3069000" y="0"/>
            <a:ext cx="6075000" cy="2970000"/>
          </a:xfrm>
          <a:prstGeom prst="rect">
            <a:avLst/>
          </a:prstGeom>
          <a:solidFill>
            <a:srgbClr val="F2F2F2"/>
          </a:solidFill>
          <a:ln>
            <a:noFill/>
          </a:ln>
        </p:spPr>
      </p:sp>
      <p:sp>
        <p:nvSpPr>
          <p:cNvPr id="52" name="Google Shape;52;p39"/>
          <p:cNvSpPr>
            <a:spLocks noGrp="1"/>
          </p:cNvSpPr>
          <p:nvPr>
            <p:ph type="pic" idx="3"/>
          </p:nvPr>
        </p:nvSpPr>
        <p:spPr>
          <a:xfrm>
            <a:off x="0" y="2970000"/>
            <a:ext cx="3069000" cy="2173500"/>
          </a:xfrm>
          <a:prstGeom prst="rect">
            <a:avLst/>
          </a:prstGeom>
          <a:solidFill>
            <a:srgbClr val="F2F2F2"/>
          </a:solidFill>
          <a:ln>
            <a:noFill/>
          </a:ln>
        </p:spPr>
      </p:sp>
      <p:sp>
        <p:nvSpPr>
          <p:cNvPr id="53" name="Google Shape;53;p39"/>
          <p:cNvSpPr/>
          <p:nvPr/>
        </p:nvSpPr>
        <p:spPr>
          <a:xfrm>
            <a:off x="3150000" y="3037500"/>
            <a:ext cx="5994000" cy="2106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a:spLocks noGrp="1"/>
          </p:cNvSpPr>
          <p:nvPr>
            <p:ph type="body" idx="1"/>
          </p:nvPr>
        </p:nvSpPr>
        <p:spPr>
          <a:xfrm>
            <a:off x="350050" y="2249500"/>
            <a:ext cx="8549100" cy="2051100"/>
          </a:xfrm>
          <a:prstGeom prst="rect">
            <a:avLst/>
          </a:prstGeom>
          <a:noFill/>
          <a:ln>
            <a:noFill/>
          </a:ln>
        </p:spPr>
        <p:txBody>
          <a:bodyPr spcFirstLastPara="1" wrap="square" lIns="68575" tIns="34275" rIns="68575" bIns="34275" anchor="ctr" anchorCtr="0">
            <a:noAutofit/>
          </a:bodyPr>
          <a:lstStyle/>
          <a:p>
            <a:pPr marL="0" lvl="0" indent="0" algn="l" rtl="0">
              <a:lnSpc>
                <a:spcPct val="80000"/>
              </a:lnSpc>
              <a:spcBef>
                <a:spcPts val="800"/>
              </a:spcBef>
              <a:spcAft>
                <a:spcPts val="0"/>
              </a:spcAft>
              <a:buClr>
                <a:schemeClr val="accent1"/>
              </a:buClr>
              <a:buSzPts val="4100"/>
              <a:buNone/>
            </a:pPr>
            <a:r>
              <a:rPr lang="en" sz="2900" b="1"/>
              <a:t>Cryptocurrency (Bitcoin) </a:t>
            </a:r>
            <a:endParaRPr sz="2900" b="1"/>
          </a:p>
          <a:p>
            <a:pPr marL="0" lvl="0" indent="0" algn="l" rtl="0">
              <a:lnSpc>
                <a:spcPct val="80000"/>
              </a:lnSpc>
              <a:spcBef>
                <a:spcPts val="800"/>
              </a:spcBef>
              <a:spcAft>
                <a:spcPts val="0"/>
              </a:spcAft>
              <a:buClr>
                <a:schemeClr val="accent1"/>
              </a:buClr>
              <a:buSzPts val="4100"/>
              <a:buNone/>
            </a:pPr>
            <a:r>
              <a:rPr lang="en" sz="2900" b="1"/>
              <a:t>Price Prediction using LSTM </a:t>
            </a:r>
            <a:endParaRPr sz="2900" b="1"/>
          </a:p>
          <a:p>
            <a:pPr marL="0" lvl="0" indent="0" algn="l" rtl="0">
              <a:lnSpc>
                <a:spcPct val="80000"/>
              </a:lnSpc>
              <a:spcBef>
                <a:spcPts val="800"/>
              </a:spcBef>
              <a:spcAft>
                <a:spcPts val="0"/>
              </a:spcAft>
              <a:buClr>
                <a:schemeClr val="accent1"/>
              </a:buClr>
              <a:buSzPts val="4100"/>
              <a:buNone/>
            </a:pPr>
            <a:r>
              <a:rPr lang="en" sz="2900" b="1"/>
              <a:t>(Long Short Term Memory)</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1"/>
          <p:cNvSpPr txBox="1">
            <a:spLocks noGrp="1"/>
          </p:cNvSpPr>
          <p:nvPr>
            <p:ph type="body" idx="1"/>
          </p:nvPr>
        </p:nvSpPr>
        <p:spPr>
          <a:xfrm>
            <a:off x="4464850" y="1732575"/>
            <a:ext cx="4679100" cy="1331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2"/>
              </a:buClr>
              <a:buSzPts val="4100"/>
              <a:buNone/>
            </a:pPr>
            <a:r>
              <a:rPr lang="en" b="1"/>
              <a:t>METODE PENELITIAN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2"/>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a:t>Tahapan Penelitian</a:t>
            </a:r>
            <a:endParaRPr/>
          </a:p>
        </p:txBody>
      </p:sp>
      <p:sp>
        <p:nvSpPr>
          <p:cNvPr id="418" name="Google Shape;418;p12"/>
          <p:cNvSpPr/>
          <p:nvPr/>
        </p:nvSpPr>
        <p:spPr>
          <a:xfrm>
            <a:off x="449675" y="911275"/>
            <a:ext cx="7980300" cy="486000"/>
          </a:xfrm>
          <a:prstGeom prst="rightArrow">
            <a:avLst>
              <a:gd name="adj1" fmla="val 55284"/>
              <a:gd name="adj2" fmla="val 50000"/>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9" name="Google Shape;419;p12"/>
          <p:cNvSpPr/>
          <p:nvPr/>
        </p:nvSpPr>
        <p:spPr>
          <a:xfrm>
            <a:off x="907000" y="1472425"/>
            <a:ext cx="7523100" cy="486000"/>
          </a:xfrm>
          <a:prstGeom prst="rightArrow">
            <a:avLst>
              <a:gd name="adj1" fmla="val 55284"/>
              <a:gd name="adj2"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0" name="Google Shape;420;p12"/>
          <p:cNvSpPr/>
          <p:nvPr/>
        </p:nvSpPr>
        <p:spPr>
          <a:xfrm>
            <a:off x="2275300" y="3171950"/>
            <a:ext cx="6155100" cy="486000"/>
          </a:xfrm>
          <a:prstGeom prst="rightArrow">
            <a:avLst>
              <a:gd name="adj1" fmla="val 55284"/>
              <a:gd name="adj2" fmla="val 50000"/>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1" name="Google Shape;421;p12"/>
          <p:cNvSpPr/>
          <p:nvPr/>
        </p:nvSpPr>
        <p:spPr>
          <a:xfrm>
            <a:off x="2720400" y="3728450"/>
            <a:ext cx="5709900" cy="486000"/>
          </a:xfrm>
          <a:prstGeom prst="rightArrow">
            <a:avLst>
              <a:gd name="adj1" fmla="val 55284"/>
              <a:gd name="adj2" fmla="val 50000"/>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2" name="Google Shape;422;p12"/>
          <p:cNvSpPr txBox="1"/>
          <p:nvPr/>
        </p:nvSpPr>
        <p:spPr>
          <a:xfrm>
            <a:off x="526375" y="1031200"/>
            <a:ext cx="22839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PENGUMPULAN DATA</a:t>
            </a:r>
            <a:endParaRPr sz="1200" b="1" i="0" u="none" strike="noStrike" cap="none">
              <a:solidFill>
                <a:schemeClr val="dk1"/>
              </a:solidFill>
              <a:latin typeface="Arial"/>
              <a:ea typeface="Arial"/>
              <a:cs typeface="Arial"/>
              <a:sym typeface="Arial"/>
            </a:endParaRPr>
          </a:p>
        </p:txBody>
      </p:sp>
      <p:sp>
        <p:nvSpPr>
          <p:cNvPr id="423" name="Google Shape;423;p12"/>
          <p:cNvSpPr txBox="1"/>
          <p:nvPr/>
        </p:nvSpPr>
        <p:spPr>
          <a:xfrm>
            <a:off x="988047" y="1588250"/>
            <a:ext cx="24339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MEMPERSIAPKAN DATA</a:t>
            </a:r>
            <a:endParaRPr sz="1200" b="1" i="0" u="none" strike="noStrike" cap="none">
              <a:solidFill>
                <a:srgbClr val="FFFFFF"/>
              </a:solidFill>
              <a:latin typeface="Arial"/>
              <a:ea typeface="Arial"/>
              <a:cs typeface="Arial"/>
              <a:sym typeface="Arial"/>
            </a:endParaRPr>
          </a:p>
        </p:txBody>
      </p:sp>
      <p:sp>
        <p:nvSpPr>
          <p:cNvPr id="424" name="Google Shape;424;p12"/>
          <p:cNvSpPr/>
          <p:nvPr/>
        </p:nvSpPr>
        <p:spPr>
          <a:xfrm>
            <a:off x="1368575" y="2054275"/>
            <a:ext cx="7061400" cy="486000"/>
          </a:xfrm>
          <a:prstGeom prst="rightArrow">
            <a:avLst>
              <a:gd name="adj1" fmla="val 55284"/>
              <a:gd name="adj2" fmla="val 50000"/>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5" name="Google Shape;425;p12"/>
          <p:cNvSpPr txBox="1"/>
          <p:nvPr/>
        </p:nvSpPr>
        <p:spPr>
          <a:xfrm>
            <a:off x="1460217" y="2174200"/>
            <a:ext cx="26205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ALOKASI DATA</a:t>
            </a:r>
            <a:endParaRPr sz="1200" b="1" i="0" u="none" strike="noStrike" cap="none">
              <a:solidFill>
                <a:schemeClr val="dk1"/>
              </a:solidFill>
              <a:latin typeface="Arial"/>
              <a:ea typeface="Arial"/>
              <a:cs typeface="Arial"/>
              <a:sym typeface="Arial"/>
            </a:endParaRPr>
          </a:p>
        </p:txBody>
      </p:sp>
      <p:sp>
        <p:nvSpPr>
          <p:cNvPr id="426" name="Google Shape;426;p12"/>
          <p:cNvSpPr/>
          <p:nvPr/>
        </p:nvSpPr>
        <p:spPr>
          <a:xfrm>
            <a:off x="1846675" y="2615425"/>
            <a:ext cx="6583500" cy="486000"/>
          </a:xfrm>
          <a:prstGeom prst="rightArrow">
            <a:avLst>
              <a:gd name="adj1" fmla="val 55284"/>
              <a:gd name="adj2"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7" name="Google Shape;427;p12"/>
          <p:cNvSpPr txBox="1"/>
          <p:nvPr/>
        </p:nvSpPr>
        <p:spPr>
          <a:xfrm>
            <a:off x="1954865" y="2752500"/>
            <a:ext cx="28740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LSTM DESIGN</a:t>
            </a:r>
            <a:endParaRPr sz="1200" b="1" i="0" u="none" strike="noStrike" cap="none">
              <a:solidFill>
                <a:srgbClr val="FFFFFF"/>
              </a:solidFill>
              <a:latin typeface="Arial"/>
              <a:ea typeface="Arial"/>
              <a:cs typeface="Arial"/>
              <a:sym typeface="Arial"/>
            </a:endParaRPr>
          </a:p>
        </p:txBody>
      </p:sp>
      <p:sp>
        <p:nvSpPr>
          <p:cNvPr id="428" name="Google Shape;428;p12"/>
          <p:cNvSpPr txBox="1"/>
          <p:nvPr/>
        </p:nvSpPr>
        <p:spPr>
          <a:xfrm>
            <a:off x="2344804" y="3288038"/>
            <a:ext cx="32550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TRAINING DATA</a:t>
            </a:r>
            <a:endParaRPr sz="1200" b="1" i="0" u="none" strike="noStrike" cap="none">
              <a:solidFill>
                <a:schemeClr val="dk1"/>
              </a:solidFill>
              <a:latin typeface="Arial"/>
              <a:ea typeface="Arial"/>
              <a:cs typeface="Arial"/>
              <a:sym typeface="Arial"/>
            </a:endParaRPr>
          </a:p>
        </p:txBody>
      </p:sp>
      <p:sp>
        <p:nvSpPr>
          <p:cNvPr id="429" name="Google Shape;429;p12"/>
          <p:cNvSpPr txBox="1"/>
          <p:nvPr/>
        </p:nvSpPr>
        <p:spPr>
          <a:xfrm>
            <a:off x="2810271" y="3693205"/>
            <a:ext cx="49002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15000"/>
              </a:lnSpc>
              <a:spcBef>
                <a:spcPts val="1200"/>
              </a:spcBef>
              <a:spcAft>
                <a:spcPts val="1200"/>
              </a:spcAft>
              <a:buClr>
                <a:srgbClr val="000000"/>
              </a:buClr>
              <a:buSzPts val="1200"/>
              <a:buFont typeface="Arial"/>
              <a:buNone/>
            </a:pPr>
            <a:r>
              <a:rPr lang="en" sz="1200" b="1" dirty="0">
                <a:solidFill>
                  <a:srgbClr val="FFFFFF"/>
                </a:solidFill>
              </a:rPr>
              <a:t>TESTING DATA &amp; EVALUASI MODEL</a:t>
            </a:r>
            <a:endParaRPr sz="1200" b="1" dirty="0">
              <a:solidFill>
                <a:srgbClr val="FFFFFF"/>
              </a:solidFill>
            </a:endParaRPr>
          </a:p>
        </p:txBody>
      </p:sp>
      <p:sp>
        <p:nvSpPr>
          <p:cNvPr id="430" name="Google Shape;430;p12"/>
          <p:cNvSpPr/>
          <p:nvPr/>
        </p:nvSpPr>
        <p:spPr>
          <a:xfrm>
            <a:off x="3214975" y="4238750"/>
            <a:ext cx="5215200" cy="486000"/>
          </a:xfrm>
          <a:prstGeom prst="rightArrow">
            <a:avLst>
              <a:gd name="adj1" fmla="val 55284"/>
              <a:gd name="adj2" fmla="val 50000"/>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1" name="Google Shape;431;p12"/>
          <p:cNvSpPr/>
          <p:nvPr/>
        </p:nvSpPr>
        <p:spPr>
          <a:xfrm>
            <a:off x="3682600" y="4642850"/>
            <a:ext cx="4900200" cy="486000"/>
          </a:xfrm>
          <a:prstGeom prst="rightArrow">
            <a:avLst>
              <a:gd name="adj1" fmla="val 55284"/>
              <a:gd name="adj2" fmla="val 50000"/>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2" name="Google Shape;432;p12"/>
          <p:cNvSpPr txBox="1"/>
          <p:nvPr/>
        </p:nvSpPr>
        <p:spPr>
          <a:xfrm>
            <a:off x="3302168" y="4384000"/>
            <a:ext cx="27582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FORECASTING</a:t>
            </a:r>
            <a:endParaRPr sz="1200" b="1" i="0" u="none" strike="noStrike" cap="none">
              <a:solidFill>
                <a:schemeClr val="dk1"/>
              </a:solidFill>
              <a:latin typeface="Arial"/>
              <a:ea typeface="Arial"/>
              <a:cs typeface="Arial"/>
              <a:sym typeface="Arial"/>
            </a:endParaRPr>
          </a:p>
        </p:txBody>
      </p:sp>
      <p:sp>
        <p:nvSpPr>
          <p:cNvPr id="433" name="Google Shape;433;p12"/>
          <p:cNvSpPr txBox="1"/>
          <p:nvPr/>
        </p:nvSpPr>
        <p:spPr>
          <a:xfrm>
            <a:off x="3854914" y="4593780"/>
            <a:ext cx="4205400" cy="253800"/>
          </a:xfrm>
          <a:prstGeom prst="rect">
            <a:avLst/>
          </a:prstGeom>
          <a:solidFill>
            <a:srgbClr val="FFAA00">
              <a:alpha val="4313"/>
            </a:srgbClr>
          </a:solidFill>
          <a:ln>
            <a:noFill/>
          </a:ln>
        </p:spPr>
        <p:txBody>
          <a:bodyPr spcFirstLastPara="1" wrap="square" lIns="68575" tIns="34275" rIns="68575" bIns="34275" anchor="t" anchorCtr="0">
            <a:spAutoFit/>
          </a:bodyPr>
          <a:lstStyle/>
          <a:p>
            <a:pPr marL="0" marR="0" lvl="0" indent="0" algn="l" rtl="0">
              <a:lnSpc>
                <a:spcPct val="115000"/>
              </a:lnSpc>
              <a:spcBef>
                <a:spcPts val="1200"/>
              </a:spcBef>
              <a:spcAft>
                <a:spcPts val="1200"/>
              </a:spcAft>
              <a:buClr>
                <a:srgbClr val="000000"/>
              </a:buClr>
              <a:buSzPts val="1200"/>
              <a:buFont typeface="Arial"/>
              <a:buNone/>
            </a:pPr>
            <a:r>
              <a:rPr lang="en" sz="1200" b="1" i="0" u="none" strike="noStrike" cap="none" dirty="0">
                <a:solidFill>
                  <a:srgbClr val="FFFFFF"/>
                </a:solidFill>
                <a:latin typeface="Times New Roman"/>
                <a:ea typeface="Times New Roman"/>
                <a:cs typeface="Times New Roman"/>
                <a:sym typeface="Times New Roman"/>
              </a:rPr>
              <a:t>HASIL</a:t>
            </a:r>
            <a:endParaRPr sz="1200" b="1" i="0" u="none" strike="noStrike" cap="none" dirty="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13"/>
          <p:cNvSpPr/>
          <p:nvPr/>
        </p:nvSpPr>
        <p:spPr>
          <a:xfrm>
            <a:off x="0" y="0"/>
            <a:ext cx="4572000" cy="5143500"/>
          </a:xfrm>
          <a:prstGeom prst="rect">
            <a:avLst/>
          </a:prstGeom>
          <a:solidFill>
            <a:srgbClr val="FFAA0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3"/>
          <p:cNvSpPr txBox="1">
            <a:spLocks noGrp="1"/>
          </p:cNvSpPr>
          <p:nvPr>
            <p:ph type="body" idx="1"/>
          </p:nvPr>
        </p:nvSpPr>
        <p:spPr>
          <a:xfrm>
            <a:off x="316890" y="219117"/>
            <a:ext cx="27771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4100"/>
              <a:buNone/>
            </a:pPr>
            <a:r>
              <a:rPr lang="en" sz="1900"/>
              <a:t>1. Mengumpulkan data</a:t>
            </a:r>
            <a:endParaRPr sz="1900"/>
          </a:p>
        </p:txBody>
      </p:sp>
      <p:sp>
        <p:nvSpPr>
          <p:cNvPr id="440" name="Google Shape;440;p13"/>
          <p:cNvSpPr txBox="1"/>
          <p:nvPr/>
        </p:nvSpPr>
        <p:spPr>
          <a:xfrm>
            <a:off x="546075" y="1069200"/>
            <a:ext cx="3634800" cy="3657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Pada kasus kali ini kami menggunakan data dari yahoo finance pada laman :</a:t>
            </a:r>
            <a:r>
              <a:rPr lang="en" sz="1400" b="0" i="0" u="none" strike="noStrike" cap="none">
                <a:solidFill>
                  <a:srgbClr val="636363"/>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 sz="1400" b="1" i="0" u="none" strike="noStrike" cap="none">
                <a:solidFill>
                  <a:srgbClr val="636363"/>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https://finance.yahoo.com/</a:t>
            </a:r>
            <a:r>
              <a:rPr lang="en" sz="1400" b="1" i="0" u="none" strike="noStrike" cap="none">
                <a:solidFill>
                  <a:srgbClr val="636363"/>
                </a:solidFill>
                <a:latin typeface="Arial"/>
                <a:ea typeface="Arial"/>
                <a:cs typeface="Arial"/>
                <a:sym typeface="Arial"/>
              </a:rPr>
              <a:t>  </a:t>
            </a: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Module yang digunakan : </a:t>
            </a: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yfinance</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Symbol aset : </a:t>
            </a: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BTC-USD </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Rentang waktu data :</a:t>
            </a:r>
            <a:endParaRPr sz="14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17 Mei 2017 </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hingga </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17 Mei 2022</a:t>
            </a:r>
            <a:endParaRPr sz="1400" b="1"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(data harian)</a:t>
            </a:r>
            <a:endParaRPr sz="14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636363"/>
              </a:solidFill>
              <a:latin typeface="Arial"/>
              <a:ea typeface="Arial"/>
              <a:cs typeface="Arial"/>
              <a:sym typeface="Arial"/>
            </a:endParaRPr>
          </a:p>
        </p:txBody>
      </p:sp>
      <p:sp>
        <p:nvSpPr>
          <p:cNvPr id="441" name="Google Shape;441;p13"/>
          <p:cNvSpPr txBox="1">
            <a:spLocks noGrp="1"/>
          </p:cNvSpPr>
          <p:nvPr>
            <p:ph type="body" idx="1"/>
          </p:nvPr>
        </p:nvSpPr>
        <p:spPr>
          <a:xfrm>
            <a:off x="4744385" y="219117"/>
            <a:ext cx="40620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1900"/>
              <a:t>2. Mempersiapkan Data</a:t>
            </a:r>
            <a:endParaRPr sz="1900"/>
          </a:p>
        </p:txBody>
      </p:sp>
      <p:sp>
        <p:nvSpPr>
          <p:cNvPr id="442" name="Google Shape;442;p13"/>
          <p:cNvSpPr txBox="1"/>
          <p:nvPr/>
        </p:nvSpPr>
        <p:spPr>
          <a:xfrm>
            <a:off x="4892200" y="1134075"/>
            <a:ext cx="3840900" cy="3378600"/>
          </a:xfrm>
          <a:prstGeom prst="rect">
            <a:avLst/>
          </a:prstGeom>
          <a:noFill/>
          <a:ln>
            <a:noFill/>
          </a:ln>
        </p:spPr>
        <p:txBody>
          <a:bodyPr spcFirstLastPara="1" wrap="square" lIns="68575" tIns="34275" rIns="68575" bIns="34275" anchor="t" anchorCtr="0">
            <a:spAutoFit/>
          </a:bodyPr>
          <a:lstStyle/>
          <a:p>
            <a:pPr marL="0" marR="0" lvl="0" indent="457200" algn="just" rtl="0">
              <a:lnSpc>
                <a:spcPct val="115000"/>
              </a:lnSpc>
              <a:spcBef>
                <a:spcPts val="120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Setelah diperoleh data nya, kami melakukan pengecekan Panjang data, didapatkan hasil: </a:t>
            </a:r>
            <a:endParaRPr sz="1400" b="0" i="0" u="none" strike="noStrike" cap="none">
              <a:solidFill>
                <a:srgbClr val="636363"/>
              </a:solidFill>
              <a:latin typeface="Arial"/>
              <a:ea typeface="Arial"/>
              <a:cs typeface="Arial"/>
              <a:sym typeface="Arial"/>
            </a:endParaRPr>
          </a:p>
          <a:p>
            <a:pPr marL="0" marR="0" lvl="0" indent="457200" algn="ctr" rtl="0">
              <a:lnSpc>
                <a:spcPct val="115000"/>
              </a:lnSpc>
              <a:spcBef>
                <a:spcPts val="120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Panjang data: 1827</a:t>
            </a:r>
            <a:endParaRPr sz="1400" b="0" i="0" u="none" strike="noStrike" cap="none">
              <a:solidFill>
                <a:srgbClr val="636363"/>
              </a:solidFill>
              <a:latin typeface="Arial"/>
              <a:ea typeface="Arial"/>
              <a:cs typeface="Arial"/>
              <a:sym typeface="Arial"/>
            </a:endParaRPr>
          </a:p>
          <a:p>
            <a:pPr marL="0" marR="0" lvl="0" indent="457200" algn="just" rtl="0">
              <a:lnSpc>
                <a:spcPct val="115000"/>
              </a:lnSpc>
              <a:spcBef>
                <a:spcPts val="1200"/>
              </a:spcBef>
              <a:spcAft>
                <a:spcPts val="0"/>
              </a:spcAft>
              <a:buClr>
                <a:srgbClr val="000000"/>
              </a:buClr>
              <a:buSzPts val="1400"/>
              <a:buFont typeface="Arial"/>
              <a:buNone/>
            </a:pPr>
            <a:r>
              <a:rPr lang="en" sz="1400" b="0" i="0" u="none" strike="noStrike" cap="none">
                <a:solidFill>
                  <a:srgbClr val="636363"/>
                </a:solidFill>
                <a:latin typeface="Arial"/>
                <a:ea typeface="Arial"/>
                <a:cs typeface="Arial"/>
                <a:sym typeface="Arial"/>
              </a:rPr>
              <a:t>Lalu kami memilih (subsetting data) variabel yang akan digunakan. Pada proses forecasting kali ini kami akan meramalkan harga bitcoin sehingga,</a:t>
            </a:r>
            <a:endParaRPr sz="1400" b="0" i="0" u="none" strike="noStrike" cap="none">
              <a:solidFill>
                <a:srgbClr val="636363"/>
              </a:solidFill>
              <a:latin typeface="Arial"/>
              <a:ea typeface="Arial"/>
              <a:cs typeface="Arial"/>
              <a:sym typeface="Arial"/>
            </a:endParaRPr>
          </a:p>
          <a:p>
            <a:pPr marL="0" marR="0" lvl="0" indent="457200" algn="ctr" rtl="0">
              <a:lnSpc>
                <a:spcPct val="115000"/>
              </a:lnSpc>
              <a:spcBef>
                <a:spcPts val="120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Dipilih variabel: Open. </a:t>
            </a:r>
            <a:endParaRPr sz="1400" b="1" i="0" u="none" strike="noStrike" cap="none">
              <a:solidFill>
                <a:srgbClr val="636363"/>
              </a:solidFill>
              <a:latin typeface="Arial"/>
              <a:ea typeface="Arial"/>
              <a:cs typeface="Arial"/>
              <a:sym typeface="Arial"/>
            </a:endParaRPr>
          </a:p>
          <a:p>
            <a:pPr marL="0" marR="0" lvl="0" indent="457200" algn="just" rtl="0">
              <a:lnSpc>
                <a:spcPct val="115000"/>
              </a:lnSpc>
              <a:spcBef>
                <a:spcPts val="1200"/>
              </a:spcBef>
              <a:spcAft>
                <a:spcPts val="1200"/>
              </a:spcAft>
              <a:buClr>
                <a:srgbClr val="000000"/>
              </a:buClr>
              <a:buSzPts val="1400"/>
              <a:buFont typeface="Arial"/>
              <a:buNone/>
            </a:pPr>
            <a:r>
              <a:rPr lang="en" sz="1400" b="0" i="0" u="none" strike="noStrike" cap="none">
                <a:solidFill>
                  <a:srgbClr val="636363"/>
                </a:solidFill>
                <a:latin typeface="Arial"/>
                <a:ea typeface="Arial"/>
                <a:cs typeface="Arial"/>
                <a:sym typeface="Arial"/>
              </a:rPr>
              <a:t>Selanjutnya kami cek bentuk plot dari data : plot data didapat pada slide selanjutnya</a:t>
            </a:r>
            <a:endParaRPr sz="1400" b="0" i="0" u="none" strike="noStrike" cap="none">
              <a:solidFill>
                <a:srgbClr val="636363"/>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4"/>
          <p:cNvSpPr txBox="1">
            <a:spLocks noGrp="1"/>
          </p:cNvSpPr>
          <p:nvPr>
            <p:ph type="body" idx="1"/>
          </p:nvPr>
        </p:nvSpPr>
        <p:spPr>
          <a:xfrm>
            <a:off x="1246804" y="237637"/>
            <a:ext cx="6650400" cy="543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None/>
            </a:pPr>
            <a:r>
              <a:rPr lang="en" sz="3500"/>
              <a:t>Plot Data Harga Bitcoin (USD)</a:t>
            </a:r>
            <a:endParaRPr sz="3500"/>
          </a:p>
        </p:txBody>
      </p:sp>
      <p:sp>
        <p:nvSpPr>
          <p:cNvPr id="448" name="Google Shape;448;p14"/>
          <p:cNvSpPr txBox="1"/>
          <p:nvPr/>
        </p:nvSpPr>
        <p:spPr>
          <a:xfrm>
            <a:off x="430050" y="3619000"/>
            <a:ext cx="8283900" cy="1469603"/>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dirty="0">
                <a:solidFill>
                  <a:srgbClr val="171717"/>
                </a:solidFill>
                <a:latin typeface="Times New Roman"/>
                <a:ea typeface="Times New Roman"/>
                <a:cs typeface="Times New Roman"/>
                <a:sym typeface="Times New Roman"/>
              </a:rPr>
              <a:t>Data di atas adalah harga bitcoin </a:t>
            </a:r>
            <a:r>
              <a:rPr lang="en" sz="1300" i="0" u="none" strike="noStrike" cap="none" dirty="0">
                <a:solidFill>
                  <a:srgbClr val="171717"/>
                </a:solidFill>
                <a:latin typeface="Times New Roman"/>
                <a:ea typeface="Times New Roman"/>
                <a:cs typeface="Times New Roman"/>
                <a:sym typeface="Times New Roman"/>
              </a:rPr>
              <a:t>dari 17 Mei 2017 hingga 17 Mei 2022. </a:t>
            </a:r>
            <a:endParaRPr sz="1300" i="0" u="none" strike="noStrike" cap="none" dirty="0">
              <a:solidFill>
                <a:srgbClr val="17171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 sz="1300" b="1" i="0" u="none" strike="noStrike" cap="none" dirty="0">
                <a:solidFill>
                  <a:srgbClr val="171717"/>
                </a:solidFill>
                <a:latin typeface="Times New Roman"/>
                <a:ea typeface="Times New Roman"/>
                <a:cs typeface="Times New Roman"/>
                <a:sym typeface="Times New Roman"/>
              </a:rPr>
              <a:t>Pergerakan harga Bitcoin cenderung memiliki trend naik. Namun terlihat fluktuasi harga yang sangat berbeda</a:t>
            </a:r>
            <a:r>
              <a:rPr lang="en" sz="1300" b="0" i="0" u="none" strike="noStrike" cap="none" dirty="0">
                <a:solidFill>
                  <a:srgbClr val="171717"/>
                </a:solidFill>
                <a:latin typeface="Times New Roman"/>
                <a:ea typeface="Times New Roman"/>
                <a:cs typeface="Times New Roman"/>
                <a:sym typeface="Times New Roman"/>
              </a:rPr>
              <a:t> </a:t>
            </a:r>
            <a:r>
              <a:rPr lang="en" sz="1300" b="1" i="0" u="none" strike="noStrike" cap="none" dirty="0">
                <a:solidFill>
                  <a:srgbClr val="171717"/>
                </a:solidFill>
                <a:latin typeface="Times New Roman"/>
                <a:ea typeface="Times New Roman"/>
                <a:cs typeface="Times New Roman"/>
                <a:sym typeface="Times New Roman"/>
              </a:rPr>
              <a:t>antara periode sebelum akhir 2021 dengan periode setelah tahun 2021. </a:t>
            </a:r>
            <a:endParaRPr sz="1300" b="1" i="0" u="none" strike="noStrike" cap="none" dirty="0">
              <a:solidFill>
                <a:srgbClr val="17171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dirty="0">
                <a:solidFill>
                  <a:srgbClr val="171717"/>
                </a:solidFill>
                <a:latin typeface="Times New Roman"/>
                <a:ea typeface="Times New Roman"/>
                <a:cs typeface="Times New Roman"/>
                <a:sym typeface="Times New Roman"/>
              </a:rPr>
              <a:t>Harga Bitcoin pada tahun 2022 mencapai </a:t>
            </a:r>
            <a:r>
              <a:rPr lang="en" sz="1300" i="0" u="none" strike="noStrike" cap="none" dirty="0">
                <a:solidFill>
                  <a:srgbClr val="171717"/>
                </a:solidFill>
                <a:latin typeface="Times New Roman"/>
                <a:ea typeface="Times New Roman"/>
                <a:cs typeface="Times New Roman"/>
                <a:sym typeface="Times New Roman"/>
              </a:rPr>
              <a:t>harga tertinggi, yaitu US$ 67000. </a:t>
            </a:r>
            <a:endParaRPr sz="1300" i="0" u="none" strike="noStrike" cap="none" dirty="0">
              <a:solidFill>
                <a:srgbClr val="17171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 sz="1300" i="0" u="none" strike="noStrike" cap="none" dirty="0">
                <a:solidFill>
                  <a:srgbClr val="171717"/>
                </a:solidFill>
                <a:latin typeface="Times New Roman"/>
                <a:ea typeface="Times New Roman"/>
                <a:cs typeface="Times New Roman"/>
                <a:sym typeface="Times New Roman"/>
              </a:rPr>
              <a:t>Harga Bitcoin terendah yaitu US$ 1726</a:t>
            </a:r>
            <a:r>
              <a:rPr lang="en" sz="1300" b="1" i="0" u="none" strike="noStrike" cap="none" dirty="0">
                <a:solidFill>
                  <a:srgbClr val="171717"/>
                </a:solidFill>
                <a:latin typeface="Times New Roman"/>
                <a:ea typeface="Times New Roman"/>
                <a:cs typeface="Times New Roman"/>
                <a:sym typeface="Times New Roman"/>
              </a:rPr>
              <a:t> </a:t>
            </a:r>
            <a:r>
              <a:rPr lang="en" sz="1300" b="0" i="0" u="none" strike="noStrike" cap="none" dirty="0">
                <a:solidFill>
                  <a:srgbClr val="171717"/>
                </a:solidFill>
                <a:latin typeface="Times New Roman"/>
                <a:ea typeface="Times New Roman"/>
                <a:cs typeface="Times New Roman"/>
                <a:sym typeface="Times New Roman"/>
              </a:rPr>
              <a:t>yang terjadi pada tahun 2017. </a:t>
            </a:r>
            <a:endParaRPr sz="1300" b="0" i="0" u="none" strike="noStrike" cap="none" dirty="0">
              <a:solidFill>
                <a:srgbClr val="171717"/>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dirty="0">
                <a:solidFill>
                  <a:srgbClr val="171717"/>
                </a:solidFill>
                <a:latin typeface="Times New Roman"/>
                <a:ea typeface="Times New Roman"/>
                <a:cs typeface="Times New Roman"/>
                <a:sym typeface="Times New Roman"/>
              </a:rPr>
              <a:t>Terjadi </a:t>
            </a:r>
            <a:r>
              <a:rPr lang="en" sz="1300" i="0" u="none" strike="noStrike" cap="none" dirty="0">
                <a:solidFill>
                  <a:srgbClr val="171717"/>
                </a:solidFill>
                <a:latin typeface="Times New Roman"/>
                <a:ea typeface="Times New Roman"/>
                <a:cs typeface="Times New Roman"/>
                <a:sym typeface="Times New Roman"/>
              </a:rPr>
              <a:t>kenaikan sebesar 134% </a:t>
            </a:r>
            <a:r>
              <a:rPr lang="en" sz="1300" b="0" i="0" u="none" strike="noStrike" cap="none" dirty="0">
                <a:solidFill>
                  <a:srgbClr val="171717"/>
                </a:solidFill>
                <a:latin typeface="Times New Roman"/>
                <a:ea typeface="Times New Roman"/>
                <a:cs typeface="Times New Roman"/>
                <a:sym typeface="Times New Roman"/>
              </a:rPr>
              <a:t> dari harga terendah pada sebelum akhir 2021 (US$ 28841) dibanding dengan harga tertingginya . Lalu dilanjutkan dengan tahap analisis setelahnya.</a:t>
            </a:r>
            <a:endParaRPr sz="1300" b="0" i="0" u="none" strike="noStrike" cap="none" dirty="0">
              <a:solidFill>
                <a:srgbClr val="171717"/>
              </a:solidFill>
              <a:latin typeface="Times New Roman"/>
              <a:ea typeface="Times New Roman"/>
              <a:cs typeface="Times New Roman"/>
              <a:sym typeface="Times New Roman"/>
            </a:endParaRPr>
          </a:p>
        </p:txBody>
      </p:sp>
      <p:pic>
        <p:nvPicPr>
          <p:cNvPr id="449" name="Google Shape;449;p14"/>
          <p:cNvPicPr preferRelativeResize="0"/>
          <p:nvPr/>
        </p:nvPicPr>
        <p:blipFill rotWithShape="1">
          <a:blip r:embed="rId3">
            <a:alphaModFix/>
          </a:blip>
          <a:srcRect t="10354"/>
          <a:stretch/>
        </p:blipFill>
        <p:spPr>
          <a:xfrm>
            <a:off x="2238675" y="857137"/>
            <a:ext cx="4666650" cy="278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12dfd744cee_5_0"/>
          <p:cNvSpPr txBox="1">
            <a:spLocks noGrp="1"/>
          </p:cNvSpPr>
          <p:nvPr>
            <p:ph type="body" idx="1"/>
          </p:nvPr>
        </p:nvSpPr>
        <p:spPr>
          <a:xfrm>
            <a:off x="3183450" y="247925"/>
            <a:ext cx="2777100" cy="543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None/>
            </a:pPr>
            <a:r>
              <a:rPr lang="en" sz="2200"/>
              <a:t>3. Alokasi Data</a:t>
            </a:r>
            <a:endParaRPr sz="2200"/>
          </a:p>
        </p:txBody>
      </p:sp>
      <p:sp>
        <p:nvSpPr>
          <p:cNvPr id="455" name="Google Shape;455;g12dfd744cee_5_0"/>
          <p:cNvSpPr txBox="1"/>
          <p:nvPr/>
        </p:nvSpPr>
        <p:spPr>
          <a:xfrm>
            <a:off x="394700" y="1123225"/>
            <a:ext cx="3534300" cy="26553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
                <a:solidFill>
                  <a:srgbClr val="636363"/>
                </a:solidFill>
              </a:rPr>
              <a:t>Setelah data di </a:t>
            </a:r>
            <a:r>
              <a:rPr lang="en" b="1">
                <a:solidFill>
                  <a:srgbClr val="636363"/>
                </a:solidFill>
              </a:rPr>
              <a:t>scaling</a:t>
            </a:r>
            <a:r>
              <a:rPr lang="en">
                <a:solidFill>
                  <a:srgbClr val="636363"/>
                </a:solidFill>
              </a:rPr>
              <a:t> selanjutnya yang kami lakukan adalah </a:t>
            </a:r>
            <a:r>
              <a:rPr lang="en" b="1">
                <a:solidFill>
                  <a:srgbClr val="636363"/>
                </a:solidFill>
              </a:rPr>
              <a:t>membagi data tersebut menjadi data train dan data test.</a:t>
            </a:r>
            <a:r>
              <a:rPr lang="en">
                <a:solidFill>
                  <a:srgbClr val="636363"/>
                </a:solidFill>
              </a:rPr>
              <a:t> </a:t>
            </a:r>
            <a:endParaRPr>
              <a:solidFill>
                <a:srgbClr val="636363"/>
              </a:solidFill>
            </a:endParaRPr>
          </a:p>
          <a:p>
            <a:pPr marL="0" lvl="0" indent="0" algn="l" rtl="0">
              <a:spcBef>
                <a:spcPts val="0"/>
              </a:spcBef>
              <a:spcAft>
                <a:spcPts val="0"/>
              </a:spcAft>
              <a:buNone/>
            </a:pPr>
            <a:r>
              <a:rPr lang="en">
                <a:solidFill>
                  <a:srgbClr val="636363"/>
                </a:solidFill>
              </a:rPr>
              <a:t>Proporsi sebesar </a:t>
            </a:r>
            <a:r>
              <a:rPr lang="en" b="1">
                <a:solidFill>
                  <a:srgbClr val="636363"/>
                </a:solidFill>
              </a:rPr>
              <a:t>75% untuk data train dan 25% untuk data test. </a:t>
            </a:r>
            <a:endParaRPr b="1">
              <a:solidFill>
                <a:srgbClr val="636363"/>
              </a:solidFill>
            </a:endParaRPr>
          </a:p>
          <a:p>
            <a:pPr marL="0" lvl="0" indent="0" algn="l" rtl="0">
              <a:spcBef>
                <a:spcPts val="0"/>
              </a:spcBef>
              <a:spcAft>
                <a:spcPts val="0"/>
              </a:spcAft>
              <a:buNone/>
            </a:pPr>
            <a:endParaRPr>
              <a:solidFill>
                <a:srgbClr val="636363"/>
              </a:solidFill>
            </a:endParaRPr>
          </a:p>
          <a:p>
            <a:pPr marL="0" lvl="0" indent="0" algn="l" rtl="0">
              <a:spcBef>
                <a:spcPts val="0"/>
              </a:spcBef>
              <a:spcAft>
                <a:spcPts val="0"/>
              </a:spcAft>
              <a:buNone/>
            </a:pPr>
            <a:r>
              <a:rPr lang="en">
                <a:solidFill>
                  <a:srgbClr val="636363"/>
                </a:solidFill>
              </a:rPr>
              <a:t>Lalu dikarenakan algoritma LSTM yang digunakan untuk forecasting membutuhkan format sub sequential,</a:t>
            </a:r>
            <a:r>
              <a:rPr lang="en" b="1">
                <a:solidFill>
                  <a:srgbClr val="636363"/>
                </a:solidFill>
              </a:rPr>
              <a:t> format data diubah</a:t>
            </a:r>
            <a:r>
              <a:rPr lang="en">
                <a:solidFill>
                  <a:srgbClr val="636363"/>
                </a:solidFill>
              </a:rPr>
              <a:t>. </a:t>
            </a:r>
            <a:endParaRPr>
              <a:solidFill>
                <a:srgbClr val="636363"/>
              </a:solidFill>
            </a:endParaRPr>
          </a:p>
          <a:p>
            <a:pPr marL="0" lvl="0" indent="0" algn="l" rtl="0">
              <a:spcBef>
                <a:spcPts val="0"/>
              </a:spcBef>
              <a:spcAft>
                <a:spcPts val="0"/>
              </a:spcAft>
              <a:buNone/>
            </a:pPr>
            <a:endParaRPr>
              <a:solidFill>
                <a:srgbClr val="636363"/>
              </a:solidFill>
            </a:endParaRPr>
          </a:p>
        </p:txBody>
      </p:sp>
      <p:pic>
        <p:nvPicPr>
          <p:cNvPr id="456" name="Google Shape;456;g12dfd744cee_5_0"/>
          <p:cNvPicPr preferRelativeResize="0"/>
          <p:nvPr/>
        </p:nvPicPr>
        <p:blipFill>
          <a:blip r:embed="rId3">
            <a:alphaModFix/>
          </a:blip>
          <a:stretch>
            <a:fillRect/>
          </a:stretch>
        </p:blipFill>
        <p:spPr>
          <a:xfrm>
            <a:off x="5220349" y="2872550"/>
            <a:ext cx="2856650" cy="1963925"/>
          </a:xfrm>
          <a:prstGeom prst="rect">
            <a:avLst/>
          </a:prstGeom>
          <a:noFill/>
          <a:ln>
            <a:noFill/>
          </a:ln>
        </p:spPr>
      </p:pic>
      <p:sp>
        <p:nvSpPr>
          <p:cNvPr id="457" name="Google Shape;457;g12dfd744cee_5_0"/>
          <p:cNvSpPr txBox="1"/>
          <p:nvPr/>
        </p:nvSpPr>
        <p:spPr>
          <a:xfrm>
            <a:off x="4571988" y="1079450"/>
            <a:ext cx="3950100" cy="1577700"/>
          </a:xfrm>
          <a:prstGeom prst="rect">
            <a:avLst/>
          </a:prstGeom>
          <a:noFill/>
          <a:ln>
            <a:noFill/>
          </a:ln>
        </p:spPr>
        <p:txBody>
          <a:bodyPr spcFirstLastPara="1" wrap="square" lIns="68575" tIns="34275" rIns="68575" bIns="34275" anchor="t" anchorCtr="0">
            <a:spAutoFit/>
          </a:bodyPr>
          <a:lstStyle/>
          <a:p>
            <a:pPr marL="0" lvl="0" indent="0" algn="r" rtl="0">
              <a:spcBef>
                <a:spcPts val="0"/>
              </a:spcBef>
              <a:spcAft>
                <a:spcPts val="0"/>
              </a:spcAft>
              <a:buNone/>
            </a:pPr>
            <a:r>
              <a:rPr lang="en" dirty="0">
                <a:solidFill>
                  <a:srgbClr val="636363"/>
                </a:solidFill>
              </a:rPr>
              <a:t>Untuk menjalankan forecasting dengan algoritma sliding window, kami menggunakan timestamp=100. Maksudnya yaitu setiap satu data pada variabel X berisi 1 array yang dimana dalam satu array tersebut berisi 100 data runtun waktu. Untuk lebih jelasnya akan kami ilustrasikan dalam tabel berikut:</a:t>
            </a:r>
            <a:endParaRPr dirty="0">
              <a:solidFill>
                <a:srgbClr val="636363"/>
              </a:solidFill>
            </a:endParaRPr>
          </a:p>
        </p:txBody>
      </p:sp>
      <p:grpSp>
        <p:nvGrpSpPr>
          <p:cNvPr id="458" name="Google Shape;458;g12dfd744cee_5_0"/>
          <p:cNvGrpSpPr/>
          <p:nvPr/>
        </p:nvGrpSpPr>
        <p:grpSpPr>
          <a:xfrm>
            <a:off x="200" y="3179155"/>
            <a:ext cx="5001449" cy="1963946"/>
            <a:chOff x="195" y="988523"/>
            <a:chExt cx="8342701" cy="4154741"/>
          </a:xfrm>
        </p:grpSpPr>
        <p:grpSp>
          <p:nvGrpSpPr>
            <p:cNvPr id="459" name="Google Shape;459;g12dfd744cee_5_0"/>
            <p:cNvGrpSpPr/>
            <p:nvPr/>
          </p:nvGrpSpPr>
          <p:grpSpPr>
            <a:xfrm>
              <a:off x="195" y="2208356"/>
              <a:ext cx="5232421" cy="2934907"/>
              <a:chOff x="-579606" y="1852101"/>
              <a:chExt cx="8066010" cy="3642680"/>
            </a:xfrm>
          </p:grpSpPr>
          <p:sp>
            <p:nvSpPr>
              <p:cNvPr id="460" name="Google Shape;460;g12dfd744cee_5_0"/>
              <p:cNvSpPr/>
              <p:nvPr/>
            </p:nvSpPr>
            <p:spPr>
              <a:xfrm>
                <a:off x="561202" y="1968076"/>
                <a:ext cx="3002700" cy="3002700"/>
              </a:xfrm>
              <a:prstGeom prst="ellipse">
                <a:avLst/>
              </a:pr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61" name="Google Shape;461;g12dfd744cee_5_0"/>
              <p:cNvSpPr/>
              <p:nvPr/>
            </p:nvSpPr>
            <p:spPr>
              <a:xfrm>
                <a:off x="-579606" y="1852101"/>
                <a:ext cx="8066010" cy="3642680"/>
              </a:xfrm>
              <a:custGeom>
                <a:avLst/>
                <a:gdLst/>
                <a:ahLst/>
                <a:cxnLst/>
                <a:rect l="l" t="t" r="r" b="b"/>
                <a:pathLst>
                  <a:path w="8066010" h="3642680" extrusionOk="0">
                    <a:moveTo>
                      <a:pt x="0" y="3642680"/>
                    </a:moveTo>
                    <a:cubicBezTo>
                      <a:pt x="1046691" y="3596387"/>
                      <a:pt x="2362046" y="3608103"/>
                      <a:pt x="3454246" y="2890553"/>
                    </a:cubicBezTo>
                    <a:cubicBezTo>
                      <a:pt x="4140046" y="2411128"/>
                      <a:pt x="4805885" y="1893245"/>
                      <a:pt x="5186811" y="1547854"/>
                    </a:cubicBezTo>
                    <a:cubicBezTo>
                      <a:pt x="6363902" y="660932"/>
                      <a:pt x="5691633" y="-250607"/>
                      <a:pt x="4957709" y="63191"/>
                    </a:cubicBezTo>
                    <a:cubicBezTo>
                      <a:pt x="4321797" y="361226"/>
                      <a:pt x="4467357" y="1610823"/>
                      <a:pt x="6229187" y="1139794"/>
                    </a:cubicBezTo>
                    <a:cubicBezTo>
                      <a:pt x="7145930" y="909094"/>
                      <a:pt x="7610223" y="754715"/>
                      <a:pt x="8066010" y="609006"/>
                    </a:cubicBezTo>
                  </a:path>
                </a:pathLst>
              </a:cu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grpSp>
          <p:nvGrpSpPr>
            <p:cNvPr id="462" name="Google Shape;462;g12dfd744cee_5_0"/>
            <p:cNvGrpSpPr/>
            <p:nvPr/>
          </p:nvGrpSpPr>
          <p:grpSpPr>
            <a:xfrm rot="10637603">
              <a:off x="5186745" y="1061780"/>
              <a:ext cx="3125840" cy="1878896"/>
              <a:chOff x="-553824" y="1698385"/>
              <a:chExt cx="8066010" cy="3642680"/>
            </a:xfrm>
          </p:grpSpPr>
          <p:sp>
            <p:nvSpPr>
              <p:cNvPr id="463" name="Google Shape;463;g12dfd744cee_5_0"/>
              <p:cNvSpPr/>
              <p:nvPr/>
            </p:nvSpPr>
            <p:spPr>
              <a:xfrm>
                <a:off x="561202" y="1968076"/>
                <a:ext cx="3002700" cy="3002700"/>
              </a:xfrm>
              <a:prstGeom prst="ellipse">
                <a:avLst/>
              </a:pr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64" name="Google Shape;464;g12dfd744cee_5_0"/>
              <p:cNvSpPr/>
              <p:nvPr/>
            </p:nvSpPr>
            <p:spPr>
              <a:xfrm>
                <a:off x="-553824" y="1698385"/>
                <a:ext cx="8066010" cy="3642680"/>
              </a:xfrm>
              <a:custGeom>
                <a:avLst/>
                <a:gdLst/>
                <a:ahLst/>
                <a:cxnLst/>
                <a:rect l="l" t="t" r="r" b="b"/>
                <a:pathLst>
                  <a:path w="8066010" h="3642680" extrusionOk="0">
                    <a:moveTo>
                      <a:pt x="0" y="3642680"/>
                    </a:moveTo>
                    <a:cubicBezTo>
                      <a:pt x="1046691" y="3596387"/>
                      <a:pt x="2362046" y="3608103"/>
                      <a:pt x="3454246" y="2890553"/>
                    </a:cubicBezTo>
                    <a:cubicBezTo>
                      <a:pt x="4140046" y="2411128"/>
                      <a:pt x="4805885" y="1893245"/>
                      <a:pt x="5186811" y="1547854"/>
                    </a:cubicBezTo>
                    <a:cubicBezTo>
                      <a:pt x="6363902" y="660932"/>
                      <a:pt x="5691633" y="-250607"/>
                      <a:pt x="4957709" y="63191"/>
                    </a:cubicBezTo>
                    <a:cubicBezTo>
                      <a:pt x="4321797" y="361226"/>
                      <a:pt x="4467357" y="1610823"/>
                      <a:pt x="6229187" y="1139794"/>
                    </a:cubicBezTo>
                    <a:cubicBezTo>
                      <a:pt x="7145930" y="909094"/>
                      <a:pt x="7610223" y="754715"/>
                      <a:pt x="8066010" y="609006"/>
                    </a:cubicBezTo>
                  </a:path>
                </a:pathLst>
              </a:cu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2dfd744cee_5_14"/>
          <p:cNvSpPr txBox="1">
            <a:spLocks noGrp="1"/>
          </p:cNvSpPr>
          <p:nvPr>
            <p:ph type="body" idx="1"/>
          </p:nvPr>
        </p:nvSpPr>
        <p:spPr>
          <a:xfrm>
            <a:off x="315829" y="236987"/>
            <a:ext cx="66504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200"/>
              <a:t>4. LSTM Design</a:t>
            </a:r>
            <a:endParaRPr sz="2200"/>
          </a:p>
        </p:txBody>
      </p:sp>
      <p:sp>
        <p:nvSpPr>
          <p:cNvPr id="470" name="Google Shape;470;g12dfd744cee_5_14"/>
          <p:cNvSpPr/>
          <p:nvPr/>
        </p:nvSpPr>
        <p:spPr>
          <a:xfrm>
            <a:off x="412651" y="2360737"/>
            <a:ext cx="1721976" cy="809228"/>
          </a:xfrm>
          <a:custGeom>
            <a:avLst/>
            <a:gdLst/>
            <a:ahLst/>
            <a:cxnLst/>
            <a:rect l="l" t="t" r="r" b="b"/>
            <a:pathLst>
              <a:path w="1836774" h="863177" extrusionOk="0">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1" name="Google Shape;471;g12dfd744cee_5_14"/>
          <p:cNvSpPr/>
          <p:nvPr/>
        </p:nvSpPr>
        <p:spPr>
          <a:xfrm rot="10800000">
            <a:off x="1911155" y="2976669"/>
            <a:ext cx="1721976" cy="809228"/>
          </a:xfrm>
          <a:custGeom>
            <a:avLst/>
            <a:gdLst/>
            <a:ahLst/>
            <a:cxnLst/>
            <a:rect l="l" t="t" r="r" b="b"/>
            <a:pathLst>
              <a:path w="1836774" h="863177" extrusionOk="0">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rgbClr val="636363"/>
              </a:solidFill>
            </a:endParaRPr>
          </a:p>
        </p:txBody>
      </p:sp>
      <p:sp>
        <p:nvSpPr>
          <p:cNvPr id="472" name="Google Shape;472;g12dfd744cee_5_14"/>
          <p:cNvSpPr/>
          <p:nvPr/>
        </p:nvSpPr>
        <p:spPr>
          <a:xfrm>
            <a:off x="3405251" y="2333579"/>
            <a:ext cx="1721976" cy="809228"/>
          </a:xfrm>
          <a:custGeom>
            <a:avLst/>
            <a:gdLst/>
            <a:ahLst/>
            <a:cxnLst/>
            <a:rect l="l" t="t" r="r" b="b"/>
            <a:pathLst>
              <a:path w="1836774" h="863177" extrusionOk="0">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rgbClr val="636363"/>
              </a:solidFill>
            </a:endParaRPr>
          </a:p>
        </p:txBody>
      </p:sp>
      <p:sp>
        <p:nvSpPr>
          <p:cNvPr id="473" name="Google Shape;473;g12dfd744cee_5_14"/>
          <p:cNvSpPr/>
          <p:nvPr/>
        </p:nvSpPr>
        <p:spPr>
          <a:xfrm rot="10800000">
            <a:off x="4903757" y="2963089"/>
            <a:ext cx="1721976" cy="809228"/>
          </a:xfrm>
          <a:custGeom>
            <a:avLst/>
            <a:gdLst/>
            <a:ahLst/>
            <a:cxnLst/>
            <a:rect l="l" t="t" r="r" b="b"/>
            <a:pathLst>
              <a:path w="1836774" h="863177" extrusionOk="0">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rgbClr val="636363"/>
              </a:solidFill>
            </a:endParaRPr>
          </a:p>
        </p:txBody>
      </p:sp>
      <p:sp>
        <p:nvSpPr>
          <p:cNvPr id="474" name="Google Shape;474;g12dfd744cee_5_14"/>
          <p:cNvSpPr txBox="1"/>
          <p:nvPr/>
        </p:nvSpPr>
        <p:spPr>
          <a:xfrm>
            <a:off x="272778" y="944950"/>
            <a:ext cx="2872200" cy="1362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a:solidFill>
                  <a:srgbClr val="636363"/>
                </a:solidFill>
              </a:rPr>
              <a:t>Model LSTM  ini </a:t>
            </a:r>
            <a:r>
              <a:rPr lang="en" sz="1200" b="1">
                <a:solidFill>
                  <a:srgbClr val="636363"/>
                </a:solidFill>
              </a:rPr>
              <a:t>menggunakan tensorflow dan keras dari python.</a:t>
            </a:r>
            <a:r>
              <a:rPr lang="en" sz="1200">
                <a:solidFill>
                  <a:srgbClr val="636363"/>
                </a:solidFill>
              </a:rPr>
              <a:t> Jumlah neuron ditentukan sebanyak 50 pada hidden layer 1 dan hidden layer 2., berbeda dengan default model LSTM yaitu 64 dengan tetap meminimalkan nilai loss function</a:t>
            </a:r>
            <a:endParaRPr sz="1200">
              <a:solidFill>
                <a:srgbClr val="636363"/>
              </a:solidFill>
            </a:endParaRPr>
          </a:p>
        </p:txBody>
      </p:sp>
      <p:sp>
        <p:nvSpPr>
          <p:cNvPr id="475" name="Google Shape;475;g12dfd744cee_5_14"/>
          <p:cNvSpPr txBox="1"/>
          <p:nvPr/>
        </p:nvSpPr>
        <p:spPr>
          <a:xfrm>
            <a:off x="3269450" y="944950"/>
            <a:ext cx="3045300" cy="1316100"/>
          </a:xfrm>
          <a:prstGeom prst="rect">
            <a:avLst/>
          </a:prstGeom>
          <a:noFill/>
          <a:ln>
            <a:noFill/>
          </a:ln>
        </p:spPr>
        <p:txBody>
          <a:bodyPr spcFirstLastPara="1" wrap="square" lIns="68575" tIns="34275" rIns="68575" bIns="34275" anchor="t" anchorCtr="0">
            <a:spAutoFit/>
          </a:bodyPr>
          <a:lstStyle/>
          <a:p>
            <a:pPr marL="0" lvl="0" indent="0" algn="ctr" rtl="0">
              <a:lnSpc>
                <a:spcPct val="115000"/>
              </a:lnSpc>
              <a:spcBef>
                <a:spcPts val="1200"/>
              </a:spcBef>
              <a:spcAft>
                <a:spcPts val="1200"/>
              </a:spcAft>
              <a:buNone/>
            </a:pPr>
            <a:r>
              <a:rPr lang="en" sz="1200">
                <a:solidFill>
                  <a:srgbClr val="636363"/>
                </a:solidFill>
              </a:rPr>
              <a:t>Kemudian dilakukan </a:t>
            </a:r>
            <a:r>
              <a:rPr lang="en" sz="1200" b="1">
                <a:solidFill>
                  <a:srgbClr val="636363"/>
                </a:solidFill>
              </a:rPr>
              <a:t>teknik regularisasi dengan menambahkan layer Dropout pada LSTM model. </a:t>
            </a:r>
            <a:r>
              <a:rPr lang="en" sz="1200">
                <a:solidFill>
                  <a:srgbClr val="636363"/>
                </a:solidFill>
              </a:rPr>
              <a:t> Dropout berguna untuk </a:t>
            </a:r>
            <a:r>
              <a:rPr lang="en" sz="1200" b="1">
                <a:solidFill>
                  <a:srgbClr val="636363"/>
                </a:solidFill>
              </a:rPr>
              <a:t>mempercepat waktu </a:t>
            </a:r>
            <a:r>
              <a:rPr lang="en" sz="1200" b="1" i="1">
                <a:solidFill>
                  <a:srgbClr val="636363"/>
                </a:solidFill>
              </a:rPr>
              <a:t>training</a:t>
            </a:r>
            <a:r>
              <a:rPr lang="en" sz="1200" b="1">
                <a:solidFill>
                  <a:srgbClr val="636363"/>
                </a:solidFill>
              </a:rPr>
              <a:t> model</a:t>
            </a:r>
            <a:r>
              <a:rPr lang="en" sz="1200">
                <a:solidFill>
                  <a:srgbClr val="636363"/>
                </a:solidFill>
              </a:rPr>
              <a:t>, dengan tetap mempertimbangkan nilai loss function yang diminimumkan.</a:t>
            </a:r>
            <a:endParaRPr sz="1200">
              <a:solidFill>
                <a:srgbClr val="636363"/>
              </a:solidFill>
            </a:endParaRPr>
          </a:p>
        </p:txBody>
      </p:sp>
      <p:sp>
        <p:nvSpPr>
          <p:cNvPr id="476" name="Google Shape;476;g12dfd744cee_5_14"/>
          <p:cNvSpPr txBox="1"/>
          <p:nvPr/>
        </p:nvSpPr>
        <p:spPr>
          <a:xfrm>
            <a:off x="2065002" y="3764850"/>
            <a:ext cx="1997700" cy="1177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a:solidFill>
                  <a:srgbClr val="636363"/>
                </a:solidFill>
              </a:rPr>
              <a:t>Lalu kami menggunakan fungsi aktivasi untuk untuk membuat neural network menjadi non-linear. </a:t>
            </a:r>
            <a:r>
              <a:rPr lang="en" sz="1200" b="1">
                <a:solidFill>
                  <a:srgbClr val="636363"/>
                </a:solidFill>
              </a:rPr>
              <a:t>Fungsi aktivasi, yang kami gunakan adalah ReLU.</a:t>
            </a:r>
            <a:endParaRPr sz="1200" b="1">
              <a:solidFill>
                <a:srgbClr val="636363"/>
              </a:solidFill>
            </a:endParaRPr>
          </a:p>
        </p:txBody>
      </p:sp>
      <p:sp>
        <p:nvSpPr>
          <p:cNvPr id="477" name="Google Shape;477;g12dfd744cee_5_14"/>
          <p:cNvSpPr txBox="1"/>
          <p:nvPr/>
        </p:nvSpPr>
        <p:spPr>
          <a:xfrm>
            <a:off x="4377700" y="3927575"/>
            <a:ext cx="3327000" cy="1177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a:solidFill>
                  <a:srgbClr val="636363"/>
                </a:solidFill>
              </a:rPr>
              <a:t>Selanjutnya dilakukan </a:t>
            </a:r>
            <a:r>
              <a:rPr lang="en" sz="1200" b="1">
                <a:solidFill>
                  <a:srgbClr val="636363"/>
                </a:solidFill>
              </a:rPr>
              <a:t>optimasi.</a:t>
            </a:r>
            <a:r>
              <a:rPr lang="en" sz="1200">
                <a:solidFill>
                  <a:srgbClr val="636363"/>
                </a:solidFill>
              </a:rPr>
              <a:t> Algoritma optimisasi yang kami gunakan adalah </a:t>
            </a:r>
            <a:r>
              <a:rPr lang="en" sz="1200" b="1">
                <a:solidFill>
                  <a:srgbClr val="636363"/>
                </a:solidFill>
              </a:rPr>
              <a:t>Adaptive Moment Estimation(Adam)</a:t>
            </a:r>
            <a:r>
              <a:rPr lang="en" sz="1200">
                <a:solidFill>
                  <a:srgbClr val="636363"/>
                </a:solidFill>
              </a:rPr>
              <a:t> yang popular dikarenakan mencapai hasil yang optimal dengan waktu yang cepat seperti pada gambar berikut</a:t>
            </a:r>
            <a:endParaRPr sz="1200">
              <a:solidFill>
                <a:srgbClr val="636363"/>
              </a:solidFill>
            </a:endParaRPr>
          </a:p>
        </p:txBody>
      </p:sp>
      <p:grpSp>
        <p:nvGrpSpPr>
          <p:cNvPr id="478" name="Google Shape;478;g12dfd744cee_5_14"/>
          <p:cNvGrpSpPr/>
          <p:nvPr/>
        </p:nvGrpSpPr>
        <p:grpSpPr>
          <a:xfrm>
            <a:off x="5879464" y="2683982"/>
            <a:ext cx="377016" cy="377016"/>
            <a:chOff x="2674820" y="0"/>
            <a:chExt cx="6842400" cy="6842400"/>
          </a:xfrm>
        </p:grpSpPr>
        <p:sp>
          <p:nvSpPr>
            <p:cNvPr id="479" name="Google Shape;479;g12dfd744cee_5_14"/>
            <p:cNvSpPr/>
            <p:nvPr/>
          </p:nvSpPr>
          <p:spPr>
            <a:xfrm>
              <a:off x="2674820" y="0"/>
              <a:ext cx="6842400" cy="6842400"/>
            </a:xfrm>
            <a:prstGeom prst="ellipse">
              <a:avLst/>
            </a:prstGeom>
            <a:solidFill>
              <a:srgbClr val="97979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0" name="Google Shape;480;g12dfd744cee_5_14"/>
            <p:cNvSpPr/>
            <p:nvPr/>
          </p:nvSpPr>
          <p:spPr>
            <a:xfrm>
              <a:off x="4555180" y="1556425"/>
              <a:ext cx="3110214" cy="3415802"/>
            </a:xfrm>
            <a:custGeom>
              <a:avLst/>
              <a:gdLst/>
              <a:ahLst/>
              <a:cxnLst/>
              <a:rect l="l" t="t" r="r" b="b"/>
              <a:pathLst>
                <a:path w="3110214" h="3415802" extrusionOk="0">
                  <a:moveTo>
                    <a:pt x="1024464" y="0"/>
                  </a:moveTo>
                  <a:lnTo>
                    <a:pt x="2071717" y="24667"/>
                  </a:lnTo>
                  <a:lnTo>
                    <a:pt x="1705002" y="1411927"/>
                  </a:lnTo>
                  <a:lnTo>
                    <a:pt x="2220271" y="1222836"/>
                  </a:lnTo>
                  <a:lnTo>
                    <a:pt x="2099720" y="1723189"/>
                  </a:lnTo>
                  <a:lnTo>
                    <a:pt x="1571138" y="1918326"/>
                  </a:lnTo>
                  <a:lnTo>
                    <a:pt x="1354720" y="2737017"/>
                  </a:lnTo>
                  <a:lnTo>
                    <a:pt x="3110214" y="2743200"/>
                  </a:lnTo>
                  <a:lnTo>
                    <a:pt x="2911630" y="3415802"/>
                  </a:lnTo>
                  <a:lnTo>
                    <a:pt x="117641" y="3413922"/>
                  </a:lnTo>
                  <a:lnTo>
                    <a:pt x="400074" y="2350646"/>
                  </a:lnTo>
                  <a:lnTo>
                    <a:pt x="0" y="2498341"/>
                  </a:lnTo>
                  <a:lnTo>
                    <a:pt x="130702" y="1989654"/>
                  </a:lnTo>
                  <a:lnTo>
                    <a:pt x="535413" y="1841136"/>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481" name="Google Shape;481;g12dfd744cee_5_14"/>
          <p:cNvGrpSpPr/>
          <p:nvPr/>
        </p:nvGrpSpPr>
        <p:grpSpPr>
          <a:xfrm>
            <a:off x="2654197" y="2784487"/>
            <a:ext cx="232436" cy="377001"/>
            <a:chOff x="9246642" y="-49934"/>
            <a:chExt cx="3282992" cy="5324877"/>
          </a:xfrm>
        </p:grpSpPr>
        <p:sp>
          <p:nvSpPr>
            <p:cNvPr id="482" name="Google Shape;482;g12dfd744cee_5_14"/>
            <p:cNvSpPr/>
            <p:nvPr/>
          </p:nvSpPr>
          <p:spPr>
            <a:xfrm rot="7279915">
              <a:off x="8920865" y="1059855"/>
              <a:ext cx="3170800" cy="1018621"/>
            </a:xfrm>
            <a:prstGeom prst="triangle">
              <a:avLst>
                <a:gd name="adj" fmla="val 52963"/>
              </a:avLst>
            </a:prstGeom>
            <a:solidFill>
              <a:srgbClr val="97979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3" name="Google Shape;483;g12dfd744cee_5_14"/>
            <p:cNvSpPr/>
            <p:nvPr/>
          </p:nvSpPr>
          <p:spPr>
            <a:xfrm rot="-7279915" flipH="1">
              <a:off x="9684834" y="1059855"/>
              <a:ext cx="3170800" cy="1018621"/>
            </a:xfrm>
            <a:prstGeom prst="triangle">
              <a:avLst>
                <a:gd name="adj" fmla="val 52963"/>
              </a:avLst>
            </a:prstGeom>
            <a:solidFill>
              <a:srgbClr val="78787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4" name="Google Shape;484;g12dfd744cee_5_14"/>
            <p:cNvSpPr/>
            <p:nvPr/>
          </p:nvSpPr>
          <p:spPr>
            <a:xfrm rot="1818919" flipH="1">
              <a:off x="9488291" y="1768039"/>
              <a:ext cx="1891202" cy="1469958"/>
            </a:xfrm>
            <a:prstGeom prst="triangle">
              <a:avLst>
                <a:gd name="adj" fmla="val 44887"/>
              </a:avLst>
            </a:prstGeom>
            <a:solidFill>
              <a:srgbClr val="63636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5" name="Google Shape;485;g12dfd744cee_5_14"/>
            <p:cNvSpPr/>
            <p:nvPr/>
          </p:nvSpPr>
          <p:spPr>
            <a:xfrm rot="-1819015">
              <a:off x="10366979" y="1759939"/>
              <a:ext cx="1923205" cy="1469958"/>
            </a:xfrm>
            <a:prstGeom prst="triangle">
              <a:avLst>
                <a:gd name="adj" fmla="val 45373"/>
              </a:avLst>
            </a:prstGeom>
            <a:solidFill>
              <a:srgbClr val="4E4E4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6" name="Google Shape;486;g12dfd744cee_5_14"/>
            <p:cNvSpPr/>
            <p:nvPr/>
          </p:nvSpPr>
          <p:spPr>
            <a:xfrm rot="3288021">
              <a:off x="8994376" y="3522301"/>
              <a:ext cx="2807813" cy="768084"/>
            </a:xfrm>
            <a:prstGeom prst="triangle">
              <a:avLst>
                <a:gd name="adj" fmla="val 61402"/>
              </a:avLst>
            </a:prstGeom>
            <a:solidFill>
              <a:srgbClr val="97979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7" name="Google Shape;487;g12dfd744cee_5_14"/>
            <p:cNvSpPr/>
            <p:nvPr/>
          </p:nvSpPr>
          <p:spPr>
            <a:xfrm rot="-3288021" flipH="1">
              <a:off x="9983835" y="3522301"/>
              <a:ext cx="2807813" cy="768084"/>
            </a:xfrm>
            <a:prstGeom prst="triangle">
              <a:avLst>
                <a:gd name="adj" fmla="val 61402"/>
              </a:avLst>
            </a:prstGeom>
            <a:solidFill>
              <a:srgbClr val="63636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488" name="Google Shape;488;g12dfd744cee_5_14"/>
          <p:cNvGrpSpPr/>
          <p:nvPr/>
        </p:nvGrpSpPr>
        <p:grpSpPr>
          <a:xfrm>
            <a:off x="4084094" y="3012078"/>
            <a:ext cx="377087" cy="377087"/>
            <a:chOff x="331023" y="414040"/>
            <a:chExt cx="5704800" cy="5704800"/>
          </a:xfrm>
        </p:grpSpPr>
        <p:sp>
          <p:nvSpPr>
            <p:cNvPr id="489" name="Google Shape;489;g12dfd744cee_5_14"/>
            <p:cNvSpPr/>
            <p:nvPr/>
          </p:nvSpPr>
          <p:spPr>
            <a:xfrm>
              <a:off x="331023" y="414040"/>
              <a:ext cx="5704800" cy="5704800"/>
            </a:xfrm>
            <a:prstGeom prst="ellipse">
              <a:avLst/>
            </a:prstGeom>
            <a:solidFill>
              <a:srgbClr val="97979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0" name="Google Shape;490;g12dfd744cee_5_14"/>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491" name="Google Shape;491;g12dfd744cee_5_14"/>
          <p:cNvGrpSpPr/>
          <p:nvPr/>
        </p:nvGrpSpPr>
        <p:grpSpPr>
          <a:xfrm>
            <a:off x="1124408" y="3013180"/>
            <a:ext cx="316608" cy="376121"/>
            <a:chOff x="666028" y="4606413"/>
            <a:chExt cx="1359418" cy="1614948"/>
          </a:xfrm>
        </p:grpSpPr>
        <p:sp>
          <p:nvSpPr>
            <p:cNvPr id="492" name="Google Shape;492;g12dfd744cee_5_14"/>
            <p:cNvSpPr/>
            <p:nvPr/>
          </p:nvSpPr>
          <p:spPr>
            <a:xfrm>
              <a:off x="693174" y="4606413"/>
              <a:ext cx="1312606" cy="533400"/>
            </a:xfrm>
            <a:custGeom>
              <a:avLst/>
              <a:gdLst/>
              <a:ahLst/>
              <a:cxnLst/>
              <a:rect l="l" t="t" r="r" b="b"/>
              <a:pathLst>
                <a:path w="1312606" h="533400" extrusionOk="0">
                  <a:moveTo>
                    <a:pt x="789039" y="0"/>
                  </a:moveTo>
                  <a:lnTo>
                    <a:pt x="0" y="280219"/>
                  </a:lnTo>
                  <a:lnTo>
                    <a:pt x="533400" y="533400"/>
                  </a:lnTo>
                  <a:lnTo>
                    <a:pt x="1312606" y="253181"/>
                  </a:lnTo>
                  <a:lnTo>
                    <a:pt x="789039" y="0"/>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3" name="Google Shape;493;g12dfd744cee_5_14"/>
            <p:cNvSpPr/>
            <p:nvPr/>
          </p:nvSpPr>
          <p:spPr>
            <a:xfrm>
              <a:off x="1465007" y="4884174"/>
              <a:ext cx="560439" cy="1064342"/>
            </a:xfrm>
            <a:custGeom>
              <a:avLst/>
              <a:gdLst/>
              <a:ahLst/>
              <a:cxnLst/>
              <a:rect l="l" t="t" r="r" b="b"/>
              <a:pathLst>
                <a:path w="560439" h="1064342" extrusionOk="0">
                  <a:moveTo>
                    <a:pt x="0" y="199103"/>
                  </a:moveTo>
                  <a:lnTo>
                    <a:pt x="0" y="843116"/>
                  </a:lnTo>
                  <a:lnTo>
                    <a:pt x="560439" y="1064342"/>
                  </a:lnTo>
                  <a:cubicBezTo>
                    <a:pt x="558800" y="711200"/>
                    <a:pt x="559620" y="353142"/>
                    <a:pt x="557981" y="0"/>
                  </a:cubicBezTo>
                  <a:lnTo>
                    <a:pt x="0" y="199103"/>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4" name="Google Shape;494;g12dfd744cee_5_14"/>
            <p:cNvSpPr/>
            <p:nvPr/>
          </p:nvSpPr>
          <p:spPr>
            <a:xfrm>
              <a:off x="666028" y="4913671"/>
              <a:ext cx="539370" cy="1307690"/>
            </a:xfrm>
            <a:custGeom>
              <a:avLst/>
              <a:gdLst/>
              <a:ahLst/>
              <a:cxnLst/>
              <a:rect l="l" t="t" r="r" b="b"/>
              <a:pathLst>
                <a:path w="539370" h="1307690" extrusionOk="0">
                  <a:moveTo>
                    <a:pt x="2566" y="0"/>
                  </a:moveTo>
                  <a:cubicBezTo>
                    <a:pt x="3386" y="345768"/>
                    <a:pt x="-711" y="696451"/>
                    <a:pt x="109" y="1042219"/>
                  </a:cubicBezTo>
                  <a:lnTo>
                    <a:pt x="538425" y="1307690"/>
                  </a:lnTo>
                  <a:cubicBezTo>
                    <a:pt x="535147" y="955368"/>
                    <a:pt x="541702" y="603046"/>
                    <a:pt x="538424" y="250724"/>
                  </a:cubicBezTo>
                  <a:lnTo>
                    <a:pt x="2566" y="0"/>
                  </a:lnTo>
                  <a:close/>
                </a:path>
              </a:pathLst>
            </a:cu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pic>
        <p:nvPicPr>
          <p:cNvPr id="495" name="Google Shape;495;g12dfd744cee_5_14"/>
          <p:cNvPicPr preferRelativeResize="0"/>
          <p:nvPr/>
        </p:nvPicPr>
        <p:blipFill>
          <a:blip r:embed="rId3">
            <a:alphaModFix/>
          </a:blip>
          <a:stretch>
            <a:fillRect/>
          </a:stretch>
        </p:blipFill>
        <p:spPr>
          <a:xfrm>
            <a:off x="6567495" y="1466850"/>
            <a:ext cx="2488688" cy="2460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g12dfd744cee_5_44"/>
          <p:cNvSpPr/>
          <p:nvPr/>
        </p:nvSpPr>
        <p:spPr>
          <a:xfrm>
            <a:off x="859994" y="918567"/>
            <a:ext cx="3362100" cy="3240300"/>
          </a:xfrm>
          <a:prstGeom prst="rect">
            <a:avLst/>
          </a:prstGeom>
          <a:solidFill>
            <a:srgbClr val="787878">
              <a:alpha val="8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a:solidFill>
                <a:schemeClr val="lt1"/>
              </a:solidFill>
            </a:endParaRPr>
          </a:p>
        </p:txBody>
      </p:sp>
      <p:sp>
        <p:nvSpPr>
          <p:cNvPr id="501" name="Google Shape;501;g12dfd744cee_5_44"/>
          <p:cNvSpPr txBox="1"/>
          <p:nvPr/>
        </p:nvSpPr>
        <p:spPr>
          <a:xfrm>
            <a:off x="1072403" y="1483626"/>
            <a:ext cx="2937300" cy="1740900"/>
          </a:xfrm>
          <a:prstGeom prst="rect">
            <a:avLst/>
          </a:prstGeom>
          <a:noFill/>
          <a:ln>
            <a:noFill/>
          </a:ln>
        </p:spPr>
        <p:txBody>
          <a:bodyPr spcFirstLastPara="1" wrap="square" lIns="68575" tIns="34275" rIns="68575" bIns="34275" anchor="t" anchorCtr="0">
            <a:spAutoFit/>
          </a:bodyPr>
          <a:lstStyle/>
          <a:p>
            <a:pPr marL="0" lvl="0" indent="0" algn="just" rtl="0">
              <a:lnSpc>
                <a:spcPct val="115000"/>
              </a:lnSpc>
              <a:spcBef>
                <a:spcPts val="1200"/>
              </a:spcBef>
              <a:spcAft>
                <a:spcPts val="1200"/>
              </a:spcAft>
              <a:buNone/>
            </a:pPr>
            <a:r>
              <a:rPr lang="en" sz="1200">
                <a:solidFill>
                  <a:schemeClr val="lt1"/>
                </a:solidFill>
              </a:rPr>
              <a:t>Dalam algoritma Adam, kami definisikan untuk learning rate sebesar 0.001, karena apabila memakai learning rate yang besar menghasilkan training yang terlalu cepat sehingga loss function tidak dioptimalkan dengan baik. Namun jika lebih kecil akan memperlama waktu dibutuhkan untuk training model. </a:t>
            </a:r>
            <a:endParaRPr sz="1200">
              <a:solidFill>
                <a:schemeClr val="lt1"/>
              </a:solidFill>
            </a:endParaRPr>
          </a:p>
        </p:txBody>
      </p:sp>
      <p:pic>
        <p:nvPicPr>
          <p:cNvPr id="502" name="Google Shape;502;g12dfd744cee_5_44"/>
          <p:cNvPicPr preferRelativeResize="0">
            <a:picLocks noGrp="1"/>
          </p:cNvPicPr>
          <p:nvPr>
            <p:ph type="pic" idx="2"/>
          </p:nvPr>
        </p:nvPicPr>
        <p:blipFill rotWithShape="1">
          <a:blip r:embed="rId3">
            <a:alphaModFix/>
          </a:blip>
          <a:srcRect l="367" r="357"/>
          <a:stretch/>
        </p:blipFill>
        <p:spPr>
          <a:xfrm>
            <a:off x="4293394" y="0"/>
            <a:ext cx="4850606" cy="5143500"/>
          </a:xfrm>
          <a:prstGeom prst="rect">
            <a:avLst/>
          </a:prstGeom>
          <a:solidFill>
            <a:srgbClr val="F2F2F2"/>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18"/>
          <p:cNvSpPr txBox="1">
            <a:spLocks noGrp="1"/>
          </p:cNvSpPr>
          <p:nvPr>
            <p:ph type="body" idx="1"/>
          </p:nvPr>
        </p:nvSpPr>
        <p:spPr>
          <a:xfrm>
            <a:off x="315826" y="236975"/>
            <a:ext cx="41274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200"/>
              <a:t>5. Training Data</a:t>
            </a:r>
            <a:endParaRPr sz="2200"/>
          </a:p>
        </p:txBody>
      </p:sp>
      <p:sp>
        <p:nvSpPr>
          <p:cNvPr id="508" name="Google Shape;508;p18"/>
          <p:cNvSpPr/>
          <p:nvPr/>
        </p:nvSpPr>
        <p:spPr>
          <a:xfrm>
            <a:off x="4841655" y="2719500"/>
            <a:ext cx="3437700" cy="2142000"/>
          </a:xfrm>
          <a:prstGeom prst="roundRect">
            <a:avLst>
              <a:gd name="adj" fmla="val 12448"/>
            </a:avLst>
          </a:prstGeom>
          <a:solidFill>
            <a:schemeClr val="lt1"/>
          </a:solidFill>
          <a:ln w="31750" cap="flat" cmpd="sng">
            <a:solidFill>
              <a:schemeClr val="accent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09" name="Google Shape;509;p18"/>
          <p:cNvSpPr txBox="1"/>
          <p:nvPr/>
        </p:nvSpPr>
        <p:spPr>
          <a:xfrm>
            <a:off x="1139377" y="2548744"/>
            <a:ext cx="3192600" cy="1863557"/>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1200"/>
              </a:spcBef>
              <a:spcAft>
                <a:spcPts val="1200"/>
              </a:spcAft>
              <a:buClr>
                <a:srgbClr val="000000"/>
              </a:buClr>
              <a:buSzPts val="1200"/>
              <a:buFont typeface="Arial"/>
              <a:buNone/>
            </a:pPr>
            <a:r>
              <a:rPr lang="en" sz="1200" b="1" i="0" u="none" strike="noStrike" cap="none" dirty="0">
                <a:solidFill>
                  <a:srgbClr val="000000"/>
                </a:solidFill>
                <a:latin typeface="Times New Roman"/>
                <a:ea typeface="Times New Roman"/>
                <a:cs typeface="Times New Roman"/>
                <a:sym typeface="Times New Roman"/>
              </a:rPr>
              <a:t>MSE (0.011215928010642529) </a:t>
            </a:r>
            <a:r>
              <a:rPr lang="en" sz="1200" b="0" i="0" u="none" strike="noStrike" cap="none" dirty="0">
                <a:solidFill>
                  <a:srgbClr val="000000"/>
                </a:solidFill>
                <a:latin typeface="Times New Roman"/>
                <a:ea typeface="Times New Roman"/>
                <a:cs typeface="Times New Roman"/>
                <a:sym typeface="Times New Roman"/>
              </a:rPr>
              <a:t>dan </a:t>
            </a:r>
            <a:r>
              <a:rPr lang="en" sz="1200" b="1" i="0" u="none" strike="noStrike" cap="none" dirty="0">
                <a:solidFill>
                  <a:srgbClr val="000000"/>
                </a:solidFill>
                <a:latin typeface="Times New Roman"/>
                <a:ea typeface="Times New Roman"/>
                <a:cs typeface="Times New Roman"/>
                <a:sym typeface="Times New Roman"/>
              </a:rPr>
              <a:t>MAE (0.09207001328468323) </a:t>
            </a:r>
            <a:r>
              <a:rPr lang="en" sz="1200" b="0" i="0" u="none" strike="noStrike" cap="none" dirty="0">
                <a:solidFill>
                  <a:srgbClr val="000000"/>
                </a:solidFill>
                <a:latin typeface="Times New Roman"/>
                <a:ea typeface="Times New Roman"/>
                <a:cs typeface="Times New Roman"/>
                <a:sym typeface="Times New Roman"/>
              </a:rPr>
              <a:t>yang diperoleh menunjukkan hasil peramalan yang diperoleh </a:t>
            </a:r>
            <a:r>
              <a:rPr lang="en" sz="1200" b="1" i="0" u="none" strike="noStrike" cap="none" dirty="0">
                <a:solidFill>
                  <a:srgbClr val="000000"/>
                </a:solidFill>
                <a:latin typeface="Times New Roman"/>
                <a:ea typeface="Times New Roman"/>
                <a:cs typeface="Times New Roman"/>
                <a:sym typeface="Times New Roman"/>
              </a:rPr>
              <a:t>sudah baik karena mendekati nilai 0</a:t>
            </a:r>
            <a:r>
              <a:rPr lang="en" sz="1200" b="0" i="0" u="none" strike="noStrike" cap="none" dirty="0">
                <a:solidFill>
                  <a:srgbClr val="000000"/>
                </a:solidFill>
                <a:latin typeface="Times New Roman"/>
                <a:ea typeface="Times New Roman"/>
                <a:cs typeface="Times New Roman"/>
                <a:sym typeface="Times New Roman"/>
              </a:rPr>
              <a:t>. Selain itu juga kami membentuk plot dari hasil prediksi yang telah didapatkan dengan model yang terbentuk. </a:t>
            </a:r>
            <a:endParaRPr sz="900" b="0" i="0" u="none" strike="noStrike" cap="none" dirty="0">
              <a:solidFill>
                <a:srgbClr val="444444"/>
              </a:solidFill>
              <a:latin typeface="Arial"/>
              <a:ea typeface="Arial"/>
              <a:cs typeface="Arial"/>
              <a:sym typeface="Arial"/>
            </a:endParaRPr>
          </a:p>
        </p:txBody>
      </p:sp>
      <p:grpSp>
        <p:nvGrpSpPr>
          <p:cNvPr id="510" name="Google Shape;510;p18"/>
          <p:cNvGrpSpPr/>
          <p:nvPr/>
        </p:nvGrpSpPr>
        <p:grpSpPr>
          <a:xfrm>
            <a:off x="8431641" y="4632902"/>
            <a:ext cx="377093" cy="377093"/>
            <a:chOff x="331023" y="414040"/>
            <a:chExt cx="5704886" cy="5704886"/>
          </a:xfrm>
        </p:grpSpPr>
        <p:sp>
          <p:nvSpPr>
            <p:cNvPr id="511" name="Google Shape;511;p18"/>
            <p:cNvSpPr/>
            <p:nvPr/>
          </p:nvSpPr>
          <p:spPr>
            <a:xfrm>
              <a:off x="331023" y="414040"/>
              <a:ext cx="5704886" cy="5704886"/>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12" name="Google Shape;512;p18"/>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513" name="Google Shape;513;p18"/>
          <p:cNvSpPr txBox="1"/>
          <p:nvPr/>
        </p:nvSpPr>
        <p:spPr>
          <a:xfrm>
            <a:off x="388175" y="900300"/>
            <a:ext cx="8043600" cy="89130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Melatih data yang digunakan untuk menghasilkan model LSTM yang optimal yaitu meminimalkan loss function dengan parameter parameter yang telah disebutkan sebelumnya pada bagian LSTM Desain. Disini kami menggunakan Epoch sebesar 100, dan Batch Size sebesar 1. Dipilih 100 dikarenakan untuk memperbesar kemungkinan model menemukan nilai MSE yang optimal (kecil) dan batch size 1 agar seluruh data digunakan dalam 1 kali proses latih guna mengoptimalkan model yang didapat.</a:t>
            </a:r>
            <a:endParaRPr sz="1100" b="0" i="0" u="none" strike="noStrike" cap="none">
              <a:solidFill>
                <a:srgbClr val="000000"/>
              </a:solidFill>
              <a:latin typeface="Arial"/>
              <a:ea typeface="Arial"/>
              <a:cs typeface="Arial"/>
              <a:sym typeface="Arial"/>
            </a:endParaRPr>
          </a:p>
        </p:txBody>
      </p:sp>
      <p:pic>
        <p:nvPicPr>
          <p:cNvPr id="514" name="Google Shape;514;p18"/>
          <p:cNvPicPr preferRelativeResize="0"/>
          <p:nvPr/>
        </p:nvPicPr>
        <p:blipFill rotWithShape="1">
          <a:blip r:embed="rId3">
            <a:alphaModFix/>
          </a:blip>
          <a:srcRect/>
          <a:stretch/>
        </p:blipFill>
        <p:spPr>
          <a:xfrm>
            <a:off x="4841650" y="2766092"/>
            <a:ext cx="3299172" cy="1881855"/>
          </a:xfrm>
          <a:prstGeom prst="rect">
            <a:avLst/>
          </a:prstGeom>
          <a:noFill/>
          <a:ln>
            <a:noFill/>
          </a:ln>
        </p:spPr>
      </p:pic>
      <p:sp>
        <p:nvSpPr>
          <p:cNvPr id="515" name="Google Shape;515;p18"/>
          <p:cNvSpPr txBox="1"/>
          <p:nvPr/>
        </p:nvSpPr>
        <p:spPr>
          <a:xfrm>
            <a:off x="1146472" y="2002650"/>
            <a:ext cx="7997400" cy="569100"/>
          </a:xfrm>
          <a:prstGeom prst="rect">
            <a:avLst/>
          </a:prstGeom>
          <a:solidFill>
            <a:schemeClr val="accent2">
              <a:alpha val="69411"/>
            </a:schemeClr>
          </a:solidFill>
          <a:ln>
            <a:noFill/>
          </a:ln>
          <a:effectLst>
            <a:outerShdw blurRad="63500" sx="102000" sy="102000" algn="ctr" rotWithShape="0">
              <a:srgbClr val="000000">
                <a:alpha val="40000"/>
              </a:srgbClr>
            </a:outerShdw>
          </a:effectLst>
        </p:spPr>
        <p:txBody>
          <a:bodyPr spcFirstLastPara="1" wrap="square" lIns="162000" tIns="54000" rIns="162000" bIns="54000" anchor="ctr" anchorCtr="0">
            <a:noAutofit/>
          </a:bodyPr>
          <a:lstStyle/>
          <a:p>
            <a:pPr marL="0" marR="0" lvl="0" indent="0" algn="l" rtl="0">
              <a:lnSpc>
                <a:spcPct val="100000"/>
              </a:lnSpc>
              <a:spcBef>
                <a:spcPts val="0"/>
              </a:spcBef>
              <a:spcAft>
                <a:spcPts val="0"/>
              </a:spcAft>
              <a:buClr>
                <a:schemeClr val="lt1"/>
              </a:buClr>
              <a:buSzPts val="3300"/>
              <a:buFont typeface="Arial"/>
              <a:buNone/>
            </a:pPr>
            <a:r>
              <a:rPr lang="en" sz="2200" b="0" i="0" u="none" strike="noStrike" cap="none">
                <a:solidFill>
                  <a:schemeClr val="lt1"/>
                </a:solidFill>
                <a:latin typeface="Arial"/>
                <a:ea typeface="Arial"/>
                <a:cs typeface="Arial"/>
                <a:sym typeface="Arial"/>
              </a:rPr>
              <a:t>6. Testing Data &amp; Evaluasi Model</a:t>
            </a:r>
            <a:endParaRPr sz="2200" b="0" i="0" u="none" strike="noStrike" cap="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19"/>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200"/>
              <a:t>7. Forecasting</a:t>
            </a:r>
            <a:endParaRPr sz="2200"/>
          </a:p>
        </p:txBody>
      </p:sp>
      <p:sp>
        <p:nvSpPr>
          <p:cNvPr id="521" name="Google Shape;521;p19"/>
          <p:cNvSpPr/>
          <p:nvPr/>
        </p:nvSpPr>
        <p:spPr>
          <a:xfrm rot="-5400000">
            <a:off x="397552" y="3675383"/>
            <a:ext cx="925800" cy="925800"/>
          </a:xfrm>
          <a:prstGeom prst="blockArc">
            <a:avLst>
              <a:gd name="adj1" fmla="val 5367016"/>
              <a:gd name="adj2" fmla="val 206845"/>
              <a:gd name="adj3" fmla="val 17004"/>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2" name="Google Shape;522;p19"/>
          <p:cNvSpPr/>
          <p:nvPr/>
        </p:nvSpPr>
        <p:spPr>
          <a:xfrm rot="-5400000">
            <a:off x="397552" y="2495039"/>
            <a:ext cx="925800" cy="925800"/>
          </a:xfrm>
          <a:prstGeom prst="blockArc">
            <a:avLst>
              <a:gd name="adj1" fmla="val 5367016"/>
              <a:gd name="adj2" fmla="val 206845"/>
              <a:gd name="adj3" fmla="val 17004"/>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3" name="Google Shape;523;p19"/>
          <p:cNvSpPr/>
          <p:nvPr/>
        </p:nvSpPr>
        <p:spPr>
          <a:xfrm rot="-5400000">
            <a:off x="397552" y="1327882"/>
            <a:ext cx="925800" cy="925800"/>
          </a:xfrm>
          <a:prstGeom prst="blockArc">
            <a:avLst>
              <a:gd name="adj1" fmla="val 5367016"/>
              <a:gd name="adj2" fmla="val 206845"/>
              <a:gd name="adj3" fmla="val 17004"/>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524" name="Google Shape;524;p19"/>
          <p:cNvGrpSpPr/>
          <p:nvPr/>
        </p:nvGrpSpPr>
        <p:grpSpPr>
          <a:xfrm rot="10800000">
            <a:off x="4187669" y="1704085"/>
            <a:ext cx="4956316" cy="2575969"/>
            <a:chOff x="-878469" y="1992977"/>
            <a:chExt cx="3513872" cy="3638888"/>
          </a:xfrm>
        </p:grpSpPr>
        <p:sp>
          <p:nvSpPr>
            <p:cNvPr id="525" name="Google Shape;525;p19"/>
            <p:cNvSpPr/>
            <p:nvPr/>
          </p:nvSpPr>
          <p:spPr>
            <a:xfrm>
              <a:off x="-878469" y="1992985"/>
              <a:ext cx="3434246" cy="363888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6" name="Google Shape;526;p19"/>
            <p:cNvSpPr/>
            <p:nvPr/>
          </p:nvSpPr>
          <p:spPr>
            <a:xfrm>
              <a:off x="2589684" y="1992977"/>
              <a:ext cx="45719" cy="363888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527" name="Google Shape;527;p19"/>
          <p:cNvSpPr txBox="1"/>
          <p:nvPr/>
        </p:nvSpPr>
        <p:spPr>
          <a:xfrm>
            <a:off x="1534628" y="1344585"/>
            <a:ext cx="2628300" cy="9927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Times New Roman"/>
                <a:ea typeface="Times New Roman"/>
                <a:cs typeface="Times New Roman"/>
                <a:sym typeface="Times New Roman"/>
              </a:rPr>
              <a:t>Sliding Window</a:t>
            </a:r>
            <a:r>
              <a:rPr lang="en" sz="1200" b="0" i="0" u="none" strike="noStrike" cap="none">
                <a:solidFill>
                  <a:srgbClr val="000000"/>
                </a:solidFill>
                <a:latin typeface="Times New Roman"/>
                <a:ea typeface="Times New Roman"/>
                <a:cs typeface="Times New Roman"/>
                <a:sym typeface="Times New Roman"/>
              </a:rPr>
              <a:t> adalah perkiraan sementara atas nilai aktual dari data deret waktu. </a:t>
            </a:r>
            <a:r>
              <a:rPr lang="en" sz="1200" b="0" i="1" u="none" strike="noStrike" cap="none">
                <a:solidFill>
                  <a:srgbClr val="000000"/>
                </a:solidFill>
                <a:latin typeface="Times New Roman"/>
                <a:ea typeface="Times New Roman"/>
                <a:cs typeface="Times New Roman"/>
                <a:sym typeface="Times New Roman"/>
              </a:rPr>
              <a:t>Window Size</a:t>
            </a:r>
            <a:r>
              <a:rPr lang="en" sz="1200" b="0" i="0" u="none" strike="noStrike" cap="none">
                <a:solidFill>
                  <a:srgbClr val="000000"/>
                </a:solidFill>
                <a:latin typeface="Times New Roman"/>
                <a:ea typeface="Times New Roman"/>
                <a:cs typeface="Times New Roman"/>
                <a:sym typeface="Times New Roman"/>
              </a:rPr>
              <a:t> dan segmen meningkat sampai kita mencapai perkiraan kesalahan yang lebih sedikit .</a:t>
            </a:r>
            <a:endParaRPr sz="1100" b="0" i="0" u="none" strike="noStrike" cap="none">
              <a:solidFill>
                <a:srgbClr val="000000"/>
              </a:solidFill>
              <a:latin typeface="Arial"/>
              <a:ea typeface="Arial"/>
              <a:cs typeface="Arial"/>
              <a:sym typeface="Arial"/>
            </a:endParaRPr>
          </a:p>
        </p:txBody>
      </p:sp>
      <p:sp>
        <p:nvSpPr>
          <p:cNvPr id="528" name="Google Shape;528;p19"/>
          <p:cNvSpPr txBox="1"/>
          <p:nvPr/>
        </p:nvSpPr>
        <p:spPr>
          <a:xfrm>
            <a:off x="1534628" y="2511797"/>
            <a:ext cx="2628300" cy="9927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Times New Roman"/>
                <a:ea typeface="Times New Roman"/>
                <a:cs typeface="Times New Roman"/>
                <a:sym typeface="Times New Roman"/>
              </a:rPr>
              <a:t>Setelah memilih segmen pertama, segmen berikutnya dipilih dari akhir segmen pertama. Proses ini diulang sampai semua data time series tersegmentasi. </a:t>
            </a:r>
            <a:endParaRPr sz="1100" b="0" i="0" u="none" strike="noStrike" cap="none" dirty="0">
              <a:solidFill>
                <a:srgbClr val="000000"/>
              </a:solidFill>
              <a:latin typeface="Arial"/>
              <a:ea typeface="Arial"/>
              <a:cs typeface="Arial"/>
              <a:sym typeface="Arial"/>
            </a:endParaRPr>
          </a:p>
        </p:txBody>
      </p:sp>
      <p:sp>
        <p:nvSpPr>
          <p:cNvPr id="529" name="Google Shape;529;p19"/>
          <p:cNvSpPr txBox="1"/>
          <p:nvPr/>
        </p:nvSpPr>
        <p:spPr>
          <a:xfrm>
            <a:off x="1534628" y="3920796"/>
            <a:ext cx="2628300" cy="4386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Proses sliding window ditunjukkan pada Gambar 4 dengan window size=5. </a:t>
            </a:r>
            <a:endParaRPr sz="1100" b="0" i="0" u="none" strike="noStrike" cap="none">
              <a:solidFill>
                <a:srgbClr val="000000"/>
              </a:solidFill>
              <a:latin typeface="Arial"/>
              <a:ea typeface="Arial"/>
              <a:cs typeface="Arial"/>
              <a:sym typeface="Arial"/>
            </a:endParaRPr>
          </a:p>
        </p:txBody>
      </p:sp>
      <p:sp>
        <p:nvSpPr>
          <p:cNvPr id="530" name="Google Shape;530;p19"/>
          <p:cNvSpPr/>
          <p:nvPr/>
        </p:nvSpPr>
        <p:spPr>
          <a:xfrm>
            <a:off x="732730" y="3969362"/>
            <a:ext cx="255364" cy="305243"/>
          </a:xfrm>
          <a:custGeom>
            <a:avLst/>
            <a:gdLst/>
            <a:ahLst/>
            <a:cxnLst/>
            <a:rect l="l" t="t" r="r" b="b"/>
            <a:pathLst>
              <a:path w="2688046" h="3213079" extrusionOk="0">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1" name="Google Shape;531;p19"/>
          <p:cNvSpPr/>
          <p:nvPr/>
        </p:nvSpPr>
        <p:spPr>
          <a:xfrm>
            <a:off x="744841" y="2816450"/>
            <a:ext cx="267300" cy="267300"/>
          </a:xfrm>
          <a:custGeom>
            <a:avLst/>
            <a:gdLst/>
            <a:ahLst/>
            <a:cxnLst/>
            <a:rect l="l" t="t" r="r" b="b"/>
            <a:pathLst>
              <a:path w="3240000" h="3240000" extrusionOk="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32" name="Google Shape;532;p19"/>
          <p:cNvSpPr/>
          <p:nvPr/>
        </p:nvSpPr>
        <p:spPr>
          <a:xfrm>
            <a:off x="722783" y="1649294"/>
            <a:ext cx="264343" cy="266550"/>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33" name="Google Shape;533;p19"/>
          <p:cNvPicPr preferRelativeResize="0"/>
          <p:nvPr/>
        </p:nvPicPr>
        <p:blipFill rotWithShape="1">
          <a:blip r:embed="rId3">
            <a:alphaModFix/>
          </a:blip>
          <a:srcRect/>
          <a:stretch/>
        </p:blipFill>
        <p:spPr>
          <a:xfrm>
            <a:off x="4314825" y="2152650"/>
            <a:ext cx="4746491" cy="155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0"/>
          <p:cNvSpPr txBox="1">
            <a:spLocks noGrp="1"/>
          </p:cNvSpPr>
          <p:nvPr>
            <p:ph type="body" idx="1"/>
          </p:nvPr>
        </p:nvSpPr>
        <p:spPr>
          <a:xfrm>
            <a:off x="4464850" y="1732575"/>
            <a:ext cx="4679100" cy="1331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2"/>
              </a:buClr>
              <a:buSzPts val="4100"/>
              <a:buNone/>
            </a:pPr>
            <a:r>
              <a:rPr lang="en"/>
              <a:t>HASIL DAN PEMBAHASAN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
          <p:cNvSpPr/>
          <p:nvPr/>
        </p:nvSpPr>
        <p:spPr>
          <a:xfrm>
            <a:off x="682402" y="1092905"/>
            <a:ext cx="399600" cy="3996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3"/>
          <p:cNvSpPr/>
          <p:nvPr/>
        </p:nvSpPr>
        <p:spPr>
          <a:xfrm>
            <a:off x="682402" y="1830197"/>
            <a:ext cx="399600" cy="3996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5" name="Google Shape;215;p3"/>
          <p:cNvSpPr/>
          <p:nvPr/>
        </p:nvSpPr>
        <p:spPr>
          <a:xfrm>
            <a:off x="682402" y="2491289"/>
            <a:ext cx="399600" cy="3996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6" name="Google Shape;216;p3"/>
          <p:cNvSpPr/>
          <p:nvPr/>
        </p:nvSpPr>
        <p:spPr>
          <a:xfrm>
            <a:off x="682402" y="3152381"/>
            <a:ext cx="399600" cy="3996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7" name="Google Shape;217;p3"/>
          <p:cNvSpPr txBox="1"/>
          <p:nvPr/>
        </p:nvSpPr>
        <p:spPr>
          <a:xfrm>
            <a:off x="705817" y="1142643"/>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01</a:t>
            </a:r>
            <a:endParaRPr sz="1500" b="1" i="0" u="none" strike="noStrike" cap="none">
              <a:solidFill>
                <a:schemeClr val="lt1"/>
              </a:solidFill>
              <a:latin typeface="Arial"/>
              <a:ea typeface="Arial"/>
              <a:cs typeface="Arial"/>
              <a:sym typeface="Arial"/>
            </a:endParaRPr>
          </a:p>
        </p:txBody>
      </p:sp>
      <p:sp>
        <p:nvSpPr>
          <p:cNvPr id="218" name="Google Shape;218;p3"/>
          <p:cNvSpPr txBox="1"/>
          <p:nvPr/>
        </p:nvSpPr>
        <p:spPr>
          <a:xfrm>
            <a:off x="1138321" y="1129774"/>
            <a:ext cx="42648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4"/>
                </a:solidFill>
                <a:latin typeface="Arial"/>
                <a:ea typeface="Arial"/>
                <a:cs typeface="Arial"/>
                <a:sym typeface="Arial"/>
              </a:rPr>
              <a:t>PENDAHULUAN</a:t>
            </a:r>
            <a:endParaRPr sz="1600" b="1" i="0" u="none" strike="noStrike" cap="none">
              <a:solidFill>
                <a:schemeClr val="accent4"/>
              </a:solidFill>
              <a:latin typeface="Arial"/>
              <a:ea typeface="Arial"/>
              <a:cs typeface="Arial"/>
              <a:sym typeface="Arial"/>
            </a:endParaRPr>
          </a:p>
        </p:txBody>
      </p:sp>
      <p:sp>
        <p:nvSpPr>
          <p:cNvPr id="219" name="Google Shape;219;p3"/>
          <p:cNvSpPr txBox="1"/>
          <p:nvPr/>
        </p:nvSpPr>
        <p:spPr>
          <a:xfrm>
            <a:off x="1138321" y="3194398"/>
            <a:ext cx="37080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1"/>
                </a:solidFill>
                <a:latin typeface="Arial"/>
                <a:ea typeface="Arial"/>
                <a:cs typeface="Arial"/>
                <a:sym typeface="Arial"/>
              </a:rPr>
              <a:t>HASIL DAN PEMBAHASAN</a:t>
            </a:r>
            <a:endParaRPr sz="1600" b="1" i="0" u="none" strike="noStrike" cap="none">
              <a:solidFill>
                <a:schemeClr val="accent1"/>
              </a:solidFill>
              <a:latin typeface="Arial"/>
              <a:ea typeface="Arial"/>
              <a:cs typeface="Arial"/>
              <a:sym typeface="Arial"/>
            </a:endParaRPr>
          </a:p>
        </p:txBody>
      </p:sp>
      <p:sp>
        <p:nvSpPr>
          <p:cNvPr id="220" name="Google Shape;220;p3"/>
          <p:cNvSpPr txBox="1"/>
          <p:nvPr/>
        </p:nvSpPr>
        <p:spPr>
          <a:xfrm>
            <a:off x="1138469" y="1872214"/>
            <a:ext cx="42648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3"/>
                </a:solidFill>
                <a:latin typeface="Arial"/>
                <a:ea typeface="Arial"/>
                <a:cs typeface="Arial"/>
                <a:sym typeface="Arial"/>
              </a:rPr>
              <a:t>LANDASAN TEORI</a:t>
            </a:r>
            <a:endParaRPr sz="1600" b="1" i="0" u="none" strike="noStrike" cap="none">
              <a:solidFill>
                <a:schemeClr val="accent3"/>
              </a:solidFill>
              <a:latin typeface="Arial"/>
              <a:ea typeface="Arial"/>
              <a:cs typeface="Arial"/>
              <a:sym typeface="Arial"/>
            </a:endParaRPr>
          </a:p>
        </p:txBody>
      </p:sp>
      <p:sp>
        <p:nvSpPr>
          <p:cNvPr id="221" name="Google Shape;221;p3"/>
          <p:cNvSpPr txBox="1"/>
          <p:nvPr/>
        </p:nvSpPr>
        <p:spPr>
          <a:xfrm>
            <a:off x="1138321" y="2556170"/>
            <a:ext cx="37080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2"/>
                </a:solidFill>
                <a:latin typeface="Arial"/>
                <a:ea typeface="Arial"/>
                <a:cs typeface="Arial"/>
                <a:sym typeface="Arial"/>
              </a:rPr>
              <a:t>METODE PENELITIAN</a:t>
            </a:r>
            <a:endParaRPr sz="1600" b="1" i="0" u="none" strike="noStrike" cap="none">
              <a:solidFill>
                <a:schemeClr val="accent2"/>
              </a:solidFill>
              <a:latin typeface="Arial"/>
              <a:ea typeface="Arial"/>
              <a:cs typeface="Arial"/>
              <a:sym typeface="Arial"/>
            </a:endParaRPr>
          </a:p>
        </p:txBody>
      </p:sp>
      <p:sp>
        <p:nvSpPr>
          <p:cNvPr id="222" name="Google Shape;222;p3"/>
          <p:cNvSpPr txBox="1"/>
          <p:nvPr/>
        </p:nvSpPr>
        <p:spPr>
          <a:xfrm>
            <a:off x="705817" y="1879935"/>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02</a:t>
            </a:r>
            <a:endParaRPr sz="1500" b="1" i="0" u="none" strike="noStrike" cap="none">
              <a:solidFill>
                <a:schemeClr val="lt1"/>
              </a:solidFill>
              <a:latin typeface="Arial"/>
              <a:ea typeface="Arial"/>
              <a:cs typeface="Arial"/>
              <a:sym typeface="Arial"/>
            </a:endParaRPr>
          </a:p>
        </p:txBody>
      </p:sp>
      <p:sp>
        <p:nvSpPr>
          <p:cNvPr id="223" name="Google Shape;223;p3"/>
          <p:cNvSpPr txBox="1"/>
          <p:nvPr/>
        </p:nvSpPr>
        <p:spPr>
          <a:xfrm>
            <a:off x="705817" y="2541027"/>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03</a:t>
            </a:r>
            <a:endParaRPr sz="1500" b="1" i="0" u="none" strike="noStrike" cap="none">
              <a:solidFill>
                <a:schemeClr val="lt1"/>
              </a:solidFill>
              <a:latin typeface="Arial"/>
              <a:ea typeface="Arial"/>
              <a:cs typeface="Arial"/>
              <a:sym typeface="Arial"/>
            </a:endParaRPr>
          </a:p>
        </p:txBody>
      </p:sp>
      <p:sp>
        <p:nvSpPr>
          <p:cNvPr id="224" name="Google Shape;224;p3"/>
          <p:cNvSpPr txBox="1"/>
          <p:nvPr/>
        </p:nvSpPr>
        <p:spPr>
          <a:xfrm>
            <a:off x="705817" y="3202119"/>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04</a:t>
            </a:r>
            <a:endParaRPr sz="1500" b="1" i="0" u="none" strike="noStrike" cap="none">
              <a:solidFill>
                <a:schemeClr val="lt1"/>
              </a:solidFill>
              <a:latin typeface="Arial"/>
              <a:ea typeface="Arial"/>
              <a:cs typeface="Arial"/>
              <a:sym typeface="Arial"/>
            </a:endParaRPr>
          </a:p>
        </p:txBody>
      </p:sp>
      <p:sp>
        <p:nvSpPr>
          <p:cNvPr id="225" name="Google Shape;225;p3"/>
          <p:cNvSpPr/>
          <p:nvPr/>
        </p:nvSpPr>
        <p:spPr>
          <a:xfrm>
            <a:off x="1" y="1023257"/>
            <a:ext cx="9163595" cy="3298372"/>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6" name="Google Shape;226;p3"/>
          <p:cNvSpPr/>
          <p:nvPr/>
        </p:nvSpPr>
        <p:spPr>
          <a:xfrm>
            <a:off x="5746149" y="2713891"/>
            <a:ext cx="2340494" cy="2368274"/>
          </a:xfrm>
          <a:custGeom>
            <a:avLst/>
            <a:gdLst/>
            <a:ahLst/>
            <a:cxnLst/>
            <a:rect l="l" t="t" r="r" b="b"/>
            <a:pathLst>
              <a:path w="2934789" h="2969622" extrusionOk="0">
                <a:moveTo>
                  <a:pt x="2934789" y="0"/>
                </a:moveTo>
                <a:lnTo>
                  <a:pt x="2081349" y="226422"/>
                </a:lnTo>
                <a:lnTo>
                  <a:pt x="1419497" y="1027611"/>
                </a:lnTo>
                <a:lnTo>
                  <a:pt x="1271452" y="1680754"/>
                </a:lnTo>
                <a:lnTo>
                  <a:pt x="165463" y="2438400"/>
                </a:lnTo>
                <a:lnTo>
                  <a:pt x="0" y="2969622"/>
                </a:lnTo>
                <a:lnTo>
                  <a:pt x="2891246" y="2969622"/>
                </a:lnTo>
                <a:lnTo>
                  <a:pt x="2934789" y="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27" name="Google Shape;227;p3"/>
          <p:cNvGrpSpPr/>
          <p:nvPr/>
        </p:nvGrpSpPr>
        <p:grpSpPr>
          <a:xfrm rot="4118366">
            <a:off x="5737119" y="2597682"/>
            <a:ext cx="963699" cy="1103387"/>
            <a:chOff x="6785797" y="3421890"/>
            <a:chExt cx="1284932" cy="1471182"/>
          </a:xfrm>
        </p:grpSpPr>
        <p:sp>
          <p:nvSpPr>
            <p:cNvPr id="228" name="Google Shape;228;p3"/>
            <p:cNvSpPr/>
            <p:nvPr/>
          </p:nvSpPr>
          <p:spPr>
            <a:xfrm rot="-1779533">
              <a:off x="7603145" y="3621314"/>
              <a:ext cx="99159" cy="1334653"/>
            </a:xfrm>
            <a:prstGeom prst="roundRect">
              <a:avLst>
                <a:gd name="adj" fmla="val 33702"/>
              </a:avLst>
            </a:prstGeom>
            <a:gradFill>
              <a:gsLst>
                <a:gs pos="0">
                  <a:srgbClr val="CB7A00"/>
                </a:gs>
                <a:gs pos="100000">
                  <a:srgbClr val="CB7A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9" name="Google Shape;229;p3"/>
            <p:cNvSpPr/>
            <p:nvPr/>
          </p:nvSpPr>
          <p:spPr>
            <a:xfrm rot="-1779533">
              <a:off x="7299763" y="3749789"/>
              <a:ext cx="176582" cy="156543"/>
            </a:xfrm>
            <a:prstGeom prst="roundRect">
              <a:avLst>
                <a:gd name="adj" fmla="val 2755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3"/>
            <p:cNvSpPr/>
            <p:nvPr/>
          </p:nvSpPr>
          <p:spPr>
            <a:xfrm rot="3412889">
              <a:off x="7609207" y="3406218"/>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1" name="Google Shape;231;p3"/>
            <p:cNvSpPr/>
            <p:nvPr/>
          </p:nvSpPr>
          <p:spPr>
            <a:xfrm rot="-7177747" flipH="1">
              <a:off x="6969587" y="3789364"/>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32" name="Google Shape;232;p3"/>
          <p:cNvGrpSpPr/>
          <p:nvPr/>
        </p:nvGrpSpPr>
        <p:grpSpPr>
          <a:xfrm>
            <a:off x="4846263" y="3041654"/>
            <a:ext cx="1162015" cy="1747072"/>
            <a:chOff x="6461684" y="4055539"/>
            <a:chExt cx="1549354" cy="2329429"/>
          </a:xfrm>
        </p:grpSpPr>
        <p:sp>
          <p:nvSpPr>
            <p:cNvPr id="233" name="Google Shape;233;p3"/>
            <p:cNvSpPr/>
            <p:nvPr/>
          </p:nvSpPr>
          <p:spPr>
            <a:xfrm rot="826668" flipH="1">
              <a:off x="6707479" y="4133010"/>
              <a:ext cx="913301" cy="2174487"/>
            </a:xfrm>
            <a:custGeom>
              <a:avLst/>
              <a:gdLst/>
              <a:ahLst/>
              <a:cxnLst/>
              <a:rect l="l" t="t" r="r" b="b"/>
              <a:pathLst>
                <a:path w="913301" h="2174487" extrusionOk="0">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4" name="Google Shape;234;p3"/>
            <p:cNvSpPr/>
            <p:nvPr/>
          </p:nvSpPr>
          <p:spPr>
            <a:xfrm rot="-3437011">
              <a:off x="7251630" y="4555333"/>
              <a:ext cx="211547" cy="558767"/>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5" name="Google Shape;235;p3"/>
            <p:cNvSpPr/>
            <p:nvPr/>
          </p:nvSpPr>
          <p:spPr>
            <a:xfrm rot="-6295876">
              <a:off x="7633046" y="4614399"/>
              <a:ext cx="171813" cy="558767"/>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36" name="Google Shape;236;p3"/>
          <p:cNvGrpSpPr/>
          <p:nvPr/>
        </p:nvGrpSpPr>
        <p:grpSpPr>
          <a:xfrm>
            <a:off x="7108874" y="4451248"/>
            <a:ext cx="756000" cy="80852"/>
            <a:chOff x="9071572" y="5941778"/>
            <a:chExt cx="1177490" cy="125929"/>
          </a:xfrm>
        </p:grpSpPr>
        <p:sp>
          <p:nvSpPr>
            <p:cNvPr id="237" name="Google Shape;237;p3"/>
            <p:cNvSpPr/>
            <p:nvPr/>
          </p:nvSpPr>
          <p:spPr>
            <a:xfrm>
              <a:off x="9071572" y="5941778"/>
              <a:ext cx="1177490" cy="125929"/>
            </a:xfrm>
            <a:prstGeom prst="roundRect">
              <a:avLst>
                <a:gd name="adj" fmla="val 20474"/>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8" name="Google Shape;238;p3"/>
            <p:cNvSpPr/>
            <p:nvPr/>
          </p:nvSpPr>
          <p:spPr>
            <a:xfrm flipH="1">
              <a:off x="91079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9" name="Google Shape;239;p3"/>
            <p:cNvSpPr/>
            <p:nvPr/>
          </p:nvSpPr>
          <p:spPr>
            <a:xfrm flipH="1">
              <a:off x="91960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0" name="Google Shape;240;p3"/>
            <p:cNvSpPr/>
            <p:nvPr/>
          </p:nvSpPr>
          <p:spPr>
            <a:xfrm flipH="1">
              <a:off x="92841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1" name="Google Shape;241;p3"/>
            <p:cNvSpPr/>
            <p:nvPr/>
          </p:nvSpPr>
          <p:spPr>
            <a:xfrm flipH="1">
              <a:off x="937226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2" name="Google Shape;242;p3"/>
            <p:cNvSpPr/>
            <p:nvPr/>
          </p:nvSpPr>
          <p:spPr>
            <a:xfrm flipH="1">
              <a:off x="946035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3" name="Google Shape;243;p3"/>
            <p:cNvSpPr/>
            <p:nvPr/>
          </p:nvSpPr>
          <p:spPr>
            <a:xfrm flipH="1">
              <a:off x="954844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4" name="Google Shape;244;p3"/>
            <p:cNvSpPr/>
            <p:nvPr/>
          </p:nvSpPr>
          <p:spPr>
            <a:xfrm flipH="1">
              <a:off x="963653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5" name="Google Shape;245;p3"/>
            <p:cNvSpPr/>
            <p:nvPr/>
          </p:nvSpPr>
          <p:spPr>
            <a:xfrm flipH="1">
              <a:off x="972462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6" name="Google Shape;246;p3"/>
            <p:cNvSpPr/>
            <p:nvPr/>
          </p:nvSpPr>
          <p:spPr>
            <a:xfrm flipH="1">
              <a:off x="981271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7" name="Google Shape;247;p3"/>
            <p:cNvSpPr/>
            <p:nvPr/>
          </p:nvSpPr>
          <p:spPr>
            <a:xfrm flipH="1">
              <a:off x="990080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8" name="Google Shape;248;p3"/>
            <p:cNvSpPr/>
            <p:nvPr/>
          </p:nvSpPr>
          <p:spPr>
            <a:xfrm flipH="1">
              <a:off x="99888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9" name="Google Shape;249;p3"/>
            <p:cNvSpPr/>
            <p:nvPr/>
          </p:nvSpPr>
          <p:spPr>
            <a:xfrm flipH="1">
              <a:off x="100769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3"/>
            <p:cNvSpPr/>
            <p:nvPr/>
          </p:nvSpPr>
          <p:spPr>
            <a:xfrm flipH="1">
              <a:off x="101650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51" name="Google Shape;251;p3"/>
          <p:cNvGrpSpPr/>
          <p:nvPr/>
        </p:nvGrpSpPr>
        <p:grpSpPr>
          <a:xfrm>
            <a:off x="7108874" y="4317926"/>
            <a:ext cx="756000" cy="80852"/>
            <a:chOff x="9071572" y="5941778"/>
            <a:chExt cx="1177490" cy="125929"/>
          </a:xfrm>
        </p:grpSpPr>
        <p:sp>
          <p:nvSpPr>
            <p:cNvPr id="252" name="Google Shape;252;p3"/>
            <p:cNvSpPr/>
            <p:nvPr/>
          </p:nvSpPr>
          <p:spPr>
            <a:xfrm>
              <a:off x="9071572" y="5941778"/>
              <a:ext cx="1177490" cy="125929"/>
            </a:xfrm>
            <a:prstGeom prst="roundRect">
              <a:avLst>
                <a:gd name="adj" fmla="val 20474"/>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3" name="Google Shape;253;p3"/>
            <p:cNvSpPr/>
            <p:nvPr/>
          </p:nvSpPr>
          <p:spPr>
            <a:xfrm flipH="1">
              <a:off x="91079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4" name="Google Shape;254;p3"/>
            <p:cNvSpPr/>
            <p:nvPr/>
          </p:nvSpPr>
          <p:spPr>
            <a:xfrm flipH="1">
              <a:off x="91960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5" name="Google Shape;255;p3"/>
            <p:cNvSpPr/>
            <p:nvPr/>
          </p:nvSpPr>
          <p:spPr>
            <a:xfrm flipH="1">
              <a:off x="92841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6" name="Google Shape;256;p3"/>
            <p:cNvSpPr/>
            <p:nvPr/>
          </p:nvSpPr>
          <p:spPr>
            <a:xfrm flipH="1">
              <a:off x="937226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7" name="Google Shape;257;p3"/>
            <p:cNvSpPr/>
            <p:nvPr/>
          </p:nvSpPr>
          <p:spPr>
            <a:xfrm flipH="1">
              <a:off x="946035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8" name="Google Shape;258;p3"/>
            <p:cNvSpPr/>
            <p:nvPr/>
          </p:nvSpPr>
          <p:spPr>
            <a:xfrm flipH="1">
              <a:off x="954844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9" name="Google Shape;259;p3"/>
            <p:cNvSpPr/>
            <p:nvPr/>
          </p:nvSpPr>
          <p:spPr>
            <a:xfrm flipH="1">
              <a:off x="963653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0" name="Google Shape;260;p3"/>
            <p:cNvSpPr/>
            <p:nvPr/>
          </p:nvSpPr>
          <p:spPr>
            <a:xfrm flipH="1">
              <a:off x="972462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1" name="Google Shape;261;p3"/>
            <p:cNvSpPr/>
            <p:nvPr/>
          </p:nvSpPr>
          <p:spPr>
            <a:xfrm flipH="1">
              <a:off x="981271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2" name="Google Shape;262;p3"/>
            <p:cNvSpPr/>
            <p:nvPr/>
          </p:nvSpPr>
          <p:spPr>
            <a:xfrm flipH="1">
              <a:off x="990080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3" name="Google Shape;263;p3"/>
            <p:cNvSpPr/>
            <p:nvPr/>
          </p:nvSpPr>
          <p:spPr>
            <a:xfrm flipH="1">
              <a:off x="99888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3"/>
            <p:cNvSpPr/>
            <p:nvPr/>
          </p:nvSpPr>
          <p:spPr>
            <a:xfrm flipH="1">
              <a:off x="100769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5" name="Google Shape;265;p3"/>
            <p:cNvSpPr/>
            <p:nvPr/>
          </p:nvSpPr>
          <p:spPr>
            <a:xfrm flipH="1">
              <a:off x="101650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66" name="Google Shape;266;p3"/>
          <p:cNvGrpSpPr/>
          <p:nvPr/>
        </p:nvGrpSpPr>
        <p:grpSpPr>
          <a:xfrm>
            <a:off x="7108874" y="4184605"/>
            <a:ext cx="756000" cy="80852"/>
            <a:chOff x="9071572" y="5941778"/>
            <a:chExt cx="1177490" cy="125929"/>
          </a:xfrm>
        </p:grpSpPr>
        <p:sp>
          <p:nvSpPr>
            <p:cNvPr id="267" name="Google Shape;267;p3"/>
            <p:cNvSpPr/>
            <p:nvPr/>
          </p:nvSpPr>
          <p:spPr>
            <a:xfrm>
              <a:off x="9071572" y="5941778"/>
              <a:ext cx="1177490" cy="125929"/>
            </a:xfrm>
            <a:prstGeom prst="roundRect">
              <a:avLst>
                <a:gd name="adj" fmla="val 20474"/>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8" name="Google Shape;268;p3"/>
            <p:cNvSpPr/>
            <p:nvPr/>
          </p:nvSpPr>
          <p:spPr>
            <a:xfrm flipH="1">
              <a:off x="91079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9" name="Google Shape;269;p3"/>
            <p:cNvSpPr/>
            <p:nvPr/>
          </p:nvSpPr>
          <p:spPr>
            <a:xfrm flipH="1">
              <a:off x="91960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0" name="Google Shape;270;p3"/>
            <p:cNvSpPr/>
            <p:nvPr/>
          </p:nvSpPr>
          <p:spPr>
            <a:xfrm flipH="1">
              <a:off x="92841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1" name="Google Shape;271;p3"/>
            <p:cNvSpPr/>
            <p:nvPr/>
          </p:nvSpPr>
          <p:spPr>
            <a:xfrm flipH="1">
              <a:off x="937226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2" name="Google Shape;272;p3"/>
            <p:cNvSpPr/>
            <p:nvPr/>
          </p:nvSpPr>
          <p:spPr>
            <a:xfrm flipH="1">
              <a:off x="946035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3" name="Google Shape;273;p3"/>
            <p:cNvSpPr/>
            <p:nvPr/>
          </p:nvSpPr>
          <p:spPr>
            <a:xfrm flipH="1">
              <a:off x="954844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4" name="Google Shape;274;p3"/>
            <p:cNvSpPr/>
            <p:nvPr/>
          </p:nvSpPr>
          <p:spPr>
            <a:xfrm flipH="1">
              <a:off x="963653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5" name="Google Shape;275;p3"/>
            <p:cNvSpPr/>
            <p:nvPr/>
          </p:nvSpPr>
          <p:spPr>
            <a:xfrm flipH="1">
              <a:off x="972462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3"/>
            <p:cNvSpPr/>
            <p:nvPr/>
          </p:nvSpPr>
          <p:spPr>
            <a:xfrm flipH="1">
              <a:off x="981271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7" name="Google Shape;277;p3"/>
            <p:cNvSpPr/>
            <p:nvPr/>
          </p:nvSpPr>
          <p:spPr>
            <a:xfrm flipH="1">
              <a:off x="990080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8" name="Google Shape;278;p3"/>
            <p:cNvSpPr/>
            <p:nvPr/>
          </p:nvSpPr>
          <p:spPr>
            <a:xfrm flipH="1">
              <a:off x="99888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3"/>
            <p:cNvSpPr/>
            <p:nvPr/>
          </p:nvSpPr>
          <p:spPr>
            <a:xfrm flipH="1">
              <a:off x="100769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0" name="Google Shape;280;p3"/>
            <p:cNvSpPr/>
            <p:nvPr/>
          </p:nvSpPr>
          <p:spPr>
            <a:xfrm flipH="1">
              <a:off x="101650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81" name="Google Shape;281;p3"/>
          <p:cNvGrpSpPr/>
          <p:nvPr/>
        </p:nvGrpSpPr>
        <p:grpSpPr>
          <a:xfrm>
            <a:off x="7108874" y="4051283"/>
            <a:ext cx="756000" cy="80852"/>
            <a:chOff x="9071572" y="5941778"/>
            <a:chExt cx="1177490" cy="125929"/>
          </a:xfrm>
        </p:grpSpPr>
        <p:sp>
          <p:nvSpPr>
            <p:cNvPr id="282" name="Google Shape;282;p3"/>
            <p:cNvSpPr/>
            <p:nvPr/>
          </p:nvSpPr>
          <p:spPr>
            <a:xfrm>
              <a:off x="9071572" y="5941778"/>
              <a:ext cx="1177490" cy="125929"/>
            </a:xfrm>
            <a:prstGeom prst="roundRect">
              <a:avLst>
                <a:gd name="adj" fmla="val 20474"/>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3" name="Google Shape;283;p3"/>
            <p:cNvSpPr/>
            <p:nvPr/>
          </p:nvSpPr>
          <p:spPr>
            <a:xfrm flipH="1">
              <a:off x="91079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4" name="Google Shape;284;p3"/>
            <p:cNvSpPr/>
            <p:nvPr/>
          </p:nvSpPr>
          <p:spPr>
            <a:xfrm flipH="1">
              <a:off x="91960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5" name="Google Shape;285;p3"/>
            <p:cNvSpPr/>
            <p:nvPr/>
          </p:nvSpPr>
          <p:spPr>
            <a:xfrm flipH="1">
              <a:off x="92841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6" name="Google Shape;286;p3"/>
            <p:cNvSpPr/>
            <p:nvPr/>
          </p:nvSpPr>
          <p:spPr>
            <a:xfrm flipH="1">
              <a:off x="937226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7" name="Google Shape;287;p3"/>
            <p:cNvSpPr/>
            <p:nvPr/>
          </p:nvSpPr>
          <p:spPr>
            <a:xfrm flipH="1">
              <a:off x="946035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8" name="Google Shape;288;p3"/>
            <p:cNvSpPr/>
            <p:nvPr/>
          </p:nvSpPr>
          <p:spPr>
            <a:xfrm flipH="1">
              <a:off x="954844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9" name="Google Shape;289;p3"/>
            <p:cNvSpPr/>
            <p:nvPr/>
          </p:nvSpPr>
          <p:spPr>
            <a:xfrm flipH="1">
              <a:off x="963653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0" name="Google Shape;290;p3"/>
            <p:cNvSpPr/>
            <p:nvPr/>
          </p:nvSpPr>
          <p:spPr>
            <a:xfrm flipH="1">
              <a:off x="972462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1" name="Google Shape;291;p3"/>
            <p:cNvSpPr/>
            <p:nvPr/>
          </p:nvSpPr>
          <p:spPr>
            <a:xfrm flipH="1">
              <a:off x="981271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2" name="Google Shape;292;p3"/>
            <p:cNvSpPr/>
            <p:nvPr/>
          </p:nvSpPr>
          <p:spPr>
            <a:xfrm flipH="1">
              <a:off x="990080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3" name="Google Shape;293;p3"/>
            <p:cNvSpPr/>
            <p:nvPr/>
          </p:nvSpPr>
          <p:spPr>
            <a:xfrm flipH="1">
              <a:off x="998889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4" name="Google Shape;294;p3"/>
            <p:cNvSpPr/>
            <p:nvPr/>
          </p:nvSpPr>
          <p:spPr>
            <a:xfrm flipH="1">
              <a:off x="1007698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5" name="Google Shape;295;p3"/>
            <p:cNvSpPr/>
            <p:nvPr/>
          </p:nvSpPr>
          <p:spPr>
            <a:xfrm flipH="1">
              <a:off x="10165079" y="5941778"/>
              <a:ext cx="45719" cy="125929"/>
            </a:xfrm>
            <a:prstGeom prst="roundRect">
              <a:avLst>
                <a:gd name="adj" fmla="val 20474"/>
              </a:avLst>
            </a:prstGeom>
            <a:gradFill>
              <a:gsLst>
                <a:gs pos="0">
                  <a:srgbClr val="E48900"/>
                </a:gs>
                <a:gs pos="100000">
                  <a:srgbClr val="E4890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96" name="Google Shape;296;p3"/>
          <p:cNvGrpSpPr/>
          <p:nvPr/>
        </p:nvGrpSpPr>
        <p:grpSpPr>
          <a:xfrm>
            <a:off x="7710404" y="3799586"/>
            <a:ext cx="751195" cy="751195"/>
            <a:chOff x="331023" y="414040"/>
            <a:chExt cx="5704886" cy="5704886"/>
          </a:xfrm>
        </p:grpSpPr>
        <p:sp>
          <p:nvSpPr>
            <p:cNvPr id="297" name="Google Shape;297;p3"/>
            <p:cNvSpPr/>
            <p:nvPr/>
          </p:nvSpPr>
          <p:spPr>
            <a:xfrm>
              <a:off x="331023" y="414040"/>
              <a:ext cx="5704886" cy="5704886"/>
            </a:xfrm>
            <a:prstGeom prst="ellipse">
              <a:avLst/>
            </a:prstGeom>
            <a:solidFill>
              <a:srgbClr val="F7931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8" name="Google Shape;298;p3"/>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99" name="Google Shape;299;p3"/>
          <p:cNvSpPr/>
          <p:nvPr/>
        </p:nvSpPr>
        <p:spPr>
          <a:xfrm rot="2958608">
            <a:off x="6446069" y="3447557"/>
            <a:ext cx="96980" cy="202579"/>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0" name="Google Shape;300;p3"/>
          <p:cNvSpPr/>
          <p:nvPr/>
        </p:nvSpPr>
        <p:spPr>
          <a:xfrm rot="5400000">
            <a:off x="6408807" y="3274804"/>
            <a:ext cx="96979" cy="202579"/>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1" name="Google Shape;301;p3"/>
          <p:cNvSpPr/>
          <p:nvPr/>
        </p:nvSpPr>
        <p:spPr>
          <a:xfrm rot="9900000">
            <a:off x="6623885" y="2813359"/>
            <a:ext cx="96980" cy="202580"/>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2" name="Google Shape;302;p3"/>
          <p:cNvSpPr/>
          <p:nvPr/>
        </p:nvSpPr>
        <p:spPr>
          <a:xfrm rot="-9536508">
            <a:off x="6812315" y="2819938"/>
            <a:ext cx="96979" cy="202579"/>
          </a:xfrm>
          <a:prstGeom prst="triangle">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3" name="Google Shape;303;p3"/>
          <p:cNvSpPr/>
          <p:nvPr/>
        </p:nvSpPr>
        <p:spPr>
          <a:xfrm>
            <a:off x="682402" y="3786689"/>
            <a:ext cx="399600" cy="3996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4" name="Google Shape;304;p3"/>
          <p:cNvSpPr txBox="1"/>
          <p:nvPr/>
        </p:nvSpPr>
        <p:spPr>
          <a:xfrm>
            <a:off x="1139545" y="3828706"/>
            <a:ext cx="3708000" cy="31544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accent2"/>
                </a:solidFill>
                <a:latin typeface="Arial"/>
                <a:ea typeface="Arial"/>
                <a:cs typeface="Arial"/>
                <a:sym typeface="Arial"/>
              </a:rPr>
              <a:t>KESIMPULAN</a:t>
            </a:r>
            <a:endParaRPr sz="1600" b="1" i="0" u="none" strike="noStrike" cap="none">
              <a:solidFill>
                <a:schemeClr val="accent2"/>
              </a:solidFill>
              <a:latin typeface="Arial"/>
              <a:ea typeface="Arial"/>
              <a:cs typeface="Arial"/>
              <a:sym typeface="Arial"/>
            </a:endParaRPr>
          </a:p>
        </p:txBody>
      </p:sp>
      <p:sp>
        <p:nvSpPr>
          <p:cNvPr id="305" name="Google Shape;305;p3"/>
          <p:cNvSpPr txBox="1"/>
          <p:nvPr/>
        </p:nvSpPr>
        <p:spPr>
          <a:xfrm>
            <a:off x="705817" y="3836427"/>
            <a:ext cx="352800" cy="30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Arial"/>
                <a:ea typeface="Arial"/>
                <a:cs typeface="Arial"/>
                <a:sym typeface="Arial"/>
              </a:rPr>
              <a:t>05</a:t>
            </a:r>
            <a:endParaRPr sz="1500" b="1" i="0" u="none" strike="noStrike" cap="none">
              <a:solidFill>
                <a:schemeClr val="lt1"/>
              </a:solidFill>
              <a:latin typeface="Arial"/>
              <a:ea typeface="Arial"/>
              <a:cs typeface="Arial"/>
              <a:sym typeface="Arial"/>
            </a:endParaRPr>
          </a:p>
        </p:txBody>
      </p:sp>
      <p:sp>
        <p:nvSpPr>
          <p:cNvPr id="306" name="Google Shape;306;p3"/>
          <p:cNvSpPr/>
          <p:nvPr/>
        </p:nvSpPr>
        <p:spPr>
          <a:xfrm>
            <a:off x="1" y="1937657"/>
            <a:ext cx="9163595" cy="3298372"/>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21"/>
          <p:cNvSpPr txBox="1">
            <a:spLocks noGrp="1"/>
          </p:cNvSpPr>
          <p:nvPr>
            <p:ph type="body" idx="1"/>
          </p:nvPr>
        </p:nvSpPr>
        <p:spPr>
          <a:xfrm>
            <a:off x="1246804" y="236987"/>
            <a:ext cx="6650400" cy="543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None/>
            </a:pPr>
            <a:r>
              <a:rPr lang="en" sz="3500"/>
              <a:t>Data Original vs Prediction Data</a:t>
            </a:r>
            <a:endParaRPr sz="3500"/>
          </a:p>
        </p:txBody>
      </p:sp>
      <p:sp>
        <p:nvSpPr>
          <p:cNvPr id="544" name="Google Shape;544;p21"/>
          <p:cNvSpPr txBox="1"/>
          <p:nvPr/>
        </p:nvSpPr>
        <p:spPr>
          <a:xfrm>
            <a:off x="430050" y="3564950"/>
            <a:ext cx="8283900" cy="1254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636363"/>
                </a:solidFill>
                <a:latin typeface="Arial"/>
                <a:ea typeface="Arial"/>
                <a:cs typeface="Arial"/>
                <a:sym typeface="Arial"/>
              </a:rPr>
              <a:t>Berdasarkan plot data aktual dan data prediksi (train predict data dan test predict data) dapat dilihat baik atau tidaknya hasil dari model yang dibentuk. </a:t>
            </a:r>
            <a:endParaRPr sz="13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636363"/>
                </a:solidFill>
                <a:latin typeface="Arial"/>
                <a:ea typeface="Arial"/>
                <a:cs typeface="Arial"/>
                <a:sym typeface="Arial"/>
              </a:rPr>
              <a:t>Plot diatas menggambarkan </a:t>
            </a:r>
            <a:r>
              <a:rPr lang="en" sz="1300" b="1" i="0" u="none" strike="noStrike" cap="none">
                <a:solidFill>
                  <a:srgbClr val="636363"/>
                </a:solidFill>
                <a:latin typeface="Arial"/>
                <a:ea typeface="Arial"/>
                <a:cs typeface="Arial"/>
                <a:sym typeface="Arial"/>
              </a:rPr>
              <a:t>pola harga prediksi sudah hampir mengikuti pola yang sama dengan harga aktual.</a:t>
            </a:r>
            <a:r>
              <a:rPr lang="en" sz="1300" b="0" i="0" u="none" strike="noStrike" cap="none">
                <a:solidFill>
                  <a:srgbClr val="636363"/>
                </a:solidFill>
                <a:latin typeface="Arial"/>
                <a:ea typeface="Arial"/>
                <a:cs typeface="Arial"/>
                <a:sym typeface="Arial"/>
              </a:rPr>
              <a:t> </a:t>
            </a:r>
            <a:endParaRPr sz="13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br>
              <a:rPr lang="en" sz="1200" b="0" i="0" u="none" strike="noStrike" cap="none">
                <a:solidFill>
                  <a:srgbClr val="000000"/>
                </a:solidFill>
                <a:highlight>
                  <a:srgbClr val="FFFFFF"/>
                </a:highlight>
                <a:latin typeface="Times New Roman"/>
                <a:ea typeface="Times New Roman"/>
                <a:cs typeface="Times New Roman"/>
                <a:sym typeface="Times New Roman"/>
              </a:rPr>
            </a:br>
            <a:endParaRPr sz="1300" b="0" i="0" u="none" strike="noStrike" cap="none">
              <a:solidFill>
                <a:srgbClr val="636363"/>
              </a:solidFill>
              <a:latin typeface="Arial"/>
              <a:ea typeface="Arial"/>
              <a:cs typeface="Arial"/>
              <a:sym typeface="Arial"/>
            </a:endParaRPr>
          </a:p>
        </p:txBody>
      </p:sp>
      <p:pic>
        <p:nvPicPr>
          <p:cNvPr id="545" name="Google Shape;545;p21"/>
          <p:cNvPicPr preferRelativeResize="0"/>
          <p:nvPr/>
        </p:nvPicPr>
        <p:blipFill rotWithShape="1">
          <a:blip r:embed="rId3">
            <a:alphaModFix/>
          </a:blip>
          <a:srcRect t="10393" b="4331"/>
          <a:stretch/>
        </p:blipFill>
        <p:spPr>
          <a:xfrm>
            <a:off x="2082825" y="918375"/>
            <a:ext cx="4546575" cy="2584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2"/>
          <p:cNvSpPr txBox="1">
            <a:spLocks noGrp="1"/>
          </p:cNvSpPr>
          <p:nvPr>
            <p:ph type="body" idx="1"/>
          </p:nvPr>
        </p:nvSpPr>
        <p:spPr>
          <a:xfrm>
            <a:off x="315824" y="236975"/>
            <a:ext cx="7890900" cy="543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None/>
            </a:pPr>
            <a:r>
              <a:rPr lang="en" sz="3500"/>
              <a:t>Data Original vs Forecasting Data</a:t>
            </a:r>
            <a:endParaRPr sz="3500"/>
          </a:p>
        </p:txBody>
      </p:sp>
      <p:sp>
        <p:nvSpPr>
          <p:cNvPr id="551" name="Google Shape;551;p22"/>
          <p:cNvSpPr txBox="1"/>
          <p:nvPr/>
        </p:nvSpPr>
        <p:spPr>
          <a:xfrm>
            <a:off x="430050" y="3564950"/>
            <a:ext cx="8283900" cy="1854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636363"/>
                </a:solidFill>
                <a:latin typeface="Arial"/>
                <a:ea typeface="Arial"/>
                <a:cs typeface="Arial"/>
                <a:sym typeface="Arial"/>
              </a:rPr>
              <a:t>Grafik tersebut menunjukkan 100 data aktual harga bitcoin yang akan diprediksi dengan grafik berwarna biru. Grafik berwarna orange merupakan prediksi yang dihasilkan. Prediksi yang dihasilkan yaitu sebanyak 30 data atau </a:t>
            </a:r>
            <a:r>
              <a:rPr lang="en" sz="1300" b="1" i="0" u="none" strike="noStrike" cap="none">
                <a:solidFill>
                  <a:srgbClr val="636363"/>
                </a:solidFill>
                <a:latin typeface="Arial"/>
                <a:ea typeface="Arial"/>
                <a:cs typeface="Arial"/>
                <a:sym typeface="Arial"/>
              </a:rPr>
              <a:t>memprediksikan data selama satu bulan sejak data aktual terakhir</a:t>
            </a:r>
            <a:r>
              <a:rPr lang="en" sz="1300" b="0" i="0" u="none" strike="noStrike" cap="none">
                <a:solidFill>
                  <a:srgbClr val="636363"/>
                </a:solidFill>
                <a:latin typeface="Arial"/>
                <a:ea typeface="Arial"/>
                <a:cs typeface="Arial"/>
                <a:sym typeface="Arial"/>
              </a:rPr>
              <a:t>. </a:t>
            </a:r>
            <a:endParaRPr sz="13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rgbClr val="6363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 sz="1300" b="0" i="0" u="none" strike="noStrike" cap="none">
                <a:solidFill>
                  <a:srgbClr val="636363"/>
                </a:solidFill>
                <a:latin typeface="Arial"/>
                <a:ea typeface="Arial"/>
                <a:cs typeface="Arial"/>
                <a:sym typeface="Arial"/>
              </a:rPr>
              <a:t>Secara visual terlihat bahwa, dengan metode LSTM univariat, prediksi untuk harga bitcoin yaitu akan terjadi penurunan terus menerus dari prediksi data ke 1 untuk tanggal 18 Mei 2022 sebesar US$27597,68 hingga  prediksi data ke 30 untuk 16 Juni 2022 sebesar US$14033,18.</a:t>
            </a:r>
            <a:br>
              <a:rPr lang="en" sz="1200" b="1" i="0" u="none" strike="noStrike" cap="none">
                <a:solidFill>
                  <a:srgbClr val="000000"/>
                </a:solidFill>
                <a:highlight>
                  <a:srgbClr val="FFFFFF"/>
                </a:highlight>
                <a:latin typeface="Times New Roman"/>
                <a:ea typeface="Times New Roman"/>
                <a:cs typeface="Times New Roman"/>
                <a:sym typeface="Times New Roman"/>
              </a:rPr>
            </a:br>
            <a:br>
              <a:rPr lang="en" sz="1200" b="0" i="0" u="none" strike="noStrike" cap="none">
                <a:solidFill>
                  <a:srgbClr val="000000"/>
                </a:solidFill>
                <a:highlight>
                  <a:srgbClr val="FFFFFF"/>
                </a:highlight>
                <a:latin typeface="Times New Roman"/>
                <a:ea typeface="Times New Roman"/>
                <a:cs typeface="Times New Roman"/>
                <a:sym typeface="Times New Roman"/>
              </a:rPr>
            </a:br>
            <a:endParaRPr sz="1300" b="0" i="0" u="none" strike="noStrike" cap="none">
              <a:solidFill>
                <a:srgbClr val="636363"/>
              </a:solidFill>
              <a:latin typeface="Arial"/>
              <a:ea typeface="Arial"/>
              <a:cs typeface="Arial"/>
              <a:sym typeface="Arial"/>
            </a:endParaRPr>
          </a:p>
        </p:txBody>
      </p:sp>
      <p:pic>
        <p:nvPicPr>
          <p:cNvPr id="552" name="Google Shape;552;p22"/>
          <p:cNvPicPr preferRelativeResize="0"/>
          <p:nvPr/>
        </p:nvPicPr>
        <p:blipFill rotWithShape="1">
          <a:blip r:embed="rId3">
            <a:alphaModFix/>
          </a:blip>
          <a:srcRect t="12043" b="4946"/>
          <a:stretch/>
        </p:blipFill>
        <p:spPr>
          <a:xfrm>
            <a:off x="2179600" y="924875"/>
            <a:ext cx="4784797" cy="2647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23"/>
          <p:cNvSpPr txBox="1"/>
          <p:nvPr/>
        </p:nvSpPr>
        <p:spPr>
          <a:xfrm>
            <a:off x="657340" y="1215140"/>
            <a:ext cx="605100" cy="484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1"/>
                </a:solidFill>
                <a:latin typeface="Arial"/>
                <a:ea typeface="Arial"/>
                <a:cs typeface="Arial"/>
                <a:sym typeface="Arial"/>
              </a:rPr>
              <a:t>01</a:t>
            </a:r>
            <a:endParaRPr sz="2700" b="1" i="0" u="none" strike="noStrike" cap="none">
              <a:solidFill>
                <a:schemeClr val="accent1"/>
              </a:solidFill>
              <a:latin typeface="Arial"/>
              <a:ea typeface="Arial"/>
              <a:cs typeface="Arial"/>
              <a:sym typeface="Arial"/>
            </a:endParaRPr>
          </a:p>
        </p:txBody>
      </p:sp>
      <p:sp>
        <p:nvSpPr>
          <p:cNvPr id="558" name="Google Shape;558;p23"/>
          <p:cNvSpPr/>
          <p:nvPr/>
        </p:nvSpPr>
        <p:spPr>
          <a:xfrm>
            <a:off x="1455800" y="1265080"/>
            <a:ext cx="300000" cy="384900"/>
          </a:xfrm>
          <a:prstGeom prst="chevron">
            <a:avLst>
              <a:gd name="adj" fmla="val 50000"/>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59" name="Google Shape;559;p23"/>
          <p:cNvSpPr txBox="1"/>
          <p:nvPr/>
        </p:nvSpPr>
        <p:spPr>
          <a:xfrm>
            <a:off x="2153828" y="929592"/>
            <a:ext cx="6562951" cy="106026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dirty="0">
                <a:solidFill>
                  <a:srgbClr val="000000"/>
                </a:solidFill>
                <a:latin typeface="Times New Roman"/>
                <a:ea typeface="Times New Roman"/>
                <a:cs typeface="Times New Roman"/>
                <a:sym typeface="Times New Roman"/>
              </a:rPr>
              <a:t>Pergerakan harga bitcoin dari 5 tahun terakhir, yaitu dimulai pada tahun 2017 harga bitcoin berada di </a:t>
            </a:r>
            <a:r>
              <a:rPr lang="en" sz="1400" b="1" i="0" u="none" strike="noStrike" cap="none" dirty="0">
                <a:solidFill>
                  <a:srgbClr val="000000"/>
                </a:solidFill>
                <a:latin typeface="Times New Roman"/>
                <a:ea typeface="Times New Roman"/>
                <a:cs typeface="Times New Roman"/>
                <a:sym typeface="Times New Roman"/>
              </a:rPr>
              <a:t>harga terendah</a:t>
            </a:r>
            <a:r>
              <a:rPr lang="en" sz="1400" b="0" i="0" u="none" strike="noStrike" cap="none" dirty="0">
                <a:solidFill>
                  <a:srgbClr val="000000"/>
                </a:solidFill>
                <a:latin typeface="Times New Roman"/>
                <a:ea typeface="Times New Roman"/>
                <a:cs typeface="Times New Roman"/>
                <a:sym typeface="Times New Roman"/>
              </a:rPr>
              <a:t> dibandingkan tahun berikutnya, Lalu mengalami </a:t>
            </a:r>
            <a:r>
              <a:rPr lang="en" sz="1400" b="1" i="0" u="none" strike="noStrike" cap="none" dirty="0">
                <a:solidFill>
                  <a:srgbClr val="000000"/>
                </a:solidFill>
                <a:latin typeface="Times New Roman"/>
                <a:ea typeface="Times New Roman"/>
                <a:cs typeface="Times New Roman"/>
                <a:sym typeface="Times New Roman"/>
              </a:rPr>
              <a:t>penurunan </a:t>
            </a:r>
            <a:r>
              <a:rPr lang="en" sz="1400" b="0" i="0" u="none" strike="noStrike" cap="none" dirty="0">
                <a:solidFill>
                  <a:srgbClr val="171717"/>
                </a:solidFill>
                <a:latin typeface="Times New Roman"/>
                <a:ea typeface="Times New Roman"/>
                <a:cs typeface="Times New Roman"/>
                <a:sym typeface="Times New Roman"/>
              </a:rPr>
              <a:t>pada tahun 2018 hingga 2019. </a:t>
            </a:r>
            <a:r>
              <a:rPr lang="en" sz="1400" b="0" i="0" u="none" strike="noStrike" cap="none" dirty="0">
                <a:solidFill>
                  <a:srgbClr val="000000"/>
                </a:solidFill>
                <a:latin typeface="Times New Roman"/>
                <a:ea typeface="Times New Roman"/>
                <a:cs typeface="Times New Roman"/>
                <a:sym typeface="Times New Roman"/>
              </a:rPr>
              <a:t>Terlihat fluktuasi harga yang sangat berbeda antara periode sebelum akhir 2020 dengan periode setelah tahun 2021, terjadi </a:t>
            </a:r>
            <a:r>
              <a:rPr lang="en" sz="1400" b="1" i="0" u="none" strike="noStrike" cap="none" dirty="0">
                <a:solidFill>
                  <a:srgbClr val="000000"/>
                </a:solidFill>
                <a:latin typeface="Times New Roman"/>
                <a:ea typeface="Times New Roman"/>
                <a:cs typeface="Times New Roman"/>
                <a:sym typeface="Times New Roman"/>
              </a:rPr>
              <a:t>kenaikan</a:t>
            </a:r>
            <a:r>
              <a:rPr lang="en" sz="14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chemeClr val="dk1"/>
              </a:solidFill>
              <a:latin typeface="Arial"/>
              <a:ea typeface="Arial"/>
              <a:cs typeface="Arial"/>
              <a:sym typeface="Arial"/>
            </a:endParaRPr>
          </a:p>
        </p:txBody>
      </p:sp>
      <p:sp>
        <p:nvSpPr>
          <p:cNvPr id="560" name="Google Shape;560;p23"/>
          <p:cNvSpPr txBox="1"/>
          <p:nvPr/>
        </p:nvSpPr>
        <p:spPr>
          <a:xfrm>
            <a:off x="657340" y="1978379"/>
            <a:ext cx="605100" cy="484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2"/>
                </a:solidFill>
                <a:latin typeface="Arial"/>
                <a:ea typeface="Arial"/>
                <a:cs typeface="Arial"/>
                <a:sym typeface="Arial"/>
              </a:rPr>
              <a:t>02</a:t>
            </a:r>
            <a:endParaRPr sz="2700" b="1" i="0" u="none" strike="noStrike" cap="none">
              <a:solidFill>
                <a:schemeClr val="accent2"/>
              </a:solidFill>
              <a:latin typeface="Arial"/>
              <a:ea typeface="Arial"/>
              <a:cs typeface="Arial"/>
              <a:sym typeface="Arial"/>
            </a:endParaRPr>
          </a:p>
        </p:txBody>
      </p:sp>
      <p:sp>
        <p:nvSpPr>
          <p:cNvPr id="561" name="Google Shape;561;p23"/>
          <p:cNvSpPr/>
          <p:nvPr/>
        </p:nvSpPr>
        <p:spPr>
          <a:xfrm>
            <a:off x="1455800" y="2010864"/>
            <a:ext cx="300000" cy="384900"/>
          </a:xfrm>
          <a:prstGeom prst="chevron">
            <a:avLst>
              <a:gd name="adj" fmla="val 50000"/>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2" name="Google Shape;562;p23"/>
          <p:cNvSpPr txBox="1"/>
          <p:nvPr/>
        </p:nvSpPr>
        <p:spPr>
          <a:xfrm>
            <a:off x="2154275" y="2062289"/>
            <a:ext cx="6594175" cy="31698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dirty="0">
                <a:solidFill>
                  <a:srgbClr val="000000"/>
                </a:solidFill>
                <a:highlight>
                  <a:srgbClr val="FFFFFF"/>
                </a:highlight>
                <a:latin typeface="Times New Roman"/>
                <a:ea typeface="Times New Roman"/>
                <a:cs typeface="Times New Roman"/>
                <a:sym typeface="Times New Roman"/>
              </a:rPr>
              <a:t>Pola harga prediksi </a:t>
            </a:r>
            <a:r>
              <a:rPr lang="en" sz="1400" b="1" i="0" u="none" strike="noStrike" cap="none" dirty="0">
                <a:solidFill>
                  <a:srgbClr val="000000"/>
                </a:solidFill>
                <a:highlight>
                  <a:srgbClr val="FFFFFF"/>
                </a:highlight>
                <a:latin typeface="Times New Roman"/>
                <a:ea typeface="Times New Roman"/>
                <a:cs typeface="Times New Roman"/>
                <a:sym typeface="Times New Roman"/>
              </a:rPr>
              <a:t>sudah hampir</a:t>
            </a:r>
            <a:r>
              <a:rPr lang="en" sz="1400" b="0" i="0" u="none" strike="noStrike" cap="none" dirty="0">
                <a:solidFill>
                  <a:srgbClr val="000000"/>
                </a:solidFill>
                <a:highlight>
                  <a:srgbClr val="FFFFFF"/>
                </a:highlight>
                <a:latin typeface="Times New Roman"/>
                <a:ea typeface="Times New Roman"/>
                <a:cs typeface="Times New Roman"/>
                <a:sym typeface="Times New Roman"/>
              </a:rPr>
              <a:t> mengikuti pola yang sama dengan harga aktual.</a:t>
            </a:r>
            <a:endParaRPr sz="1400" b="0" i="0" u="none" strike="noStrike" cap="none" dirty="0">
              <a:solidFill>
                <a:schemeClr val="dk1"/>
              </a:solidFill>
              <a:latin typeface="Arial"/>
              <a:ea typeface="Arial"/>
              <a:cs typeface="Arial"/>
              <a:sym typeface="Arial"/>
            </a:endParaRPr>
          </a:p>
        </p:txBody>
      </p:sp>
      <p:sp>
        <p:nvSpPr>
          <p:cNvPr id="563" name="Google Shape;563;p23"/>
          <p:cNvSpPr txBox="1"/>
          <p:nvPr/>
        </p:nvSpPr>
        <p:spPr>
          <a:xfrm>
            <a:off x="657340" y="2741619"/>
            <a:ext cx="605100" cy="484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3"/>
                </a:solidFill>
                <a:latin typeface="Arial"/>
                <a:ea typeface="Arial"/>
                <a:cs typeface="Arial"/>
                <a:sym typeface="Arial"/>
              </a:rPr>
              <a:t>03</a:t>
            </a:r>
            <a:endParaRPr sz="2700" b="1" i="0" u="none" strike="noStrike" cap="none">
              <a:solidFill>
                <a:schemeClr val="accent3"/>
              </a:solidFill>
              <a:latin typeface="Arial"/>
              <a:ea typeface="Arial"/>
              <a:cs typeface="Arial"/>
              <a:sym typeface="Arial"/>
            </a:endParaRPr>
          </a:p>
        </p:txBody>
      </p:sp>
      <p:sp>
        <p:nvSpPr>
          <p:cNvPr id="564" name="Google Shape;564;p23"/>
          <p:cNvSpPr/>
          <p:nvPr/>
        </p:nvSpPr>
        <p:spPr>
          <a:xfrm>
            <a:off x="1455800" y="2774104"/>
            <a:ext cx="300000" cy="384900"/>
          </a:xfrm>
          <a:prstGeom prst="chevron">
            <a:avLst>
              <a:gd name="adj" fmla="val 50000"/>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5" name="Google Shape;565;p23"/>
          <p:cNvSpPr txBox="1"/>
          <p:nvPr/>
        </p:nvSpPr>
        <p:spPr>
          <a:xfrm>
            <a:off x="2153827" y="2701649"/>
            <a:ext cx="6562951" cy="56474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rgbClr val="212121"/>
                </a:solidFill>
                <a:highlight>
                  <a:srgbClr val="FFFFFF"/>
                </a:highlight>
                <a:latin typeface="Times New Roman"/>
                <a:ea typeface="Times New Roman"/>
                <a:cs typeface="Times New Roman"/>
                <a:sym typeface="Times New Roman"/>
              </a:rPr>
              <a:t>Dari nilai MAPE dapat dilihat bahwa hasil prediksi dengan menggunakan 50 neuron pada hidden layer dan 100 epoch memiliki </a:t>
            </a:r>
            <a:r>
              <a:rPr lang="en" sz="1400" b="1" i="0" u="none" strike="noStrike" cap="none">
                <a:solidFill>
                  <a:srgbClr val="212121"/>
                </a:solidFill>
                <a:highlight>
                  <a:srgbClr val="FFFFFF"/>
                </a:highlight>
                <a:latin typeface="Times New Roman"/>
                <a:ea typeface="Times New Roman"/>
                <a:cs typeface="Times New Roman"/>
                <a:sym typeface="Times New Roman"/>
              </a:rPr>
              <a:t>nilai akurasi</a:t>
            </a:r>
            <a:r>
              <a:rPr lang="en" sz="1400" b="0" i="0" u="none" strike="noStrike" cap="none">
                <a:solidFill>
                  <a:srgbClr val="212121"/>
                </a:solidFill>
                <a:highlight>
                  <a:srgbClr val="FFFFFF"/>
                </a:highlight>
                <a:latin typeface="Times New Roman"/>
                <a:ea typeface="Times New Roman"/>
                <a:cs typeface="Times New Roman"/>
                <a:sym typeface="Times New Roman"/>
              </a:rPr>
              <a:t> sebesar 90,793 %</a:t>
            </a:r>
            <a:endParaRPr sz="1400" b="0" i="0" u="none" strike="noStrike" cap="none">
              <a:solidFill>
                <a:schemeClr val="dk1"/>
              </a:solidFill>
              <a:latin typeface="Arial"/>
              <a:ea typeface="Arial"/>
              <a:cs typeface="Arial"/>
              <a:sym typeface="Arial"/>
            </a:endParaRPr>
          </a:p>
        </p:txBody>
      </p:sp>
      <p:sp>
        <p:nvSpPr>
          <p:cNvPr id="566" name="Google Shape;566;p23"/>
          <p:cNvSpPr txBox="1"/>
          <p:nvPr/>
        </p:nvSpPr>
        <p:spPr>
          <a:xfrm>
            <a:off x="657340" y="3504859"/>
            <a:ext cx="605100" cy="4848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accent4"/>
                </a:solidFill>
                <a:latin typeface="Arial"/>
                <a:ea typeface="Arial"/>
                <a:cs typeface="Arial"/>
                <a:sym typeface="Arial"/>
              </a:rPr>
              <a:t>04</a:t>
            </a:r>
            <a:endParaRPr sz="2700" b="1" i="0" u="none" strike="noStrike" cap="none">
              <a:solidFill>
                <a:schemeClr val="accent4"/>
              </a:solidFill>
              <a:latin typeface="Arial"/>
              <a:ea typeface="Arial"/>
              <a:cs typeface="Arial"/>
              <a:sym typeface="Arial"/>
            </a:endParaRPr>
          </a:p>
        </p:txBody>
      </p:sp>
      <p:sp>
        <p:nvSpPr>
          <p:cNvPr id="567" name="Google Shape;567;p23"/>
          <p:cNvSpPr/>
          <p:nvPr/>
        </p:nvSpPr>
        <p:spPr>
          <a:xfrm>
            <a:off x="1455800" y="3554798"/>
            <a:ext cx="300000" cy="384900"/>
          </a:xfrm>
          <a:prstGeom prst="chevron">
            <a:avLst>
              <a:gd name="adj" fmla="val 50000"/>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9" name="Google Shape;569;p23"/>
          <p:cNvSpPr txBox="1">
            <a:spLocks noGrp="1"/>
          </p:cNvSpPr>
          <p:nvPr>
            <p:ph type="body" idx="1"/>
          </p:nvPr>
        </p:nvSpPr>
        <p:spPr>
          <a:xfrm>
            <a:off x="1741571" y="36461"/>
            <a:ext cx="71811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4100"/>
              <a:buNone/>
            </a:pPr>
            <a:r>
              <a:rPr lang="en"/>
              <a:t>Kesimpulan</a:t>
            </a:r>
            <a:endParaRPr/>
          </a:p>
        </p:txBody>
      </p:sp>
      <p:sp>
        <p:nvSpPr>
          <p:cNvPr id="573" name="Google Shape;573;p23"/>
          <p:cNvSpPr txBox="1"/>
          <p:nvPr/>
        </p:nvSpPr>
        <p:spPr>
          <a:xfrm>
            <a:off x="2153827" y="3346002"/>
            <a:ext cx="6486750" cy="81250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dirty="0">
                <a:solidFill>
                  <a:srgbClr val="202124"/>
                </a:solidFill>
                <a:latin typeface="Times New Roman"/>
                <a:ea typeface="Times New Roman"/>
                <a:cs typeface="Times New Roman"/>
                <a:sym typeface="Times New Roman"/>
              </a:rPr>
              <a:t>Hasil </a:t>
            </a:r>
            <a:r>
              <a:rPr lang="en" sz="1400" b="0" i="1" u="none" strike="noStrike" cap="none" dirty="0">
                <a:solidFill>
                  <a:srgbClr val="202124"/>
                </a:solidFill>
                <a:latin typeface="Times New Roman"/>
                <a:ea typeface="Times New Roman"/>
                <a:cs typeface="Times New Roman"/>
                <a:sym typeface="Times New Roman"/>
              </a:rPr>
              <a:t>forecasting</a:t>
            </a:r>
            <a:r>
              <a:rPr lang="en" sz="1400" b="0" i="0" u="none" strike="noStrike" cap="none" dirty="0">
                <a:solidFill>
                  <a:srgbClr val="202124"/>
                </a:solidFill>
                <a:latin typeface="Times New Roman"/>
                <a:ea typeface="Times New Roman"/>
                <a:cs typeface="Times New Roman"/>
                <a:sym typeface="Times New Roman"/>
              </a:rPr>
              <a:t> yang diperoleh berdasarkan model yang didapatkan dari proses training menunjukkan harga bitcoin mengalami </a:t>
            </a:r>
            <a:r>
              <a:rPr lang="en" sz="1400" b="1" i="0" u="none" strike="noStrike" cap="none" dirty="0">
                <a:solidFill>
                  <a:srgbClr val="202124"/>
                </a:solidFill>
                <a:latin typeface="Times New Roman"/>
                <a:ea typeface="Times New Roman"/>
                <a:cs typeface="Times New Roman"/>
                <a:sym typeface="Times New Roman"/>
              </a:rPr>
              <a:t>penurunan</a:t>
            </a:r>
            <a:r>
              <a:rPr lang="en" sz="1400" b="0" i="0" u="none" strike="noStrike" cap="none" dirty="0">
                <a:solidFill>
                  <a:srgbClr val="202124"/>
                </a:solidFill>
                <a:latin typeface="Times New Roman"/>
                <a:ea typeface="Times New Roman"/>
                <a:cs typeface="Times New Roman"/>
                <a:sym typeface="Times New Roman"/>
              </a:rPr>
              <a:t>. Hal ini terlihat dari garis kuning yang merupakan hasil forecast turun. </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4"/>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a:t>Saran</a:t>
            </a:r>
            <a:endParaRPr/>
          </a:p>
        </p:txBody>
      </p:sp>
      <p:sp>
        <p:nvSpPr>
          <p:cNvPr id="579" name="Google Shape;579;p24"/>
          <p:cNvSpPr/>
          <p:nvPr/>
        </p:nvSpPr>
        <p:spPr>
          <a:xfrm>
            <a:off x="315825" y="1275544"/>
            <a:ext cx="8679900" cy="1488195"/>
          </a:xfrm>
          <a:prstGeom prst="roundRect">
            <a:avLst>
              <a:gd name="adj" fmla="val 7849"/>
            </a:avLst>
          </a:prstGeom>
          <a:solidFill>
            <a:schemeClr val="lt1">
              <a:alpha val="49411"/>
            </a:schemeClr>
          </a:solidFill>
          <a:ln w="381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636363"/>
              </a:solidFill>
              <a:latin typeface="Arial"/>
              <a:ea typeface="Arial"/>
              <a:cs typeface="Arial"/>
              <a:sym typeface="Arial"/>
            </a:endParaRPr>
          </a:p>
        </p:txBody>
      </p:sp>
      <p:sp>
        <p:nvSpPr>
          <p:cNvPr id="580" name="Google Shape;580;p24"/>
          <p:cNvSpPr/>
          <p:nvPr/>
        </p:nvSpPr>
        <p:spPr>
          <a:xfrm>
            <a:off x="685516" y="1084125"/>
            <a:ext cx="2776800" cy="411300"/>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81" name="Google Shape;581;p24"/>
          <p:cNvCxnSpPr/>
          <p:nvPr/>
        </p:nvCxnSpPr>
        <p:spPr>
          <a:xfrm>
            <a:off x="3630606" y="1718772"/>
            <a:ext cx="4577400" cy="0"/>
          </a:xfrm>
          <a:prstGeom prst="straightConnector1">
            <a:avLst/>
          </a:prstGeom>
          <a:noFill/>
          <a:ln w="12700" cap="flat" cmpd="sng">
            <a:solidFill>
              <a:schemeClr val="accent2"/>
            </a:solidFill>
            <a:prstDash val="solid"/>
            <a:miter lim="800000"/>
            <a:headEnd type="oval" w="med" len="med"/>
            <a:tailEnd type="oval" w="med" len="med"/>
          </a:ln>
        </p:spPr>
      </p:cxnSp>
      <p:sp>
        <p:nvSpPr>
          <p:cNvPr id="582" name="Google Shape;582;p24"/>
          <p:cNvSpPr txBox="1"/>
          <p:nvPr/>
        </p:nvSpPr>
        <p:spPr>
          <a:xfrm>
            <a:off x="925190" y="1832745"/>
            <a:ext cx="7706099" cy="930994"/>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636363"/>
                </a:solidFill>
                <a:latin typeface="Arial"/>
                <a:ea typeface="Arial"/>
                <a:cs typeface="Arial"/>
                <a:sym typeface="Arial"/>
              </a:rPr>
              <a:t>Ada pepatah berkata “Don’t put your egg in one basket”. Para user cryptocurrency </a:t>
            </a:r>
            <a:r>
              <a:rPr lang="en" sz="1400" b="1" i="0" u="none" strike="noStrike" cap="none" dirty="0">
                <a:solidFill>
                  <a:srgbClr val="636363"/>
                </a:solidFill>
                <a:latin typeface="Arial"/>
                <a:ea typeface="Arial"/>
                <a:cs typeface="Arial"/>
                <a:sym typeface="Arial"/>
              </a:rPr>
              <a:t>disarankan untuk tidak hanya berinvestasi di satu instrumen saja, terutama bitcoin.</a:t>
            </a:r>
            <a:r>
              <a:rPr lang="en" sz="1400" b="0" i="0" u="none" strike="noStrike" cap="none" dirty="0">
                <a:solidFill>
                  <a:srgbClr val="636363"/>
                </a:solidFill>
                <a:latin typeface="Arial"/>
                <a:ea typeface="Arial"/>
                <a:cs typeface="Arial"/>
                <a:sym typeface="Arial"/>
              </a:rPr>
              <a:t> Hal ini dikarenakan fluktuasi dan resiko yang tinggi, serta hasil prediksi yang menunjukkan </a:t>
            </a:r>
            <a:r>
              <a:rPr lang="en" sz="1400" b="1" i="0" u="none" strike="noStrike" cap="none" dirty="0">
                <a:solidFill>
                  <a:srgbClr val="636363"/>
                </a:solidFill>
                <a:latin typeface="Arial"/>
                <a:ea typeface="Arial"/>
                <a:cs typeface="Arial"/>
                <a:sym typeface="Arial"/>
              </a:rPr>
              <a:t>adanya penurunan</a:t>
            </a:r>
            <a:r>
              <a:rPr lang="en" sz="1400" b="0" i="0" u="none" strike="noStrike" cap="none" dirty="0">
                <a:solidFill>
                  <a:srgbClr val="636363"/>
                </a:solidFill>
                <a:latin typeface="Arial"/>
                <a:ea typeface="Arial"/>
                <a:cs typeface="Arial"/>
                <a:sym typeface="Arial"/>
              </a:rPr>
              <a:t> terus menerus </a:t>
            </a:r>
            <a:r>
              <a:rPr lang="en" sz="1400" b="1" i="0" u="none" strike="noStrike" cap="none" dirty="0">
                <a:solidFill>
                  <a:srgbClr val="636363"/>
                </a:solidFill>
                <a:latin typeface="Arial"/>
                <a:ea typeface="Arial"/>
                <a:cs typeface="Arial"/>
                <a:sym typeface="Arial"/>
              </a:rPr>
              <a:t>selama 30 hari ke depan.</a:t>
            </a:r>
            <a:endParaRPr sz="1400" b="1" i="0" u="none" strike="noStrike" cap="none" dirty="0">
              <a:solidFill>
                <a:srgbClr val="636363"/>
              </a:solidFill>
              <a:latin typeface="Arial"/>
              <a:ea typeface="Arial"/>
              <a:cs typeface="Arial"/>
              <a:sym typeface="Arial"/>
            </a:endParaRPr>
          </a:p>
        </p:txBody>
      </p:sp>
      <p:sp>
        <p:nvSpPr>
          <p:cNvPr id="583" name="Google Shape;583;p24"/>
          <p:cNvSpPr txBox="1"/>
          <p:nvPr/>
        </p:nvSpPr>
        <p:spPr>
          <a:xfrm>
            <a:off x="925180" y="1582422"/>
            <a:ext cx="2537136" cy="28466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Kepada Para User Crypto</a:t>
            </a:r>
            <a:endParaRPr sz="1400" b="1" i="0" u="none" strike="noStrike" cap="none">
              <a:solidFill>
                <a:srgbClr val="636363"/>
              </a:solidFill>
              <a:latin typeface="Arial"/>
              <a:ea typeface="Arial"/>
              <a:cs typeface="Arial"/>
              <a:sym typeface="Arial"/>
            </a:endParaRPr>
          </a:p>
        </p:txBody>
      </p:sp>
      <p:sp>
        <p:nvSpPr>
          <p:cNvPr id="584" name="Google Shape;584;p24"/>
          <p:cNvSpPr txBox="1"/>
          <p:nvPr/>
        </p:nvSpPr>
        <p:spPr>
          <a:xfrm>
            <a:off x="1136861" y="1126100"/>
            <a:ext cx="1874100" cy="2847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Arial"/>
                <a:ea typeface="Arial"/>
                <a:cs typeface="Arial"/>
                <a:sym typeface="Arial"/>
              </a:rPr>
              <a:t>1</a:t>
            </a:r>
            <a:endParaRPr sz="1400" b="1" i="0" u="none" strike="noStrike" cap="none">
              <a:solidFill>
                <a:schemeClr val="lt1"/>
              </a:solidFill>
              <a:latin typeface="Arial"/>
              <a:ea typeface="Arial"/>
              <a:cs typeface="Arial"/>
              <a:sym typeface="Arial"/>
            </a:endParaRPr>
          </a:p>
        </p:txBody>
      </p:sp>
      <p:sp>
        <p:nvSpPr>
          <p:cNvPr id="585" name="Google Shape;585;p24"/>
          <p:cNvSpPr/>
          <p:nvPr/>
        </p:nvSpPr>
        <p:spPr>
          <a:xfrm>
            <a:off x="315825" y="3082957"/>
            <a:ext cx="8679900" cy="1883583"/>
          </a:xfrm>
          <a:prstGeom prst="roundRect">
            <a:avLst>
              <a:gd name="adj" fmla="val 7849"/>
            </a:avLst>
          </a:prstGeom>
          <a:solidFill>
            <a:schemeClr val="lt1">
              <a:alpha val="49411"/>
            </a:schemeClr>
          </a:solidFill>
          <a:ln w="381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6" name="Google Shape;586;p24"/>
          <p:cNvSpPr/>
          <p:nvPr/>
        </p:nvSpPr>
        <p:spPr>
          <a:xfrm>
            <a:off x="685516" y="2891539"/>
            <a:ext cx="2776800" cy="411300"/>
          </a:xfrm>
          <a:prstGeom prst="roundRect">
            <a:avLst>
              <a:gd name="adj" fmla="val 50000"/>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87" name="Google Shape;587;p24"/>
          <p:cNvCxnSpPr/>
          <p:nvPr/>
        </p:nvCxnSpPr>
        <p:spPr>
          <a:xfrm>
            <a:off x="3630597" y="3503399"/>
            <a:ext cx="4578000" cy="27300"/>
          </a:xfrm>
          <a:prstGeom prst="straightConnector1">
            <a:avLst/>
          </a:prstGeom>
          <a:noFill/>
          <a:ln w="12700" cap="flat" cmpd="sng">
            <a:solidFill>
              <a:schemeClr val="accent3"/>
            </a:solidFill>
            <a:prstDash val="solid"/>
            <a:miter lim="800000"/>
            <a:headEnd type="oval" w="med" len="med"/>
            <a:tailEnd type="oval" w="med" len="med"/>
          </a:ln>
        </p:spPr>
      </p:cxnSp>
      <p:sp>
        <p:nvSpPr>
          <p:cNvPr id="588" name="Google Shape;588;p24"/>
          <p:cNvSpPr txBox="1"/>
          <p:nvPr/>
        </p:nvSpPr>
        <p:spPr>
          <a:xfrm>
            <a:off x="925190" y="3604659"/>
            <a:ext cx="7706100" cy="1361881"/>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rgbClr val="636363"/>
                </a:solidFill>
                <a:latin typeface="Arial"/>
                <a:ea typeface="Arial"/>
                <a:cs typeface="Arial"/>
                <a:sym typeface="Arial"/>
              </a:rPr>
              <a:t>Perlu ditinjau kembali </a:t>
            </a:r>
            <a:r>
              <a:rPr lang="en" sz="1400" b="1" i="0" u="none" strike="noStrike" cap="none" dirty="0">
                <a:solidFill>
                  <a:srgbClr val="636363"/>
                </a:solidFill>
                <a:latin typeface="Arial"/>
                <a:ea typeface="Arial"/>
                <a:cs typeface="Arial"/>
                <a:sym typeface="Arial"/>
              </a:rPr>
              <a:t>optimasi parameter yang digunakan</a:t>
            </a:r>
            <a:r>
              <a:rPr lang="en" sz="1400" b="0" i="0" u="none" strike="noStrike" cap="none" dirty="0">
                <a:solidFill>
                  <a:srgbClr val="636363"/>
                </a:solidFill>
                <a:latin typeface="Arial"/>
                <a:ea typeface="Arial"/>
                <a:cs typeface="Arial"/>
                <a:sym typeface="Arial"/>
              </a:rPr>
              <a:t>. Misalkan untuk jumlah neuron di masing-masing hidden layer, persentase dropout, jumlah hidden layer, atau batch size diganti untuk menemukan parameter yang paling optimum. Sudah ada algoritma yang bisa melakukan tunning parameter (hyperparameter tunning) seperti gridsearch, randomsearch, atau halving. </a:t>
            </a:r>
            <a:r>
              <a:rPr lang="en" sz="1400" b="1" i="0" u="none" strike="noStrike" cap="none" dirty="0">
                <a:solidFill>
                  <a:srgbClr val="636363"/>
                </a:solidFill>
                <a:latin typeface="Arial"/>
                <a:ea typeface="Arial"/>
                <a:cs typeface="Arial"/>
                <a:sym typeface="Arial"/>
              </a:rPr>
              <a:t>Penelitian ini belum melakukan hyperparameter tunning tersebut karena adanya keterbatasan sumber daya teknologi. </a:t>
            </a:r>
            <a:endParaRPr sz="1400" b="1" i="0" u="none" strike="noStrike" cap="none" dirty="0">
              <a:solidFill>
                <a:srgbClr val="636363"/>
              </a:solidFill>
              <a:latin typeface="Arial"/>
              <a:ea typeface="Arial"/>
              <a:cs typeface="Arial"/>
              <a:sym typeface="Arial"/>
            </a:endParaRPr>
          </a:p>
        </p:txBody>
      </p:sp>
      <p:sp>
        <p:nvSpPr>
          <p:cNvPr id="589" name="Google Shape;589;p24"/>
          <p:cNvSpPr txBox="1"/>
          <p:nvPr/>
        </p:nvSpPr>
        <p:spPr>
          <a:xfrm>
            <a:off x="925190" y="3352253"/>
            <a:ext cx="3405000" cy="284663"/>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Kepada Peneliti Selanjutnya</a:t>
            </a:r>
            <a:endParaRPr sz="1400" b="1" i="0" u="none" strike="noStrike" cap="none">
              <a:solidFill>
                <a:srgbClr val="636363"/>
              </a:solidFill>
              <a:latin typeface="Arial"/>
              <a:ea typeface="Arial"/>
              <a:cs typeface="Arial"/>
              <a:sym typeface="Arial"/>
            </a:endParaRPr>
          </a:p>
        </p:txBody>
      </p:sp>
      <p:sp>
        <p:nvSpPr>
          <p:cNvPr id="590" name="Google Shape;590;p24"/>
          <p:cNvSpPr txBox="1"/>
          <p:nvPr/>
        </p:nvSpPr>
        <p:spPr>
          <a:xfrm>
            <a:off x="685459" y="2915943"/>
            <a:ext cx="2777100" cy="2847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Arial"/>
                <a:ea typeface="Arial"/>
                <a:cs typeface="Arial"/>
                <a:sym typeface="Arial"/>
              </a:rPr>
              <a:t>2</a:t>
            </a:r>
            <a:endParaRPr sz="1400" b="1" i="0" u="none" strike="noStrike" cap="non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25"/>
          <p:cNvSpPr txBox="1">
            <a:spLocks noGrp="1"/>
          </p:cNvSpPr>
          <p:nvPr>
            <p:ph type="body" idx="1"/>
          </p:nvPr>
        </p:nvSpPr>
        <p:spPr>
          <a:xfrm>
            <a:off x="0" y="3573010"/>
            <a:ext cx="9144000" cy="432047"/>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1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
          <p:cNvSpPr txBox="1">
            <a:spLocks noGrp="1"/>
          </p:cNvSpPr>
          <p:nvPr>
            <p:ph type="body" idx="1"/>
          </p:nvPr>
        </p:nvSpPr>
        <p:spPr>
          <a:xfrm>
            <a:off x="4464844" y="2135981"/>
            <a:ext cx="4679156" cy="536637"/>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2"/>
              </a:buClr>
              <a:buSzPts val="4100"/>
              <a:buNone/>
            </a:pPr>
            <a:r>
              <a:rPr lang="en" b="1"/>
              <a:t>PENDAHULUAN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
          <p:cNvSpPr txBox="1">
            <a:spLocks noGrp="1"/>
          </p:cNvSpPr>
          <p:nvPr>
            <p:ph type="body" idx="1"/>
          </p:nvPr>
        </p:nvSpPr>
        <p:spPr>
          <a:xfrm>
            <a:off x="315829" y="236987"/>
            <a:ext cx="6650456" cy="54318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a:t>Pendahuluan</a:t>
            </a:r>
            <a:endParaRPr/>
          </a:p>
        </p:txBody>
      </p:sp>
      <p:sp>
        <p:nvSpPr>
          <p:cNvPr id="317" name="Google Shape;317;p5"/>
          <p:cNvSpPr/>
          <p:nvPr/>
        </p:nvSpPr>
        <p:spPr>
          <a:xfrm rot="-8100000">
            <a:off x="469171" y="1180149"/>
            <a:ext cx="1391130" cy="1391129"/>
          </a:xfrm>
          <a:custGeom>
            <a:avLst/>
            <a:gdLst/>
            <a:ahLst/>
            <a:cxnLst/>
            <a:rect l="l" t="t" r="r" b="b"/>
            <a:pathLst>
              <a:path w="1639462" h="1639461" extrusionOk="0">
                <a:moveTo>
                  <a:pt x="254587" y="1639461"/>
                </a:moveTo>
                <a:lnTo>
                  <a:pt x="254587" y="1639461"/>
                </a:lnTo>
                <a:lnTo>
                  <a:pt x="0" y="1639461"/>
                </a:lnTo>
                <a:lnTo>
                  <a:pt x="0" y="343317"/>
                </a:lnTo>
                <a:lnTo>
                  <a:pt x="358513" y="343317"/>
                </a:lnTo>
                <a:lnTo>
                  <a:pt x="358513" y="1026362"/>
                </a:lnTo>
                <a:lnTo>
                  <a:pt x="1384875" y="0"/>
                </a:lnTo>
                <a:lnTo>
                  <a:pt x="1639462" y="254586"/>
                </a:lnTo>
                <a:lnTo>
                  <a:pt x="590237" y="1303812"/>
                </a:lnTo>
                <a:lnTo>
                  <a:pt x="1296144" y="1303812"/>
                </a:lnTo>
                <a:lnTo>
                  <a:pt x="1296144" y="1639461"/>
                </a:lnTo>
                <a:lnTo>
                  <a:pt x="254588" y="163946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8" name="Google Shape;318;p5"/>
          <p:cNvSpPr/>
          <p:nvPr/>
        </p:nvSpPr>
        <p:spPr>
          <a:xfrm rot="-8100000">
            <a:off x="1191622" y="3259386"/>
            <a:ext cx="1391130" cy="1391129"/>
          </a:xfrm>
          <a:custGeom>
            <a:avLst/>
            <a:gdLst/>
            <a:ahLst/>
            <a:cxnLst/>
            <a:rect l="l" t="t" r="r" b="b"/>
            <a:pathLst>
              <a:path w="1639462" h="1639461" extrusionOk="0">
                <a:moveTo>
                  <a:pt x="254587" y="1639461"/>
                </a:moveTo>
                <a:lnTo>
                  <a:pt x="254587" y="1639461"/>
                </a:lnTo>
                <a:lnTo>
                  <a:pt x="0" y="1639461"/>
                </a:lnTo>
                <a:lnTo>
                  <a:pt x="0" y="343317"/>
                </a:lnTo>
                <a:lnTo>
                  <a:pt x="358513" y="343317"/>
                </a:lnTo>
                <a:lnTo>
                  <a:pt x="358513" y="1026362"/>
                </a:lnTo>
                <a:lnTo>
                  <a:pt x="1384875" y="0"/>
                </a:lnTo>
                <a:lnTo>
                  <a:pt x="1639462" y="254586"/>
                </a:lnTo>
                <a:lnTo>
                  <a:pt x="590237" y="1303812"/>
                </a:lnTo>
                <a:lnTo>
                  <a:pt x="1296144" y="1303812"/>
                </a:lnTo>
                <a:lnTo>
                  <a:pt x="1296144" y="1639461"/>
                </a:lnTo>
                <a:lnTo>
                  <a:pt x="254588" y="1639461"/>
                </a:ln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9" name="Google Shape;319;p5"/>
          <p:cNvSpPr/>
          <p:nvPr/>
        </p:nvSpPr>
        <p:spPr>
          <a:xfrm rot="-8100000">
            <a:off x="5346338" y="3320337"/>
            <a:ext cx="1391130" cy="1391129"/>
          </a:xfrm>
          <a:custGeom>
            <a:avLst/>
            <a:gdLst/>
            <a:ahLst/>
            <a:cxnLst/>
            <a:rect l="l" t="t" r="r" b="b"/>
            <a:pathLst>
              <a:path w="1639462" h="1639461" extrusionOk="0">
                <a:moveTo>
                  <a:pt x="254587" y="1639461"/>
                </a:moveTo>
                <a:lnTo>
                  <a:pt x="254587" y="1639461"/>
                </a:lnTo>
                <a:lnTo>
                  <a:pt x="0" y="1639461"/>
                </a:lnTo>
                <a:lnTo>
                  <a:pt x="0" y="343317"/>
                </a:lnTo>
                <a:lnTo>
                  <a:pt x="358513" y="343317"/>
                </a:lnTo>
                <a:lnTo>
                  <a:pt x="358513" y="1026362"/>
                </a:lnTo>
                <a:lnTo>
                  <a:pt x="1384875" y="0"/>
                </a:lnTo>
                <a:lnTo>
                  <a:pt x="1639462" y="254586"/>
                </a:lnTo>
                <a:lnTo>
                  <a:pt x="590237" y="1303812"/>
                </a:lnTo>
                <a:lnTo>
                  <a:pt x="1296144" y="1303812"/>
                </a:lnTo>
                <a:lnTo>
                  <a:pt x="1296144" y="1639461"/>
                </a:lnTo>
                <a:lnTo>
                  <a:pt x="254588" y="1639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0" name="Google Shape;320;p5"/>
          <p:cNvSpPr/>
          <p:nvPr/>
        </p:nvSpPr>
        <p:spPr>
          <a:xfrm rot="-8100000">
            <a:off x="4294614" y="1479075"/>
            <a:ext cx="1391130" cy="1391129"/>
          </a:xfrm>
          <a:custGeom>
            <a:avLst/>
            <a:gdLst/>
            <a:ahLst/>
            <a:cxnLst/>
            <a:rect l="l" t="t" r="r" b="b"/>
            <a:pathLst>
              <a:path w="1639462" h="1639461" extrusionOk="0">
                <a:moveTo>
                  <a:pt x="254587" y="1639461"/>
                </a:moveTo>
                <a:lnTo>
                  <a:pt x="254587" y="1639461"/>
                </a:lnTo>
                <a:lnTo>
                  <a:pt x="0" y="1639461"/>
                </a:lnTo>
                <a:lnTo>
                  <a:pt x="0" y="343317"/>
                </a:lnTo>
                <a:lnTo>
                  <a:pt x="358513" y="343317"/>
                </a:lnTo>
                <a:lnTo>
                  <a:pt x="358513" y="1026362"/>
                </a:lnTo>
                <a:lnTo>
                  <a:pt x="1384875" y="0"/>
                </a:lnTo>
                <a:lnTo>
                  <a:pt x="1639462" y="254586"/>
                </a:lnTo>
                <a:lnTo>
                  <a:pt x="590237" y="1303812"/>
                </a:lnTo>
                <a:lnTo>
                  <a:pt x="1296144" y="1303812"/>
                </a:lnTo>
                <a:lnTo>
                  <a:pt x="1296144" y="1639461"/>
                </a:lnTo>
                <a:lnTo>
                  <a:pt x="254588" y="1639461"/>
                </a:ln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21" name="Google Shape;321;p5"/>
          <p:cNvSpPr txBox="1"/>
          <p:nvPr/>
        </p:nvSpPr>
        <p:spPr>
          <a:xfrm>
            <a:off x="591137" y="1741013"/>
            <a:ext cx="1557300" cy="2694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chemeClr val="lt1"/>
                </a:solidFill>
                <a:latin typeface="Arial"/>
                <a:ea typeface="Arial"/>
                <a:cs typeface="Arial"/>
                <a:sym typeface="Arial"/>
              </a:rPr>
              <a:t>ALASAN</a:t>
            </a:r>
            <a:endParaRPr sz="1300" b="1" i="0" u="none" strike="noStrike" cap="none">
              <a:solidFill>
                <a:schemeClr val="lt1"/>
              </a:solidFill>
              <a:latin typeface="Arial"/>
              <a:ea typeface="Arial"/>
              <a:cs typeface="Arial"/>
              <a:sym typeface="Arial"/>
            </a:endParaRPr>
          </a:p>
        </p:txBody>
      </p:sp>
      <p:sp>
        <p:nvSpPr>
          <p:cNvPr id="322" name="Google Shape;322;p5"/>
          <p:cNvSpPr txBox="1"/>
          <p:nvPr/>
        </p:nvSpPr>
        <p:spPr>
          <a:xfrm>
            <a:off x="4126821" y="2030025"/>
            <a:ext cx="3147300" cy="2694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chemeClr val="lt1"/>
                </a:solidFill>
                <a:latin typeface="Arial"/>
                <a:ea typeface="Arial"/>
                <a:cs typeface="Arial"/>
                <a:sym typeface="Arial"/>
              </a:rPr>
              <a:t>CRYPTOCURRENCY</a:t>
            </a:r>
            <a:endParaRPr sz="1300" b="1" i="0" u="none" strike="noStrike" cap="none">
              <a:solidFill>
                <a:schemeClr val="lt1"/>
              </a:solidFill>
              <a:latin typeface="Arial"/>
              <a:ea typeface="Arial"/>
              <a:cs typeface="Arial"/>
              <a:sym typeface="Arial"/>
            </a:endParaRPr>
          </a:p>
        </p:txBody>
      </p:sp>
      <p:sp>
        <p:nvSpPr>
          <p:cNvPr id="323" name="Google Shape;323;p5"/>
          <p:cNvSpPr txBox="1"/>
          <p:nvPr/>
        </p:nvSpPr>
        <p:spPr>
          <a:xfrm>
            <a:off x="1279238" y="3820258"/>
            <a:ext cx="1215900" cy="2694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chemeClr val="lt1"/>
                </a:solidFill>
                <a:latin typeface="Arial"/>
                <a:ea typeface="Arial"/>
                <a:cs typeface="Arial"/>
                <a:sym typeface="Arial"/>
              </a:rPr>
              <a:t>BITCOIN</a:t>
            </a:r>
            <a:endParaRPr sz="1300" b="1" i="0" u="none" strike="noStrike" cap="none">
              <a:solidFill>
                <a:schemeClr val="lt1"/>
              </a:solidFill>
              <a:latin typeface="Arial"/>
              <a:ea typeface="Arial"/>
              <a:cs typeface="Arial"/>
              <a:sym typeface="Arial"/>
            </a:endParaRPr>
          </a:p>
        </p:txBody>
      </p:sp>
      <p:sp>
        <p:nvSpPr>
          <p:cNvPr id="324" name="Google Shape;324;p5"/>
          <p:cNvSpPr txBox="1"/>
          <p:nvPr/>
        </p:nvSpPr>
        <p:spPr>
          <a:xfrm>
            <a:off x="5364035" y="3865677"/>
            <a:ext cx="1215900" cy="2694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1300"/>
              <a:buFont typeface="Arial"/>
              <a:buNone/>
            </a:pPr>
            <a:r>
              <a:rPr lang="en" sz="1300" b="1" i="0" u="none" strike="noStrike" cap="none">
                <a:solidFill>
                  <a:schemeClr val="lt1"/>
                </a:solidFill>
                <a:latin typeface="Arial"/>
                <a:ea typeface="Arial"/>
                <a:cs typeface="Arial"/>
                <a:sym typeface="Arial"/>
              </a:rPr>
              <a:t>TUJUAN</a:t>
            </a:r>
            <a:endParaRPr sz="1300" b="1" i="0" u="none" strike="noStrike" cap="none">
              <a:solidFill>
                <a:schemeClr val="lt1"/>
              </a:solidFill>
              <a:latin typeface="Arial"/>
              <a:ea typeface="Arial"/>
              <a:cs typeface="Arial"/>
              <a:sym typeface="Arial"/>
            </a:endParaRPr>
          </a:p>
        </p:txBody>
      </p:sp>
      <p:sp>
        <p:nvSpPr>
          <p:cNvPr id="325" name="Google Shape;325;p5"/>
          <p:cNvSpPr txBox="1"/>
          <p:nvPr/>
        </p:nvSpPr>
        <p:spPr>
          <a:xfrm>
            <a:off x="2312326" y="1190975"/>
            <a:ext cx="1726800" cy="13680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250"/>
              <a:buFont typeface="Arial"/>
              <a:buNone/>
            </a:pPr>
            <a:r>
              <a:rPr lang="en" sz="1250" b="0" i="0" u="none" strike="noStrike" cap="none">
                <a:solidFill>
                  <a:srgbClr val="000000"/>
                </a:solidFill>
                <a:highlight>
                  <a:srgbClr val="FFFFFF"/>
                </a:highlight>
                <a:latin typeface="Arial"/>
                <a:ea typeface="Arial"/>
                <a:cs typeface="Arial"/>
                <a:sym typeface="Arial"/>
              </a:rPr>
              <a:t>Era Industri  4.0 ini menghadirkan berbagai inovasi di seluruh aspek, termasuk kegiatan ekonomi. </a:t>
            </a:r>
            <a:endParaRPr sz="900" b="0" i="0" u="none" strike="noStrike" cap="none">
              <a:solidFill>
                <a:srgbClr val="636363"/>
              </a:solidFill>
              <a:latin typeface="Arial"/>
              <a:ea typeface="Arial"/>
              <a:cs typeface="Arial"/>
              <a:sym typeface="Arial"/>
            </a:endParaRPr>
          </a:p>
        </p:txBody>
      </p:sp>
      <p:sp>
        <p:nvSpPr>
          <p:cNvPr id="326" name="Google Shape;326;p5"/>
          <p:cNvSpPr txBox="1"/>
          <p:nvPr/>
        </p:nvSpPr>
        <p:spPr>
          <a:xfrm>
            <a:off x="6025425" y="1406938"/>
            <a:ext cx="2113200" cy="15354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250"/>
              <a:buFont typeface="Arial"/>
              <a:buNone/>
            </a:pPr>
            <a:r>
              <a:rPr lang="en" sz="1250" b="0" i="0" u="none" strike="noStrike" cap="none">
                <a:solidFill>
                  <a:srgbClr val="000000"/>
                </a:solidFill>
                <a:highlight>
                  <a:srgbClr val="FFFFFF"/>
                </a:highlight>
                <a:latin typeface="Arial"/>
                <a:ea typeface="Arial"/>
                <a:cs typeface="Arial"/>
                <a:sym typeface="Arial"/>
              </a:rPr>
              <a:t>Mata uang digital dengan sistem pembayaran yang didasarkan pada bukti kriptografi, dua pihak bertransaksi secara langsung </a:t>
            </a:r>
            <a:endParaRPr sz="12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636363"/>
              </a:solidFill>
              <a:latin typeface="Arial"/>
              <a:ea typeface="Arial"/>
              <a:cs typeface="Arial"/>
              <a:sym typeface="Arial"/>
            </a:endParaRPr>
          </a:p>
        </p:txBody>
      </p:sp>
      <p:sp>
        <p:nvSpPr>
          <p:cNvPr id="327" name="Google Shape;327;p5"/>
          <p:cNvSpPr txBox="1"/>
          <p:nvPr/>
        </p:nvSpPr>
        <p:spPr>
          <a:xfrm>
            <a:off x="7150450" y="3549275"/>
            <a:ext cx="1885200" cy="11466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250"/>
              <a:buFont typeface="Arial"/>
              <a:buNone/>
            </a:pPr>
            <a:r>
              <a:rPr lang="en" sz="1250" b="0" i="0" u="none" strike="noStrike" cap="none">
                <a:solidFill>
                  <a:srgbClr val="000000"/>
                </a:solidFill>
                <a:highlight>
                  <a:srgbClr val="FFFFFF"/>
                </a:highlight>
                <a:latin typeface="Arial"/>
                <a:ea typeface="Arial"/>
                <a:cs typeface="Arial"/>
                <a:sym typeface="Arial"/>
              </a:rPr>
              <a:t>Ingin mengetahui hasil prediksi harga bitcoin menggunakan LSTM dan memprediksi harga bitcoin 30 hari kedepan.</a:t>
            </a:r>
            <a:endParaRPr sz="900" b="0" i="0" u="none" strike="noStrike" cap="none">
              <a:solidFill>
                <a:srgbClr val="636363"/>
              </a:solidFill>
              <a:latin typeface="Arial"/>
              <a:ea typeface="Arial"/>
              <a:cs typeface="Arial"/>
              <a:sym typeface="Arial"/>
            </a:endParaRPr>
          </a:p>
        </p:txBody>
      </p:sp>
      <p:sp>
        <p:nvSpPr>
          <p:cNvPr id="328" name="Google Shape;328;p5"/>
          <p:cNvSpPr txBox="1"/>
          <p:nvPr/>
        </p:nvSpPr>
        <p:spPr>
          <a:xfrm>
            <a:off x="2872988" y="3187238"/>
            <a:ext cx="2113200" cy="15354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250"/>
              <a:buFont typeface="Arial"/>
              <a:buNone/>
            </a:pPr>
            <a:r>
              <a:rPr lang="en" sz="1250">
                <a:highlight>
                  <a:srgbClr val="FFFFFF"/>
                </a:highlight>
              </a:rPr>
              <a:t>Sebagai cryptocurrency berbasis blockchain pertama, Bitcoin saat ini mewakili lebih dari 68% dari total nilai cryptocurrency yang ada.</a:t>
            </a:r>
            <a:endParaRPr sz="12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63636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
          <p:cNvSpPr txBox="1">
            <a:spLocks noGrp="1"/>
          </p:cNvSpPr>
          <p:nvPr>
            <p:ph type="body" idx="1"/>
          </p:nvPr>
        </p:nvSpPr>
        <p:spPr>
          <a:xfrm>
            <a:off x="4464900" y="1906200"/>
            <a:ext cx="4679100" cy="1331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2"/>
              </a:buClr>
              <a:buSzPts val="4100"/>
              <a:buNone/>
            </a:pPr>
            <a:r>
              <a:rPr lang="en" b="1"/>
              <a:t>LANDASAN TEORI</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7"/>
          <p:cNvSpPr txBox="1">
            <a:spLocks noGrp="1"/>
          </p:cNvSpPr>
          <p:nvPr>
            <p:ph type="body" idx="1"/>
          </p:nvPr>
        </p:nvSpPr>
        <p:spPr>
          <a:xfrm>
            <a:off x="315829" y="236987"/>
            <a:ext cx="7464066"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SzPts val="4100"/>
              <a:buNone/>
            </a:pPr>
            <a:r>
              <a:rPr lang="en" sz="3300"/>
              <a:t>Long Short Term Memory (LSTM)</a:t>
            </a:r>
            <a:endParaRPr sz="3300"/>
          </a:p>
        </p:txBody>
      </p:sp>
      <p:sp>
        <p:nvSpPr>
          <p:cNvPr id="339" name="Google Shape;339;p7"/>
          <p:cNvSpPr txBox="1"/>
          <p:nvPr/>
        </p:nvSpPr>
        <p:spPr>
          <a:xfrm>
            <a:off x="3940618" y="2698665"/>
            <a:ext cx="21246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Menghitung nilai sigmoid dan tanh</a:t>
            </a:r>
            <a:endParaRPr sz="1100" b="0" i="0" u="none" strike="noStrike" cap="none">
              <a:solidFill>
                <a:srgbClr val="636363"/>
              </a:solidFill>
              <a:latin typeface="Arial"/>
              <a:ea typeface="Arial"/>
              <a:cs typeface="Arial"/>
              <a:sym typeface="Arial"/>
            </a:endParaRPr>
          </a:p>
        </p:txBody>
      </p:sp>
      <p:sp>
        <p:nvSpPr>
          <p:cNvPr id="340" name="Google Shape;340;p7"/>
          <p:cNvSpPr txBox="1"/>
          <p:nvPr/>
        </p:nvSpPr>
        <p:spPr>
          <a:xfrm>
            <a:off x="1119143" y="3040421"/>
            <a:ext cx="2124600" cy="577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Mengubah data yang akan digunakan menjadi supervised learning problem.</a:t>
            </a:r>
            <a:endParaRPr sz="1100" b="0" i="0" u="none" strike="noStrike" cap="none">
              <a:solidFill>
                <a:srgbClr val="636363"/>
              </a:solidFill>
              <a:latin typeface="Arial"/>
              <a:ea typeface="Arial"/>
              <a:cs typeface="Arial"/>
              <a:sym typeface="Arial"/>
            </a:endParaRPr>
          </a:p>
        </p:txBody>
      </p:sp>
      <p:sp>
        <p:nvSpPr>
          <p:cNvPr id="341" name="Google Shape;341;p7"/>
          <p:cNvSpPr txBox="1"/>
          <p:nvPr/>
        </p:nvSpPr>
        <p:spPr>
          <a:xfrm>
            <a:off x="1113851" y="2572402"/>
            <a:ext cx="21369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Menghapus variabel yang tidak dibutuhkan.</a:t>
            </a:r>
            <a:endParaRPr sz="1100" b="0" i="0" u="none" strike="noStrike" cap="none">
              <a:solidFill>
                <a:srgbClr val="636363"/>
              </a:solidFill>
              <a:latin typeface="Arial"/>
              <a:ea typeface="Arial"/>
              <a:cs typeface="Arial"/>
              <a:sym typeface="Arial"/>
            </a:endParaRPr>
          </a:p>
        </p:txBody>
      </p:sp>
      <p:sp>
        <p:nvSpPr>
          <p:cNvPr id="342" name="Google Shape;342;p7"/>
          <p:cNvSpPr txBox="1"/>
          <p:nvPr/>
        </p:nvSpPr>
        <p:spPr>
          <a:xfrm>
            <a:off x="1126401" y="4419708"/>
            <a:ext cx="21369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Membagi data menjadi data training dan testing.</a:t>
            </a:r>
            <a:endParaRPr sz="1100" b="0" i="0" u="none" strike="noStrike" cap="none">
              <a:solidFill>
                <a:srgbClr val="636363"/>
              </a:solidFill>
              <a:latin typeface="Arial"/>
              <a:ea typeface="Arial"/>
              <a:cs typeface="Arial"/>
              <a:sym typeface="Arial"/>
            </a:endParaRPr>
          </a:p>
        </p:txBody>
      </p:sp>
      <p:sp>
        <p:nvSpPr>
          <p:cNvPr id="343" name="Google Shape;343;p7"/>
          <p:cNvSpPr/>
          <p:nvPr/>
        </p:nvSpPr>
        <p:spPr>
          <a:xfrm>
            <a:off x="513337" y="4362426"/>
            <a:ext cx="428700" cy="4287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4" name="Google Shape;344;p7"/>
          <p:cNvSpPr/>
          <p:nvPr/>
        </p:nvSpPr>
        <p:spPr>
          <a:xfrm>
            <a:off x="3446362" y="2750745"/>
            <a:ext cx="428700" cy="4287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 name="Google Shape;345;p7"/>
          <p:cNvSpPr/>
          <p:nvPr/>
        </p:nvSpPr>
        <p:spPr>
          <a:xfrm>
            <a:off x="489551" y="2529501"/>
            <a:ext cx="428700" cy="4287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6" name="Google Shape;346;p7"/>
          <p:cNvSpPr/>
          <p:nvPr/>
        </p:nvSpPr>
        <p:spPr>
          <a:xfrm>
            <a:off x="487851" y="3114670"/>
            <a:ext cx="428700" cy="4287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7" name="Google Shape;347;p7"/>
          <p:cNvSpPr txBox="1"/>
          <p:nvPr/>
        </p:nvSpPr>
        <p:spPr>
          <a:xfrm>
            <a:off x="1119143" y="3677652"/>
            <a:ext cx="2124600" cy="577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Melakukan normalisasi menggunakan min-max scalling. </a:t>
            </a:r>
            <a:endParaRPr sz="1100" b="0" i="0" u="none" strike="noStrike" cap="none">
              <a:solidFill>
                <a:srgbClr val="636363"/>
              </a:solidFill>
              <a:latin typeface="Arial"/>
              <a:ea typeface="Arial"/>
              <a:cs typeface="Arial"/>
              <a:sym typeface="Arial"/>
            </a:endParaRPr>
          </a:p>
        </p:txBody>
      </p:sp>
      <p:sp>
        <p:nvSpPr>
          <p:cNvPr id="348" name="Google Shape;348;p7"/>
          <p:cNvSpPr txBox="1"/>
          <p:nvPr/>
        </p:nvSpPr>
        <p:spPr>
          <a:xfrm>
            <a:off x="3934476" y="3203652"/>
            <a:ext cx="2136900" cy="746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Membuat model LSTM dengan menentukan banyaknya hidden layer,neuron, dan epoch yang akan digunakan.</a:t>
            </a:r>
            <a:endParaRPr sz="1100" b="0" i="0" u="none" strike="noStrike" cap="none">
              <a:solidFill>
                <a:srgbClr val="636363"/>
              </a:solidFill>
              <a:latin typeface="Arial"/>
              <a:ea typeface="Arial"/>
              <a:cs typeface="Arial"/>
              <a:sym typeface="Arial"/>
            </a:endParaRPr>
          </a:p>
        </p:txBody>
      </p:sp>
      <p:sp>
        <p:nvSpPr>
          <p:cNvPr id="349" name="Google Shape;349;p7"/>
          <p:cNvSpPr/>
          <p:nvPr/>
        </p:nvSpPr>
        <p:spPr>
          <a:xfrm>
            <a:off x="3446362" y="3371914"/>
            <a:ext cx="428700" cy="428700"/>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0" name="Google Shape;350;p7"/>
          <p:cNvSpPr/>
          <p:nvPr/>
        </p:nvSpPr>
        <p:spPr>
          <a:xfrm>
            <a:off x="487851" y="3726089"/>
            <a:ext cx="428700" cy="4287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1" name="Google Shape;351;p7"/>
          <p:cNvSpPr txBox="1"/>
          <p:nvPr/>
        </p:nvSpPr>
        <p:spPr>
          <a:xfrm>
            <a:off x="315826" y="976825"/>
            <a:ext cx="8374800" cy="1177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LSTM merupakan bentuk pengembangan dari RNN. LSTM terdiri dari </a:t>
            </a:r>
            <a:r>
              <a:rPr lang="en" sz="1200" b="1" i="0" u="none" strike="noStrike" cap="none">
                <a:solidFill>
                  <a:srgbClr val="636363"/>
                </a:solidFill>
                <a:latin typeface="Arial"/>
                <a:ea typeface="Arial"/>
                <a:cs typeface="Arial"/>
                <a:sym typeface="Arial"/>
              </a:rPr>
              <a:t>serangkaian sel memori unik </a:t>
            </a:r>
            <a:r>
              <a:rPr lang="en" sz="1200" b="0" i="0" u="none" strike="noStrike" cap="none">
                <a:solidFill>
                  <a:srgbClr val="636363"/>
                </a:solidFill>
                <a:latin typeface="Arial"/>
                <a:ea typeface="Arial"/>
                <a:cs typeface="Arial"/>
                <a:sym typeface="Arial"/>
              </a:rPr>
              <a:t>yang </a:t>
            </a:r>
            <a:r>
              <a:rPr lang="en" sz="1200" b="1" i="0" u="none" strike="noStrike" cap="none">
                <a:solidFill>
                  <a:srgbClr val="636363"/>
                </a:solidFill>
                <a:latin typeface="Arial"/>
                <a:ea typeface="Arial"/>
                <a:cs typeface="Arial"/>
                <a:sym typeface="Arial"/>
              </a:rPr>
              <a:t>menggantikan</a:t>
            </a:r>
            <a:r>
              <a:rPr lang="en" sz="1200" b="0" i="0" u="none" strike="noStrike" cap="none">
                <a:solidFill>
                  <a:srgbClr val="636363"/>
                </a:solidFill>
                <a:latin typeface="Arial"/>
                <a:ea typeface="Arial"/>
                <a:cs typeface="Arial"/>
                <a:sym typeface="Arial"/>
              </a:rPr>
              <a:t> </a:t>
            </a:r>
            <a:r>
              <a:rPr lang="en" sz="1200" b="1" i="0" u="none" strike="noStrike" cap="none">
                <a:solidFill>
                  <a:srgbClr val="636363"/>
                </a:solidFill>
                <a:latin typeface="Arial"/>
                <a:ea typeface="Arial"/>
                <a:cs typeface="Arial"/>
                <a:sym typeface="Arial"/>
              </a:rPr>
              <a:t>neuron lapisan tersembunyi dari RNN</a:t>
            </a:r>
            <a:r>
              <a:rPr lang="en" sz="1200" b="0" i="0" u="none" strike="noStrike" cap="none">
                <a:solidFill>
                  <a:srgbClr val="636363"/>
                </a:solidFill>
                <a:latin typeface="Arial"/>
                <a:ea typeface="Arial"/>
                <a:cs typeface="Arial"/>
                <a:sym typeface="Arial"/>
              </a:rPr>
              <a:t>. Model LSTM menyaring informasi melalui struktur </a:t>
            </a:r>
            <a:r>
              <a:rPr lang="en" sz="1200" b="0" i="1" u="none" strike="noStrike" cap="none">
                <a:solidFill>
                  <a:srgbClr val="636363"/>
                </a:solidFill>
                <a:latin typeface="Arial"/>
                <a:ea typeface="Arial"/>
                <a:cs typeface="Arial"/>
                <a:sym typeface="Arial"/>
              </a:rPr>
              <a:t>gate </a:t>
            </a:r>
            <a:r>
              <a:rPr lang="en" sz="1200" b="0" i="0" u="none" strike="noStrike" cap="none">
                <a:solidFill>
                  <a:srgbClr val="636363"/>
                </a:solidFill>
                <a:latin typeface="Arial"/>
                <a:ea typeface="Arial"/>
                <a:cs typeface="Arial"/>
                <a:sym typeface="Arial"/>
              </a:rPr>
              <a:t>untuk mempertahankan dan memperbarui keadaan sel memori. Struktur </a:t>
            </a:r>
            <a:r>
              <a:rPr lang="en" sz="1200" b="0" i="1" u="none" strike="noStrike" cap="none">
                <a:solidFill>
                  <a:srgbClr val="636363"/>
                </a:solidFill>
                <a:latin typeface="Arial"/>
                <a:ea typeface="Arial"/>
                <a:cs typeface="Arial"/>
                <a:sym typeface="Arial"/>
              </a:rPr>
              <a:t>gate </a:t>
            </a:r>
            <a:r>
              <a:rPr lang="en" sz="1200" b="0" i="0" u="none" strike="noStrike" cap="none">
                <a:solidFill>
                  <a:srgbClr val="636363"/>
                </a:solidFill>
                <a:latin typeface="Arial"/>
                <a:ea typeface="Arial"/>
                <a:cs typeface="Arial"/>
                <a:sym typeface="Arial"/>
              </a:rPr>
              <a:t>mencakup</a:t>
            </a:r>
            <a:r>
              <a:rPr lang="en" sz="1200" b="0" i="1" u="none" strike="noStrike" cap="none">
                <a:solidFill>
                  <a:srgbClr val="636363"/>
                </a:solidFill>
                <a:latin typeface="Arial"/>
                <a:ea typeface="Arial"/>
                <a:cs typeface="Arial"/>
                <a:sym typeface="Arial"/>
              </a:rPr>
              <a:t> i</a:t>
            </a:r>
            <a:r>
              <a:rPr lang="en" sz="1200" b="1" i="1" u="none" strike="noStrike" cap="none">
                <a:solidFill>
                  <a:srgbClr val="636363"/>
                </a:solidFill>
                <a:latin typeface="Arial"/>
                <a:ea typeface="Arial"/>
                <a:cs typeface="Arial"/>
                <a:sym typeface="Arial"/>
              </a:rPr>
              <a:t>nput gate, forget gate, </a:t>
            </a:r>
            <a:r>
              <a:rPr lang="en" sz="1200" b="1" i="0" u="none" strike="noStrike" cap="none">
                <a:solidFill>
                  <a:srgbClr val="636363"/>
                </a:solidFill>
                <a:latin typeface="Arial"/>
                <a:ea typeface="Arial"/>
                <a:cs typeface="Arial"/>
                <a:sym typeface="Arial"/>
              </a:rPr>
              <a:t>dan</a:t>
            </a:r>
            <a:r>
              <a:rPr lang="en" sz="1200" b="1" i="1" u="none" strike="noStrike" cap="none">
                <a:solidFill>
                  <a:srgbClr val="636363"/>
                </a:solidFill>
                <a:latin typeface="Arial"/>
                <a:ea typeface="Arial"/>
                <a:cs typeface="Arial"/>
                <a:sym typeface="Arial"/>
              </a:rPr>
              <a:t> output gate</a:t>
            </a:r>
            <a:r>
              <a:rPr lang="en" sz="1200" b="1" i="0" u="none" strike="noStrike" cap="none">
                <a:solidFill>
                  <a:srgbClr val="636363"/>
                </a:solidFill>
                <a:latin typeface="Arial"/>
                <a:ea typeface="Arial"/>
                <a:cs typeface="Arial"/>
                <a:sym typeface="Arial"/>
              </a:rPr>
              <a:t>. </a:t>
            </a:r>
            <a:r>
              <a:rPr lang="en" sz="1200" b="0" i="0" u="none" strike="noStrike" cap="none">
                <a:solidFill>
                  <a:srgbClr val="636363"/>
                </a:solidFill>
                <a:latin typeface="Arial"/>
                <a:ea typeface="Arial"/>
                <a:cs typeface="Arial"/>
                <a:sym typeface="Arial"/>
              </a:rPr>
              <a:t>Setiap sel memori memiliki </a:t>
            </a:r>
            <a:r>
              <a:rPr lang="en" sz="1200" b="1" i="0" u="none" strike="noStrike" cap="none">
                <a:solidFill>
                  <a:srgbClr val="636363"/>
                </a:solidFill>
                <a:latin typeface="Arial"/>
                <a:ea typeface="Arial"/>
                <a:cs typeface="Arial"/>
                <a:sym typeface="Arial"/>
              </a:rPr>
              <a:t>tiga lapisan sigmoid dan satu lapisan tanh</a:t>
            </a:r>
            <a:r>
              <a:rPr lang="en" sz="1200" b="0" i="0" u="none" strike="noStrike" cap="none">
                <a:solidFill>
                  <a:srgbClr val="636363"/>
                </a:solidFill>
                <a:latin typeface="Arial"/>
                <a:ea typeface="Arial"/>
                <a:cs typeface="Arial"/>
                <a:sym typeface="Arial"/>
              </a:rPr>
              <a:t>.</a:t>
            </a:r>
            <a:endParaRPr sz="1200" b="0" i="0" u="none" strike="noStrike" cap="none">
              <a:solidFill>
                <a:srgbClr val="6363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636363"/>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Algoritma yang digunakan dalam LSTM adalah sebagai berikut (Brownlee, 2017):</a:t>
            </a:r>
            <a:endParaRPr sz="1200" b="0" i="0" u="none" strike="noStrike" cap="none">
              <a:solidFill>
                <a:srgbClr val="636363"/>
              </a:solidFill>
              <a:latin typeface="Arial"/>
              <a:ea typeface="Arial"/>
              <a:cs typeface="Arial"/>
              <a:sym typeface="Arial"/>
            </a:endParaRPr>
          </a:p>
        </p:txBody>
      </p:sp>
      <p:sp>
        <p:nvSpPr>
          <p:cNvPr id="352" name="Google Shape;352;p7"/>
          <p:cNvSpPr txBox="1">
            <a:spLocks noGrp="1"/>
          </p:cNvSpPr>
          <p:nvPr>
            <p:ph type="body" idx="1"/>
          </p:nvPr>
        </p:nvSpPr>
        <p:spPr>
          <a:xfrm>
            <a:off x="291200" y="2421700"/>
            <a:ext cx="822000" cy="644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1</a:t>
            </a:r>
            <a:endParaRPr sz="1800"/>
          </a:p>
        </p:txBody>
      </p:sp>
      <p:sp>
        <p:nvSpPr>
          <p:cNvPr id="353" name="Google Shape;353;p7"/>
          <p:cNvSpPr txBox="1">
            <a:spLocks noGrp="1"/>
          </p:cNvSpPr>
          <p:nvPr>
            <p:ph type="body" idx="1"/>
          </p:nvPr>
        </p:nvSpPr>
        <p:spPr>
          <a:xfrm>
            <a:off x="291200" y="2936050"/>
            <a:ext cx="8220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2</a:t>
            </a:r>
            <a:endParaRPr sz="1800"/>
          </a:p>
        </p:txBody>
      </p:sp>
      <p:sp>
        <p:nvSpPr>
          <p:cNvPr id="354" name="Google Shape;354;p7"/>
          <p:cNvSpPr txBox="1">
            <a:spLocks noGrp="1"/>
          </p:cNvSpPr>
          <p:nvPr>
            <p:ph type="body" idx="1"/>
          </p:nvPr>
        </p:nvSpPr>
        <p:spPr>
          <a:xfrm>
            <a:off x="291200" y="3547450"/>
            <a:ext cx="822000" cy="8376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3</a:t>
            </a:r>
            <a:endParaRPr sz="1800"/>
          </a:p>
        </p:txBody>
      </p:sp>
      <p:pic>
        <p:nvPicPr>
          <p:cNvPr id="355" name="Google Shape;355;p7"/>
          <p:cNvPicPr preferRelativeResize="0"/>
          <p:nvPr/>
        </p:nvPicPr>
        <p:blipFill rotWithShape="1">
          <a:blip r:embed="rId3">
            <a:alphaModFix/>
          </a:blip>
          <a:srcRect/>
          <a:stretch/>
        </p:blipFill>
        <p:spPr>
          <a:xfrm>
            <a:off x="6536350" y="2306725"/>
            <a:ext cx="2455250" cy="2555694"/>
          </a:xfrm>
          <a:prstGeom prst="rect">
            <a:avLst/>
          </a:prstGeom>
          <a:noFill/>
          <a:ln>
            <a:noFill/>
          </a:ln>
        </p:spPr>
      </p:pic>
      <p:sp>
        <p:nvSpPr>
          <p:cNvPr id="356" name="Google Shape;356;p7"/>
          <p:cNvSpPr txBox="1">
            <a:spLocks noGrp="1"/>
          </p:cNvSpPr>
          <p:nvPr>
            <p:ph type="body" idx="1"/>
          </p:nvPr>
        </p:nvSpPr>
        <p:spPr>
          <a:xfrm>
            <a:off x="315825" y="4185125"/>
            <a:ext cx="8220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4</a:t>
            </a:r>
            <a:endParaRPr sz="1800"/>
          </a:p>
        </p:txBody>
      </p:sp>
      <p:sp>
        <p:nvSpPr>
          <p:cNvPr id="357" name="Google Shape;357;p7"/>
          <p:cNvSpPr txBox="1">
            <a:spLocks noGrp="1"/>
          </p:cNvSpPr>
          <p:nvPr>
            <p:ph type="body" idx="1"/>
          </p:nvPr>
        </p:nvSpPr>
        <p:spPr>
          <a:xfrm>
            <a:off x="3250550" y="2603725"/>
            <a:ext cx="8220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5</a:t>
            </a:r>
            <a:endParaRPr sz="1800"/>
          </a:p>
        </p:txBody>
      </p:sp>
      <p:sp>
        <p:nvSpPr>
          <p:cNvPr id="358" name="Google Shape;358;p7"/>
          <p:cNvSpPr txBox="1">
            <a:spLocks noGrp="1"/>
          </p:cNvSpPr>
          <p:nvPr>
            <p:ph type="body" idx="1"/>
          </p:nvPr>
        </p:nvSpPr>
        <p:spPr>
          <a:xfrm>
            <a:off x="3250550" y="3106675"/>
            <a:ext cx="822000" cy="9558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6</a:t>
            </a:r>
            <a:endParaRPr sz="1800"/>
          </a:p>
        </p:txBody>
      </p:sp>
      <p:sp>
        <p:nvSpPr>
          <p:cNvPr id="359" name="Google Shape;359;p7"/>
          <p:cNvSpPr txBox="1"/>
          <p:nvPr/>
        </p:nvSpPr>
        <p:spPr>
          <a:xfrm>
            <a:off x="3935788" y="3965033"/>
            <a:ext cx="21369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636363"/>
                </a:solidFill>
                <a:latin typeface="Arial"/>
                <a:ea typeface="Arial"/>
                <a:cs typeface="Arial"/>
                <a:sym typeface="Arial"/>
              </a:rPr>
              <a:t>Melakukan evaluasi terhadap model LSTM yang telah dibuat.</a:t>
            </a:r>
            <a:endParaRPr sz="1100" b="0" i="0" u="none" strike="noStrike" cap="none">
              <a:solidFill>
                <a:srgbClr val="636363"/>
              </a:solidFill>
              <a:latin typeface="Arial"/>
              <a:ea typeface="Arial"/>
              <a:cs typeface="Arial"/>
              <a:sym typeface="Arial"/>
            </a:endParaRPr>
          </a:p>
        </p:txBody>
      </p:sp>
      <p:sp>
        <p:nvSpPr>
          <p:cNvPr id="360" name="Google Shape;360;p7"/>
          <p:cNvSpPr/>
          <p:nvPr/>
        </p:nvSpPr>
        <p:spPr>
          <a:xfrm>
            <a:off x="3447674" y="3980895"/>
            <a:ext cx="428700" cy="4287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1" name="Google Shape;361;p7"/>
          <p:cNvSpPr txBox="1">
            <a:spLocks noGrp="1"/>
          </p:cNvSpPr>
          <p:nvPr>
            <p:ph type="body" idx="1"/>
          </p:nvPr>
        </p:nvSpPr>
        <p:spPr>
          <a:xfrm>
            <a:off x="3251863" y="3833875"/>
            <a:ext cx="822000" cy="7455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2"/>
              </a:buClr>
              <a:buSzPts val="4100"/>
              <a:buNone/>
            </a:pPr>
            <a:r>
              <a:rPr lang="en" sz="1800"/>
              <a:t>7</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
          <p:cNvSpPr/>
          <p:nvPr/>
        </p:nvSpPr>
        <p:spPr>
          <a:xfrm>
            <a:off x="0" y="0"/>
            <a:ext cx="3037200" cy="5143500"/>
          </a:xfrm>
          <a:prstGeom prst="rect">
            <a:avLst/>
          </a:prstGeom>
          <a:solidFill>
            <a:srgbClr val="FFAA00">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8"/>
          <p:cNvSpPr/>
          <p:nvPr/>
        </p:nvSpPr>
        <p:spPr>
          <a:xfrm rot="2095762">
            <a:off x="295321" y="4140919"/>
            <a:ext cx="792464" cy="831773"/>
          </a:xfrm>
          <a:custGeom>
            <a:avLst/>
            <a:gdLst/>
            <a:ahLst/>
            <a:cxnLst/>
            <a:rect l="l" t="t" r="r" b="b"/>
            <a:pathLst>
              <a:path w="2735240" h="2951283" extrusionOk="0">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368" name="Google Shape;368;p8"/>
          <p:cNvGrpSpPr/>
          <p:nvPr/>
        </p:nvGrpSpPr>
        <p:grpSpPr>
          <a:xfrm>
            <a:off x="25" y="4253134"/>
            <a:ext cx="2079622" cy="890257"/>
            <a:chOff x="-579606" y="1852101"/>
            <a:chExt cx="8066010" cy="3642680"/>
          </a:xfrm>
        </p:grpSpPr>
        <p:sp>
          <p:nvSpPr>
            <p:cNvPr id="369" name="Google Shape;369;p8"/>
            <p:cNvSpPr/>
            <p:nvPr/>
          </p:nvSpPr>
          <p:spPr>
            <a:xfrm>
              <a:off x="561202" y="1968076"/>
              <a:ext cx="3002700" cy="3002700"/>
            </a:xfrm>
            <a:prstGeom prst="ellipse">
              <a:avLst/>
            </a:pr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0" name="Google Shape;370;p8"/>
            <p:cNvSpPr/>
            <p:nvPr/>
          </p:nvSpPr>
          <p:spPr>
            <a:xfrm>
              <a:off x="-579606" y="1852101"/>
              <a:ext cx="8066010" cy="3642680"/>
            </a:xfrm>
            <a:custGeom>
              <a:avLst/>
              <a:gdLst/>
              <a:ahLst/>
              <a:cxnLst/>
              <a:rect l="l" t="t" r="r" b="b"/>
              <a:pathLst>
                <a:path w="8066010" h="3642680" extrusionOk="0">
                  <a:moveTo>
                    <a:pt x="0" y="3642680"/>
                  </a:moveTo>
                  <a:cubicBezTo>
                    <a:pt x="1046691" y="3596387"/>
                    <a:pt x="2362046" y="3608103"/>
                    <a:pt x="3454246" y="2890553"/>
                  </a:cubicBezTo>
                  <a:cubicBezTo>
                    <a:pt x="4140046" y="2411128"/>
                    <a:pt x="4805885" y="1893245"/>
                    <a:pt x="5186811" y="1547854"/>
                  </a:cubicBezTo>
                  <a:cubicBezTo>
                    <a:pt x="6363902" y="660932"/>
                    <a:pt x="5691633" y="-250607"/>
                    <a:pt x="4957709" y="63191"/>
                  </a:cubicBezTo>
                  <a:cubicBezTo>
                    <a:pt x="4321797" y="361226"/>
                    <a:pt x="4467357" y="1610823"/>
                    <a:pt x="6229187" y="1139794"/>
                  </a:cubicBezTo>
                  <a:cubicBezTo>
                    <a:pt x="7145930" y="909094"/>
                    <a:pt x="7610223" y="754715"/>
                    <a:pt x="8066010" y="609006"/>
                  </a:cubicBezTo>
                </a:path>
              </a:pathLst>
            </a:custGeom>
            <a:noFill/>
            <a:ln w="254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371" name="Google Shape;371;p8"/>
          <p:cNvSpPr txBox="1">
            <a:spLocks noGrp="1"/>
          </p:cNvSpPr>
          <p:nvPr>
            <p:ph type="body" idx="1"/>
          </p:nvPr>
        </p:nvSpPr>
        <p:spPr>
          <a:xfrm>
            <a:off x="195575" y="236975"/>
            <a:ext cx="27771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600"/>
              <a:t>Time Series Data</a:t>
            </a:r>
            <a:endParaRPr sz="2600"/>
          </a:p>
        </p:txBody>
      </p:sp>
      <p:sp>
        <p:nvSpPr>
          <p:cNvPr id="372" name="Google Shape;372;p8"/>
          <p:cNvSpPr txBox="1"/>
          <p:nvPr/>
        </p:nvSpPr>
        <p:spPr>
          <a:xfrm>
            <a:off x="261525" y="2130725"/>
            <a:ext cx="2234400" cy="24705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dirty="0">
                <a:solidFill>
                  <a:srgbClr val="636363"/>
                </a:solidFill>
                <a:latin typeface="Arial"/>
                <a:ea typeface="Arial"/>
                <a:cs typeface="Arial"/>
                <a:sym typeface="Arial"/>
              </a:rPr>
              <a:t>Analisis runtun waktu dilakukan untuk:</a:t>
            </a:r>
            <a:endParaRPr sz="1200" b="0" i="0" u="none" strike="noStrike" cap="none" dirty="0">
              <a:solidFill>
                <a:srgbClr val="636363"/>
              </a:solidFill>
              <a:latin typeface="Arial"/>
              <a:ea typeface="Arial"/>
              <a:cs typeface="Arial"/>
              <a:sym typeface="Arial"/>
            </a:endParaRPr>
          </a:p>
          <a:p>
            <a:pPr marL="457200" marR="0" lvl="0" indent="-304800" algn="just" rtl="0">
              <a:lnSpc>
                <a:spcPct val="100000"/>
              </a:lnSpc>
              <a:spcBef>
                <a:spcPts val="0"/>
              </a:spcBef>
              <a:spcAft>
                <a:spcPts val="0"/>
              </a:spcAft>
              <a:buClr>
                <a:srgbClr val="636363"/>
              </a:buClr>
              <a:buSzPts val="1200"/>
              <a:buFont typeface="Arial"/>
              <a:buChar char="●"/>
            </a:pPr>
            <a:r>
              <a:rPr lang="en" sz="1200" b="0" i="0" u="none" strike="noStrike" cap="none" dirty="0">
                <a:solidFill>
                  <a:srgbClr val="636363"/>
                </a:solidFill>
                <a:latin typeface="Arial"/>
                <a:ea typeface="Arial"/>
                <a:cs typeface="Arial"/>
                <a:sym typeface="Arial"/>
              </a:rPr>
              <a:t>menemukan pola pertumbuhan atau perubahan masa lalu</a:t>
            </a:r>
            <a:endParaRPr sz="1200" b="0" i="0" u="none" strike="noStrike" cap="none" dirty="0">
              <a:solidFill>
                <a:srgbClr val="636363"/>
              </a:solidFill>
              <a:latin typeface="Arial"/>
              <a:ea typeface="Arial"/>
              <a:cs typeface="Arial"/>
              <a:sym typeface="Arial"/>
            </a:endParaRPr>
          </a:p>
          <a:p>
            <a:pPr marL="457200" marR="0" lvl="0" indent="-304800" algn="just" rtl="0">
              <a:lnSpc>
                <a:spcPct val="100000"/>
              </a:lnSpc>
              <a:spcBef>
                <a:spcPts val="0"/>
              </a:spcBef>
              <a:spcAft>
                <a:spcPts val="0"/>
              </a:spcAft>
              <a:buClr>
                <a:srgbClr val="636363"/>
              </a:buClr>
              <a:buSzPts val="1200"/>
              <a:buFont typeface="Arial"/>
              <a:buChar char="●"/>
            </a:pPr>
            <a:r>
              <a:rPr lang="en" sz="1200" b="0" i="0" u="none" strike="noStrike" cap="none" dirty="0">
                <a:solidFill>
                  <a:srgbClr val="636363"/>
                </a:solidFill>
                <a:latin typeface="Arial"/>
                <a:ea typeface="Arial"/>
                <a:cs typeface="Arial"/>
                <a:sym typeface="Arial"/>
              </a:rPr>
              <a:t>memperkirakan pola pada masa yang akan datang. </a:t>
            </a:r>
            <a:endParaRPr sz="1200" b="0" i="0" u="none" strike="noStrike" cap="none" dirty="0">
              <a:solidFill>
                <a:srgbClr val="636363"/>
              </a:solidFill>
              <a:latin typeface="Arial"/>
              <a:ea typeface="Arial"/>
              <a:cs typeface="Arial"/>
              <a:sym typeface="Arial"/>
            </a:endParaRPr>
          </a:p>
          <a:p>
            <a:pPr marL="457200" marR="0" lvl="0" indent="-304800" algn="just" rtl="0">
              <a:lnSpc>
                <a:spcPct val="100000"/>
              </a:lnSpc>
              <a:spcBef>
                <a:spcPts val="0"/>
              </a:spcBef>
              <a:spcAft>
                <a:spcPts val="0"/>
              </a:spcAft>
              <a:buClr>
                <a:srgbClr val="636363"/>
              </a:buClr>
              <a:buSzPts val="1200"/>
              <a:buFont typeface="Arial"/>
              <a:buChar char="●"/>
            </a:pPr>
            <a:r>
              <a:rPr lang="en" sz="1200" b="0" i="0" u="none" strike="noStrike" cap="none" dirty="0">
                <a:solidFill>
                  <a:srgbClr val="636363"/>
                </a:solidFill>
                <a:latin typeface="Arial"/>
                <a:ea typeface="Arial"/>
                <a:cs typeface="Arial"/>
                <a:sym typeface="Arial"/>
              </a:rPr>
              <a:t>penting dalam proses peramalan dan membantu mengurangi kesalahan dalam peramalan tersebut. </a:t>
            </a:r>
            <a:endParaRPr sz="1200" b="0" i="0" u="none" strike="noStrike" cap="none" dirty="0">
              <a:solidFill>
                <a:srgbClr val="636363"/>
              </a:solidFill>
              <a:latin typeface="Arial"/>
              <a:ea typeface="Arial"/>
              <a:cs typeface="Arial"/>
              <a:sym typeface="Arial"/>
            </a:endParaRPr>
          </a:p>
        </p:txBody>
      </p:sp>
      <p:sp>
        <p:nvSpPr>
          <p:cNvPr id="373" name="Google Shape;373;p8"/>
          <p:cNvSpPr txBox="1"/>
          <p:nvPr/>
        </p:nvSpPr>
        <p:spPr>
          <a:xfrm>
            <a:off x="261525" y="1007225"/>
            <a:ext cx="2298900" cy="11775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1" i="0" u="none" strike="noStrike" cap="none">
                <a:solidFill>
                  <a:srgbClr val="636363"/>
                </a:solidFill>
                <a:latin typeface="Arial"/>
                <a:ea typeface="Arial"/>
                <a:cs typeface="Arial"/>
                <a:sym typeface="Arial"/>
              </a:rPr>
              <a:t>Time Series atau runtun waktu</a:t>
            </a:r>
            <a:r>
              <a:rPr lang="en" sz="1200" b="0" i="0" u="none" strike="noStrike" cap="none">
                <a:solidFill>
                  <a:srgbClr val="636363"/>
                </a:solidFill>
                <a:latin typeface="Arial"/>
                <a:ea typeface="Arial"/>
                <a:cs typeface="Arial"/>
                <a:sym typeface="Arial"/>
              </a:rPr>
              <a:t> ialah suatu data yang </a:t>
            </a:r>
            <a:r>
              <a:rPr lang="en" sz="1200" b="1" i="0" u="none" strike="noStrike" cap="none">
                <a:solidFill>
                  <a:srgbClr val="636363"/>
                </a:solidFill>
                <a:latin typeface="Arial"/>
                <a:ea typeface="Arial"/>
                <a:cs typeface="Arial"/>
                <a:sym typeface="Arial"/>
              </a:rPr>
              <a:t>dikumpulkan</a:t>
            </a:r>
            <a:r>
              <a:rPr lang="en" sz="1200" b="0" i="0" u="none" strike="noStrike" cap="none">
                <a:solidFill>
                  <a:srgbClr val="636363"/>
                </a:solidFill>
                <a:latin typeface="Arial"/>
                <a:ea typeface="Arial"/>
                <a:cs typeface="Arial"/>
                <a:sym typeface="Arial"/>
              </a:rPr>
              <a:t> dengan setiap variabel dicatat atau diobservasi sepanjang </a:t>
            </a:r>
            <a:r>
              <a:rPr lang="en" sz="1200" b="1" i="0" u="none" strike="noStrike" cap="none">
                <a:solidFill>
                  <a:srgbClr val="636363"/>
                </a:solidFill>
                <a:latin typeface="Arial"/>
                <a:ea typeface="Arial"/>
                <a:cs typeface="Arial"/>
                <a:sym typeface="Arial"/>
              </a:rPr>
              <a:t>waktu yang berurutan</a:t>
            </a:r>
            <a:r>
              <a:rPr lang="en" sz="1200" b="0" i="0" u="none" strike="noStrike" cap="none">
                <a:solidFill>
                  <a:srgbClr val="636363"/>
                </a:solidFill>
                <a:latin typeface="Arial"/>
                <a:ea typeface="Arial"/>
                <a:cs typeface="Arial"/>
                <a:sym typeface="Arial"/>
              </a:rPr>
              <a:t>. </a:t>
            </a:r>
            <a:endParaRPr sz="1200" b="1" i="0" u="none" strike="noStrike" cap="none">
              <a:solidFill>
                <a:srgbClr val="636363"/>
              </a:solidFill>
              <a:latin typeface="Arial"/>
              <a:ea typeface="Arial"/>
              <a:cs typeface="Arial"/>
              <a:sym typeface="Arial"/>
            </a:endParaRPr>
          </a:p>
        </p:txBody>
      </p:sp>
      <p:sp>
        <p:nvSpPr>
          <p:cNvPr id="374" name="Google Shape;374;p8"/>
          <p:cNvSpPr txBox="1">
            <a:spLocks noGrp="1"/>
          </p:cNvSpPr>
          <p:nvPr>
            <p:ph type="body" idx="1"/>
          </p:nvPr>
        </p:nvSpPr>
        <p:spPr>
          <a:xfrm>
            <a:off x="4399726" y="236975"/>
            <a:ext cx="4062000" cy="5433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4100"/>
              <a:buNone/>
            </a:pPr>
            <a:r>
              <a:rPr lang="en" sz="2600"/>
              <a:t>Parameter Evaluasi</a:t>
            </a:r>
            <a:endParaRPr sz="2600"/>
          </a:p>
        </p:txBody>
      </p:sp>
      <p:sp>
        <p:nvSpPr>
          <p:cNvPr id="375" name="Google Shape;375;p8"/>
          <p:cNvSpPr txBox="1"/>
          <p:nvPr/>
        </p:nvSpPr>
        <p:spPr>
          <a:xfrm>
            <a:off x="3310695" y="965675"/>
            <a:ext cx="5531400" cy="891300"/>
          </a:xfrm>
          <a:prstGeom prst="rect">
            <a:avLst/>
          </a:prstGeom>
          <a:noFill/>
          <a:ln>
            <a:noFill/>
          </a:ln>
        </p:spPr>
        <p:txBody>
          <a:bodyPr spcFirstLastPara="1" wrap="square" lIns="68575" tIns="34275" rIns="68575" bIns="34275"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Evaluasi keakuratan prediksi digunakan untuk menentukan apakah model akurat dalam melakukan peramalan. Penelitian ini mengadopsi </a:t>
            </a:r>
            <a:r>
              <a:rPr lang="en" sz="1200">
                <a:solidFill>
                  <a:srgbClr val="636363"/>
                </a:solidFill>
              </a:rPr>
              <a:t>tiga</a:t>
            </a:r>
            <a:r>
              <a:rPr lang="en" sz="1200" b="0" i="0" u="none" strike="noStrike" cap="none">
                <a:solidFill>
                  <a:srgbClr val="636363"/>
                </a:solidFill>
                <a:latin typeface="Arial"/>
                <a:ea typeface="Arial"/>
                <a:cs typeface="Arial"/>
                <a:sym typeface="Arial"/>
              </a:rPr>
              <a:t> indeks evaluasi: Mean Square Error (MSE)</a:t>
            </a:r>
            <a:r>
              <a:rPr lang="en" sz="1200">
                <a:solidFill>
                  <a:srgbClr val="636363"/>
                </a:solidFill>
              </a:rPr>
              <a:t>,</a:t>
            </a:r>
            <a:r>
              <a:rPr lang="en" sz="1200" b="0" i="0" u="none" strike="noStrike" cap="none">
                <a:solidFill>
                  <a:srgbClr val="636363"/>
                </a:solidFill>
                <a:latin typeface="Arial"/>
                <a:ea typeface="Arial"/>
                <a:cs typeface="Arial"/>
                <a:sym typeface="Arial"/>
              </a:rPr>
              <a:t> Root Mean Square Error (RMSE), dan Mean Absolute Percentage Error (MAPE)</a:t>
            </a:r>
            <a:endParaRPr sz="1200" b="1" i="0" u="none" strike="noStrike" cap="none">
              <a:solidFill>
                <a:srgbClr val="636363"/>
              </a:solidFill>
              <a:latin typeface="Arial"/>
              <a:ea typeface="Arial"/>
              <a:cs typeface="Arial"/>
              <a:sym typeface="Arial"/>
            </a:endParaRPr>
          </a:p>
        </p:txBody>
      </p:sp>
      <p:grpSp>
        <p:nvGrpSpPr>
          <p:cNvPr id="376" name="Google Shape;376;p8"/>
          <p:cNvGrpSpPr/>
          <p:nvPr/>
        </p:nvGrpSpPr>
        <p:grpSpPr>
          <a:xfrm>
            <a:off x="4036539" y="2118565"/>
            <a:ext cx="739806" cy="730694"/>
            <a:chOff x="4799532" y="2959051"/>
            <a:chExt cx="949200" cy="864624"/>
          </a:xfrm>
        </p:grpSpPr>
        <p:sp>
          <p:nvSpPr>
            <p:cNvPr id="377" name="Google Shape;377;p8"/>
            <p:cNvSpPr/>
            <p:nvPr/>
          </p:nvSpPr>
          <p:spPr>
            <a:xfrm>
              <a:off x="5041528" y="2959051"/>
              <a:ext cx="465220" cy="469007"/>
            </a:xfrm>
            <a:custGeom>
              <a:avLst/>
              <a:gdLst/>
              <a:ahLst/>
              <a:cxnLst/>
              <a:rect l="l" t="t" r="r" b="b"/>
              <a:pathLst>
                <a:path w="3208412" h="3234532" extrusionOk="0">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78" name="Google Shape;378;p8"/>
            <p:cNvSpPr txBox="1"/>
            <p:nvPr/>
          </p:nvSpPr>
          <p:spPr>
            <a:xfrm>
              <a:off x="4799532" y="3486775"/>
              <a:ext cx="949200" cy="336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MSE</a:t>
              </a:r>
              <a:endParaRPr sz="1400" b="1" i="0" u="none" strike="noStrike" cap="none">
                <a:solidFill>
                  <a:srgbClr val="636363"/>
                </a:solidFill>
                <a:latin typeface="Arial"/>
                <a:ea typeface="Arial"/>
                <a:cs typeface="Arial"/>
                <a:sym typeface="Arial"/>
              </a:endParaRPr>
            </a:p>
          </p:txBody>
        </p:sp>
      </p:grpSp>
      <p:grpSp>
        <p:nvGrpSpPr>
          <p:cNvPr id="379" name="Google Shape;379;p8"/>
          <p:cNvGrpSpPr/>
          <p:nvPr/>
        </p:nvGrpSpPr>
        <p:grpSpPr>
          <a:xfrm>
            <a:off x="6052403" y="2118565"/>
            <a:ext cx="739806" cy="730694"/>
            <a:chOff x="7140695" y="2959051"/>
            <a:chExt cx="949200" cy="864624"/>
          </a:xfrm>
        </p:grpSpPr>
        <p:sp>
          <p:nvSpPr>
            <p:cNvPr id="380" name="Google Shape;380;p8"/>
            <p:cNvSpPr/>
            <p:nvPr/>
          </p:nvSpPr>
          <p:spPr>
            <a:xfrm>
              <a:off x="7382678" y="2959051"/>
              <a:ext cx="465220" cy="469007"/>
            </a:xfrm>
            <a:custGeom>
              <a:avLst/>
              <a:gdLst/>
              <a:ahLst/>
              <a:cxnLst/>
              <a:rect l="l" t="t" r="r" b="b"/>
              <a:pathLst>
                <a:path w="3208412" h="3234532" extrusionOk="0">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rgbClr val="78787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1" name="Google Shape;381;p8"/>
            <p:cNvSpPr txBox="1"/>
            <p:nvPr/>
          </p:nvSpPr>
          <p:spPr>
            <a:xfrm>
              <a:off x="7140695" y="3486775"/>
              <a:ext cx="949200" cy="336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RMSE</a:t>
              </a:r>
              <a:endParaRPr sz="1400" b="1" i="0" u="none" strike="noStrike" cap="none">
                <a:solidFill>
                  <a:srgbClr val="636363"/>
                </a:solidFill>
                <a:latin typeface="Arial"/>
                <a:ea typeface="Arial"/>
                <a:cs typeface="Arial"/>
                <a:sym typeface="Arial"/>
              </a:endParaRPr>
            </a:p>
          </p:txBody>
        </p:sp>
      </p:grpSp>
      <p:sp>
        <p:nvSpPr>
          <p:cNvPr id="382" name="Google Shape;382;p8"/>
          <p:cNvSpPr txBox="1"/>
          <p:nvPr/>
        </p:nvSpPr>
        <p:spPr>
          <a:xfrm>
            <a:off x="3157025" y="2907950"/>
            <a:ext cx="2558700" cy="1316100"/>
          </a:xfrm>
          <a:prstGeom prst="rect">
            <a:avLst/>
          </a:prstGeom>
          <a:noFill/>
          <a:ln>
            <a:noFill/>
          </a:ln>
        </p:spPr>
        <p:txBody>
          <a:bodyPr spcFirstLastPara="1" wrap="square" lIns="68575" tIns="34275" rIns="68575" bIns="34275"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atau Penjumlahan Kuadrat Error merupakan selisih antara nilai sebenarnya dan nilai prediksi dibagi dengan banyaknya waktu peramalan. </a:t>
            </a:r>
            <a:endParaRPr sz="1200" b="0" i="0" u="none" strike="noStrike" cap="none">
              <a:solidFill>
                <a:srgbClr val="63636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Persamaannya :</a:t>
            </a:r>
            <a:endParaRPr sz="1200" b="1" i="0" u="none" strike="noStrike" cap="none">
              <a:solidFill>
                <a:srgbClr val="636363"/>
              </a:solidFill>
              <a:latin typeface="Arial"/>
              <a:ea typeface="Arial"/>
              <a:cs typeface="Arial"/>
              <a:sym typeface="Arial"/>
            </a:endParaRPr>
          </a:p>
        </p:txBody>
      </p:sp>
      <p:pic>
        <p:nvPicPr>
          <p:cNvPr id="383" name="Google Shape;383;p8"/>
          <p:cNvPicPr preferRelativeResize="0"/>
          <p:nvPr/>
        </p:nvPicPr>
        <p:blipFill rotWithShape="1">
          <a:blip r:embed="rId3">
            <a:alphaModFix/>
          </a:blip>
          <a:srcRect/>
          <a:stretch/>
        </p:blipFill>
        <p:spPr>
          <a:xfrm>
            <a:off x="3489464" y="4311300"/>
            <a:ext cx="1460190" cy="517500"/>
          </a:xfrm>
          <a:prstGeom prst="rect">
            <a:avLst/>
          </a:prstGeom>
          <a:noFill/>
          <a:ln>
            <a:noFill/>
          </a:ln>
        </p:spPr>
      </p:pic>
      <p:sp>
        <p:nvSpPr>
          <p:cNvPr id="384" name="Google Shape;384;p8"/>
          <p:cNvSpPr txBox="1"/>
          <p:nvPr/>
        </p:nvSpPr>
        <p:spPr>
          <a:xfrm>
            <a:off x="5696825" y="2907950"/>
            <a:ext cx="1460100" cy="1316100"/>
          </a:xfrm>
          <a:prstGeom prst="rect">
            <a:avLst/>
          </a:prstGeom>
          <a:noFill/>
          <a:ln>
            <a:noFill/>
          </a:ln>
        </p:spPr>
        <p:txBody>
          <a:bodyPr spcFirstLastPara="1" wrap="square" lIns="68575" tIns="34275" rIns="68575" bIns="34275"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Menghitung MSE dan menarik akarnya. Persamaannya ditulis seperti di bawah ini:</a:t>
            </a:r>
            <a:endParaRPr sz="1200" b="1" i="0" u="none" strike="noStrike" cap="none">
              <a:solidFill>
                <a:srgbClr val="636363"/>
              </a:solidFill>
              <a:latin typeface="Arial"/>
              <a:ea typeface="Arial"/>
              <a:cs typeface="Arial"/>
              <a:sym typeface="Arial"/>
            </a:endParaRPr>
          </a:p>
        </p:txBody>
      </p:sp>
      <p:pic>
        <p:nvPicPr>
          <p:cNvPr id="385" name="Google Shape;385;p8"/>
          <p:cNvPicPr preferRelativeResize="0"/>
          <p:nvPr/>
        </p:nvPicPr>
        <p:blipFill rotWithShape="1">
          <a:blip r:embed="rId4">
            <a:alphaModFix/>
          </a:blip>
          <a:srcRect t="4406"/>
          <a:stretch/>
        </p:blipFill>
        <p:spPr>
          <a:xfrm>
            <a:off x="5020931" y="4331725"/>
            <a:ext cx="2037844" cy="543300"/>
          </a:xfrm>
          <a:prstGeom prst="rect">
            <a:avLst/>
          </a:prstGeom>
          <a:noFill/>
          <a:ln>
            <a:noFill/>
          </a:ln>
        </p:spPr>
      </p:pic>
      <p:grpSp>
        <p:nvGrpSpPr>
          <p:cNvPr id="386" name="Google Shape;386;p8"/>
          <p:cNvGrpSpPr/>
          <p:nvPr/>
        </p:nvGrpSpPr>
        <p:grpSpPr>
          <a:xfrm>
            <a:off x="7770339" y="2118565"/>
            <a:ext cx="739806" cy="730694"/>
            <a:chOff x="4799532" y="2959051"/>
            <a:chExt cx="949200" cy="864624"/>
          </a:xfrm>
        </p:grpSpPr>
        <p:sp>
          <p:nvSpPr>
            <p:cNvPr id="387" name="Google Shape;387;p8"/>
            <p:cNvSpPr/>
            <p:nvPr/>
          </p:nvSpPr>
          <p:spPr>
            <a:xfrm>
              <a:off x="5041528" y="2959051"/>
              <a:ext cx="465220" cy="469007"/>
            </a:xfrm>
            <a:custGeom>
              <a:avLst/>
              <a:gdLst/>
              <a:ahLst/>
              <a:cxnLst/>
              <a:rect l="l" t="t" r="r" b="b"/>
              <a:pathLst>
                <a:path w="3208412" h="3234532" extrusionOk="0">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8" name="Google Shape;388;p8"/>
            <p:cNvSpPr txBox="1"/>
            <p:nvPr/>
          </p:nvSpPr>
          <p:spPr>
            <a:xfrm>
              <a:off x="4799532" y="3486775"/>
              <a:ext cx="949200" cy="336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36363"/>
                  </a:solidFill>
                  <a:latin typeface="Arial"/>
                  <a:ea typeface="Arial"/>
                  <a:cs typeface="Arial"/>
                  <a:sym typeface="Arial"/>
                </a:rPr>
                <a:t>MAPE</a:t>
              </a:r>
              <a:endParaRPr sz="1400" b="1" i="0" u="none" strike="noStrike" cap="none">
                <a:solidFill>
                  <a:srgbClr val="636363"/>
                </a:solidFill>
                <a:latin typeface="Arial"/>
                <a:ea typeface="Arial"/>
                <a:cs typeface="Arial"/>
                <a:sym typeface="Arial"/>
              </a:endParaRPr>
            </a:p>
          </p:txBody>
        </p:sp>
      </p:grpSp>
      <p:sp>
        <p:nvSpPr>
          <p:cNvPr id="389" name="Google Shape;389;p8"/>
          <p:cNvSpPr txBox="1"/>
          <p:nvPr/>
        </p:nvSpPr>
        <p:spPr>
          <a:xfrm>
            <a:off x="7485350" y="2907950"/>
            <a:ext cx="1309800" cy="1316100"/>
          </a:xfrm>
          <a:prstGeom prst="rect">
            <a:avLst/>
          </a:prstGeom>
          <a:noFill/>
          <a:ln>
            <a:noFill/>
          </a:ln>
        </p:spPr>
        <p:txBody>
          <a:bodyPr spcFirstLastPara="1" wrap="square" lIns="68575" tIns="34275" rIns="68575" bIns="34275"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rgbClr val="636363"/>
                </a:solidFill>
                <a:latin typeface="Arial"/>
                <a:ea typeface="Arial"/>
                <a:cs typeface="Arial"/>
                <a:sym typeface="Arial"/>
              </a:rPr>
              <a:t>adalah nilai absolute dari persentase error data teradap mean. Persamaannya:</a:t>
            </a:r>
            <a:endParaRPr sz="1200" b="0" i="0" u="none" strike="noStrike" cap="none">
              <a:solidFill>
                <a:srgbClr val="636363"/>
              </a:solidFill>
              <a:latin typeface="Arial"/>
              <a:ea typeface="Arial"/>
              <a:cs typeface="Arial"/>
              <a:sym typeface="Arial"/>
            </a:endParaRPr>
          </a:p>
        </p:txBody>
      </p:sp>
      <p:pic>
        <p:nvPicPr>
          <p:cNvPr id="390" name="Google Shape;390;p8"/>
          <p:cNvPicPr preferRelativeResize="0"/>
          <p:nvPr/>
        </p:nvPicPr>
        <p:blipFill rotWithShape="1">
          <a:blip r:embed="rId5">
            <a:alphaModFix/>
          </a:blip>
          <a:srcRect l="9386" t="12719" r="10798" b="17276"/>
          <a:stretch/>
        </p:blipFill>
        <p:spPr>
          <a:xfrm>
            <a:off x="7041948" y="4309225"/>
            <a:ext cx="2105577" cy="51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9"/>
          <p:cNvSpPr/>
          <p:nvPr/>
        </p:nvSpPr>
        <p:spPr>
          <a:xfrm rot="10800000">
            <a:off x="-400812" y="250874"/>
            <a:ext cx="8619742" cy="4641726"/>
          </a:xfrm>
          <a:custGeom>
            <a:avLst/>
            <a:gdLst/>
            <a:ahLst/>
            <a:cxnLst/>
            <a:rect l="l" t="t" r="r" b="b"/>
            <a:pathLst>
              <a:path w="3747714" h="1012372" extrusionOk="0">
                <a:moveTo>
                  <a:pt x="3744416" y="1012372"/>
                </a:moveTo>
                <a:lnTo>
                  <a:pt x="0" y="1012372"/>
                </a:lnTo>
                <a:lnTo>
                  <a:pt x="0" y="4260"/>
                </a:lnTo>
                <a:lnTo>
                  <a:pt x="3747714" y="0"/>
                </a:lnTo>
              </a:path>
            </a:pathLst>
          </a:custGeom>
          <a:solidFill>
            <a:srgbClr val="FFFFFF">
              <a:alpha val="74509"/>
            </a:srgbClr>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96" name="Google Shape;396;p9"/>
          <p:cNvSpPr txBox="1"/>
          <p:nvPr/>
        </p:nvSpPr>
        <p:spPr>
          <a:xfrm>
            <a:off x="731912" y="619450"/>
            <a:ext cx="6354300" cy="5157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2900"/>
              <a:buFont typeface="Arial"/>
              <a:buNone/>
            </a:pPr>
            <a:r>
              <a:rPr lang="en" sz="2900" b="0" i="0" u="none" strike="noStrike" cap="none">
                <a:solidFill>
                  <a:srgbClr val="BE7200"/>
                </a:solidFill>
                <a:latin typeface="Arial"/>
                <a:ea typeface="Arial"/>
                <a:cs typeface="Arial"/>
                <a:sym typeface="Arial"/>
              </a:rPr>
              <a:t>Adaptive Momen Estimation</a:t>
            </a:r>
            <a:r>
              <a:rPr lang="en" sz="2900" b="0" i="0" u="none" strike="noStrike" cap="none">
                <a:solidFill>
                  <a:schemeClr val="accent2"/>
                </a:solidFill>
                <a:latin typeface="Arial"/>
                <a:ea typeface="Arial"/>
                <a:cs typeface="Arial"/>
                <a:sym typeface="Arial"/>
              </a:rPr>
              <a:t> </a:t>
            </a:r>
            <a:r>
              <a:rPr lang="en" sz="2900" b="0" i="0" u="none" strike="noStrike" cap="none">
                <a:solidFill>
                  <a:schemeClr val="dk1"/>
                </a:solidFill>
                <a:latin typeface="Arial"/>
                <a:ea typeface="Arial"/>
                <a:cs typeface="Arial"/>
                <a:sym typeface="Arial"/>
              </a:rPr>
              <a:t>(Adam)</a:t>
            </a:r>
            <a:endParaRPr sz="2900" b="0" i="0" u="none" strike="noStrike" cap="none">
              <a:solidFill>
                <a:schemeClr val="dk1"/>
              </a:solidFill>
              <a:latin typeface="Arial"/>
              <a:ea typeface="Arial"/>
              <a:cs typeface="Arial"/>
              <a:sym typeface="Arial"/>
            </a:endParaRPr>
          </a:p>
        </p:txBody>
      </p:sp>
      <p:sp>
        <p:nvSpPr>
          <p:cNvPr id="397" name="Google Shape;397;p9"/>
          <p:cNvSpPr txBox="1"/>
          <p:nvPr/>
        </p:nvSpPr>
        <p:spPr>
          <a:xfrm>
            <a:off x="404300" y="1135150"/>
            <a:ext cx="7814700" cy="4002000"/>
          </a:xfrm>
          <a:prstGeom prst="rect">
            <a:avLst/>
          </a:prstGeom>
          <a:noFill/>
          <a:ln>
            <a:noFill/>
          </a:ln>
        </p:spPr>
        <p:txBody>
          <a:bodyPr spcFirstLastPara="1" wrap="square" lIns="68575" tIns="34275" rIns="68575" bIns="34275" anchor="t" anchorCtr="0">
            <a:spAutoFit/>
          </a:bodyPr>
          <a:lstStyle/>
          <a:p>
            <a:pPr marL="457200" lvl="0" indent="-317500" algn="just" rtl="0">
              <a:lnSpc>
                <a:spcPct val="115000"/>
              </a:lnSpc>
              <a:spcBef>
                <a:spcPts val="0"/>
              </a:spcBef>
              <a:spcAft>
                <a:spcPts val="0"/>
              </a:spcAft>
              <a:buClr>
                <a:srgbClr val="303030"/>
              </a:buClr>
              <a:buSzPts val="1400"/>
              <a:buChar char="●"/>
            </a:pPr>
            <a:r>
              <a:rPr lang="en" dirty="0">
                <a:solidFill>
                  <a:srgbClr val="303030"/>
                </a:solidFill>
              </a:rPr>
              <a:t>Merupakan algoritma</a:t>
            </a:r>
            <a:r>
              <a:rPr lang="en" b="1" dirty="0">
                <a:solidFill>
                  <a:srgbClr val="303030"/>
                </a:solidFill>
              </a:rPr>
              <a:t> optimasi yang dikembangkan dengan memanfaatkan kelebihan algoritma Adaptive Gradient (AdaGrad) </a:t>
            </a:r>
            <a:r>
              <a:rPr lang="en" dirty="0">
                <a:solidFill>
                  <a:srgbClr val="303030"/>
                </a:solidFill>
              </a:rPr>
              <a:t>yang mempertahankan learning rate per-parameter yang meningkatkan kinerja pada masalah dengan gradien yang menyebar  dan </a:t>
            </a:r>
            <a:r>
              <a:rPr lang="en" b="1" dirty="0">
                <a:solidFill>
                  <a:srgbClr val="303030"/>
                </a:solidFill>
              </a:rPr>
              <a:t>Propagasi Root Mean Square (RMSProp) </a:t>
            </a:r>
            <a:r>
              <a:rPr lang="en" dirty="0">
                <a:solidFill>
                  <a:srgbClr val="303030"/>
                </a:solidFill>
              </a:rPr>
              <a:t>yang juga mempertahankan learning rate per-parameter yang diadaptasi berdasarkan rata-rata besaran gradien terbaru untuk bobot (mis. Seberapa cepat ia berubah). </a:t>
            </a:r>
            <a:endParaRPr dirty="0">
              <a:solidFill>
                <a:srgbClr val="303030"/>
              </a:solidFill>
            </a:endParaRPr>
          </a:p>
          <a:p>
            <a:pPr marL="457200" lvl="0" indent="-317500" algn="l" rtl="0">
              <a:lnSpc>
                <a:spcPct val="115000"/>
              </a:lnSpc>
              <a:spcBef>
                <a:spcPts val="0"/>
              </a:spcBef>
              <a:spcAft>
                <a:spcPts val="0"/>
              </a:spcAft>
              <a:buClr>
                <a:srgbClr val="303030"/>
              </a:buClr>
              <a:buSzPts val="1400"/>
              <a:buChar char="●"/>
            </a:pPr>
            <a:r>
              <a:rPr lang="en" dirty="0">
                <a:solidFill>
                  <a:srgbClr val="303030"/>
                </a:solidFill>
              </a:rPr>
              <a:t>Adam tidak hanya mengadaptasi tingkat pembelajaran parameter berdasarkan rata-rata pertama (mean) seperti dalam RMSProp, namun Adam juga menggunakan rata-rata kedua dari gradien (varians uncentered). </a:t>
            </a:r>
            <a:endParaRPr dirty="0">
              <a:solidFill>
                <a:srgbClr val="303030"/>
              </a:solidFill>
            </a:endParaRPr>
          </a:p>
          <a:p>
            <a:pPr marL="457200" lvl="0" indent="-317500" algn="l" rtl="0">
              <a:lnSpc>
                <a:spcPct val="115000"/>
              </a:lnSpc>
              <a:spcBef>
                <a:spcPts val="0"/>
              </a:spcBef>
              <a:spcAft>
                <a:spcPts val="0"/>
              </a:spcAft>
              <a:buClr>
                <a:srgbClr val="303030"/>
              </a:buClr>
              <a:buSzPts val="1400"/>
              <a:buChar char="●"/>
            </a:pPr>
            <a:r>
              <a:rPr lang="en" dirty="0">
                <a:solidFill>
                  <a:srgbClr val="303030"/>
                </a:solidFill>
              </a:rPr>
              <a:t>Algoritma menghitung rata-rata pergerakan eksponensial dari gradien dan gradien kuadratnya, dan parameter 𝛽1 dan 𝛽2 mengontrol tingkat peluruhan rata-rata pergerakan.</a:t>
            </a:r>
            <a:endParaRPr b="1" dirty="0">
              <a:solidFill>
                <a:srgbClr val="303030"/>
              </a:solidFill>
            </a:endParaRPr>
          </a:p>
          <a:p>
            <a:pPr marL="457200" lvl="0" indent="-317500" algn="l" rtl="0">
              <a:lnSpc>
                <a:spcPct val="115000"/>
              </a:lnSpc>
              <a:spcBef>
                <a:spcPts val="0"/>
              </a:spcBef>
              <a:spcAft>
                <a:spcPts val="0"/>
              </a:spcAft>
              <a:buClr>
                <a:srgbClr val="303030"/>
              </a:buClr>
              <a:buSzPts val="1400"/>
              <a:buChar char="●"/>
            </a:pPr>
            <a:r>
              <a:rPr lang="en" b="1" dirty="0">
                <a:solidFill>
                  <a:srgbClr val="303030"/>
                </a:solidFill>
              </a:rPr>
              <a:t>Adaptive Moment Estimation (Adam) adalah metode yang menghitung adaptive learning rate untuk setiap parameter. </a:t>
            </a:r>
            <a:r>
              <a:rPr lang="en" dirty="0">
                <a:solidFill>
                  <a:srgbClr val="303030"/>
                </a:solidFill>
              </a:rPr>
              <a:t> Nilai parameter yang direkomendasikan adalah 𝛽1= 0.9, 𝛽2 = 0.999, dan ϵ = 10-8 dengan 𝛽1 = 𝛽2 = tingkat penurunan eksponensial dan ϵ = nilai epsilon untuk update parameter.</a:t>
            </a:r>
            <a:endParaRPr dirty="0">
              <a:solidFill>
                <a:srgbClr val="303030"/>
              </a:solidFill>
            </a:endParaRPr>
          </a:p>
          <a:p>
            <a:pPr marL="0" marR="0" lvl="0" indent="0" algn="l" rtl="0">
              <a:spcBef>
                <a:spcPts val="0"/>
              </a:spcBef>
              <a:spcAft>
                <a:spcPts val="0"/>
              </a:spcAft>
              <a:buNone/>
            </a:pPr>
            <a:endParaRPr dirty="0">
              <a:solidFill>
                <a:srgbClr val="30303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0"/>
          <p:cNvSpPr txBox="1"/>
          <p:nvPr/>
        </p:nvSpPr>
        <p:spPr>
          <a:xfrm>
            <a:off x="4253413" y="641360"/>
            <a:ext cx="5800200" cy="561900"/>
          </a:xfrm>
          <a:prstGeom prst="rect">
            <a:avLst/>
          </a:prstGeom>
          <a:noFill/>
          <a:ln>
            <a:noFill/>
          </a:ln>
        </p:spPr>
        <p:txBody>
          <a:bodyPr spcFirstLastPara="1" wrap="square" lIns="68575" tIns="34275" rIns="68575" bIns="34275" anchor="ctr"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0" i="0" u="none" strike="noStrike" cap="none">
                <a:solidFill>
                  <a:schemeClr val="accent2"/>
                </a:solidFill>
                <a:latin typeface="Arial"/>
                <a:ea typeface="Arial"/>
                <a:cs typeface="Arial"/>
                <a:sym typeface="Arial"/>
              </a:rPr>
              <a:t>Fungsi </a:t>
            </a:r>
            <a:r>
              <a:rPr lang="en" sz="3200" b="0" i="0" u="none" strike="noStrike" cap="none">
                <a:solidFill>
                  <a:schemeClr val="lt1"/>
                </a:solidFill>
                <a:latin typeface="Arial"/>
                <a:ea typeface="Arial"/>
                <a:cs typeface="Arial"/>
                <a:sym typeface="Arial"/>
              </a:rPr>
              <a:t>Aktifasi ReLU</a:t>
            </a:r>
            <a:endParaRPr sz="3200" b="0" i="0" u="none" strike="noStrike" cap="none">
              <a:solidFill>
                <a:schemeClr val="lt1"/>
              </a:solidFill>
              <a:latin typeface="Arial"/>
              <a:ea typeface="Arial"/>
              <a:cs typeface="Arial"/>
              <a:sym typeface="Arial"/>
            </a:endParaRPr>
          </a:p>
        </p:txBody>
      </p:sp>
      <p:sp>
        <p:nvSpPr>
          <p:cNvPr id="403" name="Google Shape;403;p10"/>
          <p:cNvSpPr/>
          <p:nvPr/>
        </p:nvSpPr>
        <p:spPr>
          <a:xfrm>
            <a:off x="3993873" y="250875"/>
            <a:ext cx="6624084" cy="4641726"/>
          </a:xfrm>
          <a:custGeom>
            <a:avLst/>
            <a:gdLst/>
            <a:ahLst/>
            <a:cxnLst/>
            <a:rect l="l" t="t" r="r" b="b"/>
            <a:pathLst>
              <a:path w="3747714" h="1012372" extrusionOk="0">
                <a:moveTo>
                  <a:pt x="3744416" y="1012372"/>
                </a:moveTo>
                <a:lnTo>
                  <a:pt x="0" y="1012372"/>
                </a:lnTo>
                <a:lnTo>
                  <a:pt x="0" y="4260"/>
                </a:lnTo>
                <a:lnTo>
                  <a:pt x="3747714" y="0"/>
                </a:lnTo>
              </a:path>
            </a:pathLst>
          </a:custGeom>
          <a:no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nvGrpSpPr>
          <p:cNvPr id="404" name="Google Shape;404;p10"/>
          <p:cNvGrpSpPr/>
          <p:nvPr/>
        </p:nvGrpSpPr>
        <p:grpSpPr>
          <a:xfrm>
            <a:off x="4310419" y="1518712"/>
            <a:ext cx="4654832" cy="1026765"/>
            <a:chOff x="2236992" y="1858894"/>
            <a:chExt cx="7911000" cy="1369021"/>
          </a:xfrm>
        </p:grpSpPr>
        <p:sp>
          <p:nvSpPr>
            <p:cNvPr id="405" name="Google Shape;405;p10"/>
            <p:cNvSpPr txBox="1"/>
            <p:nvPr/>
          </p:nvSpPr>
          <p:spPr>
            <a:xfrm>
              <a:off x="2237389" y="1858894"/>
              <a:ext cx="7197300" cy="6669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Fungsi aktivasi ini digunakan pada input dan hidden layer baik dalam pemodelan suatu analisis.</a:t>
              </a:r>
              <a:endParaRPr sz="1400" b="0" i="0" u="none" strike="noStrike" cap="none">
                <a:solidFill>
                  <a:schemeClr val="lt1"/>
                </a:solidFill>
                <a:latin typeface="Arial"/>
                <a:ea typeface="Arial"/>
                <a:cs typeface="Arial"/>
                <a:sym typeface="Arial"/>
              </a:endParaRPr>
            </a:p>
          </p:txBody>
        </p:sp>
        <p:sp>
          <p:nvSpPr>
            <p:cNvPr id="406" name="Google Shape;406;p10"/>
            <p:cNvSpPr txBox="1"/>
            <p:nvPr/>
          </p:nvSpPr>
          <p:spPr>
            <a:xfrm>
              <a:off x="2236992" y="2827715"/>
              <a:ext cx="7911000" cy="400200"/>
            </a:xfrm>
            <a:prstGeom prst="rect">
              <a:avLst/>
            </a:prstGeom>
            <a:noFill/>
            <a:ln>
              <a:noFill/>
            </a:ln>
          </p:spPr>
          <p:txBody>
            <a:bodyPr spcFirstLastPara="1" wrap="square" lIns="68575" tIns="34275" rIns="68575" bIns="3427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1" i="0" u="none" strike="noStrike" cap="none">
                  <a:solidFill>
                    <a:schemeClr val="lt1"/>
                  </a:solidFill>
                  <a:latin typeface="Times New Roman"/>
                  <a:ea typeface="Times New Roman"/>
                  <a:cs typeface="Times New Roman"/>
                  <a:sym typeface="Times New Roman"/>
                </a:rPr>
                <a:t>f(x) = max{0, x}	 ;dengan f(x) ∈ [0,∞)</a:t>
              </a:r>
              <a:endParaRPr sz="1500" b="1" i="0" u="none" strike="noStrike" cap="none">
                <a:solidFill>
                  <a:schemeClr val="lt1"/>
                </a:solidFill>
                <a:latin typeface="Times New Roman"/>
                <a:ea typeface="Times New Roman"/>
                <a:cs typeface="Times New Roman"/>
                <a:sym typeface="Times New Roman"/>
              </a:endParaRPr>
            </a:p>
          </p:txBody>
        </p:sp>
      </p:grpSp>
      <p:sp>
        <p:nvSpPr>
          <p:cNvPr id="407" name="Google Shape;407;p10"/>
          <p:cNvSpPr txBox="1"/>
          <p:nvPr/>
        </p:nvSpPr>
        <p:spPr>
          <a:xfrm>
            <a:off x="4310303" y="2812150"/>
            <a:ext cx="4234890" cy="1771500"/>
          </a:xfrm>
          <a:prstGeom prst="rect">
            <a:avLst/>
          </a:prstGeom>
          <a:noFill/>
          <a:ln>
            <a:noFill/>
          </a:ln>
        </p:spPr>
        <p:txBody>
          <a:bodyPr spcFirstLastPara="1" wrap="square" lIns="68575" tIns="34275" rIns="68575" bIns="3427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Salah satu tantangan ketika menggunakan fungsi aktivasi ReLU adalah ketika input bernilai nol atau negatif, maka fungsi aktivasi ReLU akan selalu menghasilkan output bernilai nol, dan hal ini mempersulit proses back-propagation pada jaringan saraf.</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over and End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bitcoin-color-01">
      <a:dk1>
        <a:srgbClr val="303030"/>
      </a:dk1>
      <a:lt1>
        <a:srgbClr val="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1758</Words>
  <Application>Microsoft Office PowerPoint</Application>
  <PresentationFormat>Peragaan Layar (16:9)</PresentationFormat>
  <Paragraphs>147</Paragraphs>
  <Slides>24</Slides>
  <Notes>24</Notes>
  <HiddenSlides>0</HiddenSlides>
  <MMClips>0</MMClips>
  <ScaleCrop>false</ScaleCrop>
  <HeadingPairs>
    <vt:vector size="6" baseType="variant">
      <vt:variant>
        <vt:lpstr>Font Dipakai</vt:lpstr>
      </vt:variant>
      <vt:variant>
        <vt:i4>2</vt:i4>
      </vt:variant>
      <vt:variant>
        <vt:lpstr>Tema</vt:lpstr>
      </vt:variant>
      <vt:variant>
        <vt:i4>3</vt:i4>
      </vt:variant>
      <vt:variant>
        <vt:lpstr>Judul Slide</vt:lpstr>
      </vt:variant>
      <vt:variant>
        <vt:i4>24</vt:i4>
      </vt:variant>
    </vt:vector>
  </HeadingPairs>
  <TitlesOfParts>
    <vt:vector size="29" baseType="lpstr">
      <vt:lpstr>Arial</vt:lpstr>
      <vt:lpstr>Times New Roman</vt:lpstr>
      <vt:lpstr>Cover and End Slide Master</vt:lpstr>
      <vt:lpstr>Contents Slide Master</vt:lpstr>
      <vt:lpstr>Section Break Slide Master</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ahmad.habib.hasan</cp:lastModifiedBy>
  <cp:revision>8</cp:revision>
  <dcterms:modified xsi:type="dcterms:W3CDTF">2024-08-06T06:59:54Z</dcterms:modified>
</cp:coreProperties>
</file>