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7" r:id="rId4"/>
    <p:sldId id="268" r:id="rId5"/>
    <p:sldId id="269" r:id="rId6"/>
    <p:sldId id="270" r:id="rId7"/>
    <p:sldId id="273" r:id="rId8"/>
    <p:sldId id="271" r:id="rId9"/>
    <p:sldId id="274" r:id="rId10"/>
    <p:sldId id="272" r:id="rId11"/>
    <p:sldId id="256" r:id="rId12"/>
    <p:sldId id="259" r:id="rId13"/>
    <p:sldId id="266" r:id="rId14"/>
    <p:sldId id="261" r:id="rId15"/>
    <p:sldId id="262" r:id="rId16"/>
    <p:sldId id="264" r:id="rId17"/>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660"/>
  </p:normalViewPr>
  <p:slideViewPr>
    <p:cSldViewPr snapToGrid="0">
      <p:cViewPr varScale="1">
        <p:scale>
          <a:sx n="79" d="100"/>
          <a:sy n="79"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3200" dirty="0">
                <a:solidFill>
                  <a:schemeClr val="tx1"/>
                </a:solidFill>
                <a:latin typeface="Bahnschrift SemiBold SemiConden" panose="020B0502040204020203" pitchFamily="34" charset="0"/>
              </a:rPr>
              <a:t>Demo </a:t>
            </a:r>
            <a:r>
              <a:rPr lang="en-US" sz="3200" dirty="0" err="1">
                <a:solidFill>
                  <a:schemeClr val="tx1"/>
                </a:solidFill>
                <a:latin typeface="Bahnschrift SemiBold SemiConden" panose="020B0502040204020203" pitchFamily="34" charset="0"/>
              </a:rPr>
              <a:t>Midtrans</a:t>
            </a:r>
            <a:endParaRPr lang="en-US" sz="3200" dirty="0">
              <a:solidFill>
                <a:schemeClr val="tx1"/>
              </a:solidFill>
              <a:latin typeface="Bahnschrift SemiBold SemiConden" panose="020B0502040204020203" pitchFamily="34" charset="0"/>
            </a:endParaRPr>
          </a:p>
        </c:rich>
      </c:tx>
      <c:layout>
        <c:manualLayout>
          <c:xMode val="edge"/>
          <c:yMode val="edge"/>
          <c:x val="0.35833981299212597"/>
          <c:y val="2.1093748702402271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id-ID"/>
        </a:p>
      </c:txPr>
    </c:title>
    <c:autoTitleDeleted val="0"/>
    <c:plotArea>
      <c:layout/>
      <c:pieChart>
        <c:varyColors val="1"/>
        <c:ser>
          <c:idx val="0"/>
          <c:order val="0"/>
          <c:tx>
            <c:strRef>
              <c:f>Sheet1!$B$1</c:f>
              <c:strCache>
                <c:ptCount val="1"/>
                <c:pt idx="0">
                  <c:v>Demo Midtrans</c:v>
                </c:pt>
              </c:strCache>
            </c:strRef>
          </c:tx>
          <c:spPr>
            <a:ln>
              <a:solidFill>
                <a:schemeClr val="tx1"/>
              </a:solidFill>
            </a:ln>
          </c:spPr>
          <c:explosion val="9"/>
          <c:dPt>
            <c:idx val="0"/>
            <c:bubble3D val="0"/>
            <c:explosion val="6"/>
            <c:spPr>
              <a:solidFill>
                <a:schemeClr val="accent6"/>
              </a:solidFill>
              <a:ln>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4-D4BE-4DBC-AF14-8087FBF71B2E}"/>
              </c:ext>
            </c:extLst>
          </c:dPt>
          <c:dPt>
            <c:idx val="1"/>
            <c:bubble3D val="0"/>
            <c:spPr>
              <a:solidFill>
                <a:schemeClr val="bg1"/>
              </a:solidFill>
              <a:ln>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868A-472F-A7D7-BED9A78636EB}"/>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868A-472F-A7D7-BED9A78636EB}"/>
              </c:ext>
            </c:extLst>
          </c:dPt>
          <c:dPt>
            <c:idx val="3"/>
            <c:bubble3D val="0"/>
            <c:explosion val="4"/>
            <c:spPr>
              <a:gradFill flip="none" rotWithShape="1">
                <a:gsLst>
                  <a:gs pos="0">
                    <a:srgbClr val="CC0000">
                      <a:shade val="30000"/>
                      <a:satMod val="115000"/>
                    </a:srgbClr>
                  </a:gs>
                  <a:gs pos="50000">
                    <a:srgbClr val="CC0000">
                      <a:shade val="67500"/>
                      <a:satMod val="115000"/>
                    </a:srgbClr>
                  </a:gs>
                  <a:gs pos="100000">
                    <a:srgbClr val="CC0000">
                      <a:shade val="100000"/>
                      <a:satMod val="115000"/>
                    </a:srgbClr>
                  </a:gs>
                </a:gsLst>
                <a:lin ang="13500000" scaled="1"/>
                <a:tileRect/>
              </a:gradFill>
              <a:ln>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4BE-4DBC-AF14-8087FBF71B2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solidFill>
                  <a:schemeClr val="tx1"/>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868A-472F-A7D7-BED9A78636EB}"/>
              </c:ext>
            </c:extLst>
          </c:dPt>
          <c:dLbls>
            <c:dLbl>
              <c:idx val="0"/>
              <c:layout>
                <c:manualLayout>
                  <c:x val="-0.14375000000000013"/>
                  <c:y val="-0.12356544515468472"/>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fld id="{8ADE332A-2AA5-486F-9DE5-FB5F32A9F632}" type="CATEGORYNAME">
                      <a:rPr lang="en-US" dirty="0">
                        <a:ln>
                          <a:solidFill>
                            <a:schemeClr val="bg1"/>
                          </a:solidFill>
                        </a:ln>
                      </a:rPr>
                      <a:pPr>
                        <a:defRPr/>
                      </a:pPr>
                      <a:t>[CATEGORY NAME]</a:t>
                    </a:fld>
                    <a:r>
                      <a:rPr lang="en-US" baseline="0" dirty="0"/>
                      <a:t>
</a:t>
                    </a:r>
                    <a:fld id="{4F6B0FA2-5D93-48AD-AAD0-CA04EDA48C03}" type="PERCENTAGE">
                      <a:rPr lang="en-US" baseline="0" dirty="0">
                        <a:ln>
                          <a:solidFill>
                            <a:schemeClr val="bg1"/>
                          </a:solidFill>
                        </a:ln>
                      </a:rPr>
                      <a:pPr>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id-ID"/>
                </a:p>
              </c:txPr>
              <c:showLegendKey val="0"/>
              <c:showVal val="0"/>
              <c:showCatName val="1"/>
              <c:showSerName val="0"/>
              <c:showPercent val="1"/>
              <c:showBubbleSize val="0"/>
              <c:extLst>
                <c:ext xmlns:c15="http://schemas.microsoft.com/office/drawing/2012/chart" uri="{CE6537A1-D6FC-4f65-9D91-7224C49458BB}">
                  <c15:layout>
                    <c:manualLayout>
                      <c:w val="8.7499999999999994E-2"/>
                      <c:h val="0.1669921772273513"/>
                    </c:manualLayout>
                  </c15:layout>
                  <c15:dlblFieldTable/>
                  <c15:showDataLabelsRange val="0"/>
                </c:ext>
                <c:ext xmlns:c16="http://schemas.microsoft.com/office/drawing/2014/chart" uri="{C3380CC4-5D6E-409C-BE32-E72D297353CC}">
                  <c16:uniqueId val="{00000004-D4BE-4DBC-AF14-8087FBF71B2E}"/>
                </c:ext>
              </c:extLst>
            </c:dLbl>
            <c:dLbl>
              <c:idx val="3"/>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baseline="0" dirty="0" smtClean="0">
                        <a:ln>
                          <a:solidFill>
                            <a:schemeClr val="bg1"/>
                          </a:solidFill>
                        </a:ln>
                      </a:rPr>
                      <a:t>Failed</a:t>
                    </a:r>
                    <a:r>
                      <a:rPr lang="en-US" baseline="0" dirty="0"/>
                      <a:t>
</a:t>
                    </a:r>
                    <a:fld id="{0B6490D5-E9DD-4648-9103-B538343399CC}" type="PERCENTAGE">
                      <a:rPr lang="en-US" baseline="0" dirty="0">
                        <a:ln>
                          <a:solidFill>
                            <a:schemeClr val="bg1"/>
                          </a:solidFill>
                        </a:ln>
                      </a:rPr>
                      <a:pPr>
                        <a:defRPr/>
                      </a:pPr>
                      <a:t>[PERCENTAGE]</a:t>
                    </a:fld>
                    <a:endParaRPr lang="en-US" baseline="0" dirty="0"/>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id-ID"/>
                </a:p>
              </c:txPr>
              <c:showLegendKey val="0"/>
              <c:showVal val="0"/>
              <c:showCatName val="1"/>
              <c:showSerName val="0"/>
              <c:showPercent val="1"/>
              <c:showBubbleSize val="0"/>
              <c:extLst>
                <c:ext xmlns:c15="http://schemas.microsoft.com/office/drawing/2012/chart" uri="{CE6537A1-D6FC-4f65-9D91-7224C49458BB}">
                  <c15:layout>
                    <c:manualLayout>
                      <c:w val="0.11484374999999998"/>
                      <c:h val="0.17402342679481872"/>
                    </c:manualLayout>
                  </c15:layout>
                  <c15:dlblFieldTable/>
                  <c15:showDataLabelsRange val="0"/>
                </c:ext>
                <c:ext xmlns:c16="http://schemas.microsoft.com/office/drawing/2014/chart" uri="{C3380CC4-5D6E-409C-BE32-E72D297353CC}">
                  <c16:uniqueId val="{00000003-D4BE-4DBC-AF14-8087FBF71B2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d-ID"/>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Sheet1!$A$2:$A$6</c:f>
              <c:strCache>
                <c:ptCount val="4"/>
                <c:pt idx="0">
                  <c:v>Pass</c:v>
                </c:pt>
                <c:pt idx="1">
                  <c:v>Blocked</c:v>
                </c:pt>
                <c:pt idx="2">
                  <c:v>Retest</c:v>
                </c:pt>
                <c:pt idx="3">
                  <c:v>Failed</c:v>
                </c:pt>
              </c:strCache>
            </c:strRef>
          </c:cat>
          <c:val>
            <c:numRef>
              <c:f>Sheet1!$B$2:$B$6</c:f>
              <c:numCache>
                <c:formatCode>General</c:formatCode>
                <c:ptCount val="5"/>
                <c:pt idx="0">
                  <c:v>22</c:v>
                </c:pt>
                <c:pt idx="1">
                  <c:v>1</c:v>
                </c:pt>
                <c:pt idx="2">
                  <c:v>0</c:v>
                </c:pt>
                <c:pt idx="3">
                  <c:v>12</c:v>
                </c:pt>
              </c:numCache>
            </c:numRef>
          </c:val>
          <c:extLst>
            <c:ext xmlns:c16="http://schemas.microsoft.com/office/drawing/2014/chart" uri="{C3380CC4-5D6E-409C-BE32-E72D297353CC}">
              <c16:uniqueId val="{00000000-D4BE-4DBC-AF14-8087FBF71B2E}"/>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id-ID"/>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id-ID" dirty="0" smtClean="0"/>
              <a:t>Elapsed</a:t>
            </a:r>
            <a:endParaRPr lang="id-ID" dirty="0"/>
          </a:p>
        </c:rich>
      </c:tx>
      <c:layout>
        <c:manualLayout>
          <c:xMode val="edge"/>
          <c:yMode val="edge"/>
          <c:x val="0.45843485977990772"/>
          <c:y val="1.1674477864992408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id-ID"/>
        </a:p>
      </c:txPr>
    </c:title>
    <c:autoTitleDeleted val="0"/>
    <c:plotArea>
      <c:layout/>
      <c:lineChart>
        <c:grouping val="standard"/>
        <c:varyColors val="0"/>
        <c:ser>
          <c:idx val="0"/>
          <c:order val="0"/>
          <c:tx>
            <c:strRef>
              <c:f>Sheet1!$B$1</c:f>
              <c:strCache>
                <c:ptCount val="1"/>
                <c:pt idx="0">
                  <c:v>Time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3"/>
              <c:layout>
                <c:manualLayout>
                  <c:x val="-6.9203052893148948E-3"/>
                  <c:y val="-1.3807263932839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556-43EE-AE1F-6DDE57FF8B32}"/>
                </c:ext>
              </c:extLst>
            </c:dLbl>
            <c:dLbl>
              <c:idx val="11"/>
              <c:layout>
                <c:manualLayout>
                  <c:x val="-4.7027866524671632E-3"/>
                  <c:y val="-8.6018477587916711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556-43EE-AE1F-6DDE57FF8B3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d-ID"/>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Sheet1!$B$2:$B$35</c:f>
              <c:numCache>
                <c:formatCode>#,##0</c:formatCode>
                <c:ptCount val="34"/>
                <c:pt idx="0">
                  <c:v>9120</c:v>
                </c:pt>
                <c:pt idx="1">
                  <c:v>12417</c:v>
                </c:pt>
                <c:pt idx="2">
                  <c:v>8343</c:v>
                </c:pt>
                <c:pt idx="3">
                  <c:v>7927</c:v>
                </c:pt>
                <c:pt idx="4">
                  <c:v>20309</c:v>
                </c:pt>
                <c:pt idx="5">
                  <c:v>18672</c:v>
                </c:pt>
                <c:pt idx="6">
                  <c:v>20630</c:v>
                </c:pt>
                <c:pt idx="7">
                  <c:v>39327</c:v>
                </c:pt>
                <c:pt idx="8">
                  <c:v>18322</c:v>
                </c:pt>
                <c:pt idx="9">
                  <c:v>18607</c:v>
                </c:pt>
                <c:pt idx="10">
                  <c:v>36831</c:v>
                </c:pt>
                <c:pt idx="11">
                  <c:v>36924</c:v>
                </c:pt>
                <c:pt idx="12">
                  <c:v>26991</c:v>
                </c:pt>
                <c:pt idx="13">
                  <c:v>24098</c:v>
                </c:pt>
                <c:pt idx="14">
                  <c:v>17554</c:v>
                </c:pt>
                <c:pt idx="15">
                  <c:v>27594</c:v>
                </c:pt>
                <c:pt idx="16">
                  <c:v>12066</c:v>
                </c:pt>
                <c:pt idx="17">
                  <c:v>29757</c:v>
                </c:pt>
                <c:pt idx="18">
                  <c:v>28107</c:v>
                </c:pt>
                <c:pt idx="19">
                  <c:v>24537</c:v>
                </c:pt>
                <c:pt idx="20">
                  <c:v>26294</c:v>
                </c:pt>
                <c:pt idx="21">
                  <c:v>29954</c:v>
                </c:pt>
                <c:pt idx="22">
                  <c:v>17814</c:v>
                </c:pt>
                <c:pt idx="23">
                  <c:v>16787</c:v>
                </c:pt>
                <c:pt idx="24">
                  <c:v>13001</c:v>
                </c:pt>
                <c:pt idx="25">
                  <c:v>11779</c:v>
                </c:pt>
                <c:pt idx="26">
                  <c:v>12525</c:v>
                </c:pt>
                <c:pt idx="27">
                  <c:v>14337</c:v>
                </c:pt>
                <c:pt idx="28">
                  <c:v>13756</c:v>
                </c:pt>
                <c:pt idx="29">
                  <c:v>20085</c:v>
                </c:pt>
                <c:pt idx="30">
                  <c:v>18260</c:v>
                </c:pt>
                <c:pt idx="31">
                  <c:v>14538</c:v>
                </c:pt>
                <c:pt idx="32">
                  <c:v>23655</c:v>
                </c:pt>
                <c:pt idx="33">
                  <c:v>10593</c:v>
                </c:pt>
              </c:numCache>
            </c:numRef>
          </c:val>
          <c:smooth val="0"/>
          <c:extLst>
            <c:ext xmlns:c16="http://schemas.microsoft.com/office/drawing/2014/chart" uri="{C3380CC4-5D6E-409C-BE32-E72D297353CC}">
              <c16:uniqueId val="{00000000-3A4D-4796-B99A-2D82113C1DB5}"/>
            </c:ext>
          </c:extLst>
        </c:ser>
        <c:ser>
          <c:idx val="1"/>
          <c:order val="1"/>
          <c:tx>
            <c:strRef>
              <c:f>Sheet1!$C$1</c:f>
              <c:strCache>
                <c:ptCount val="1"/>
                <c:pt idx="0">
                  <c:v>Column1</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id-ID"/>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Sheet1!$C$2:$C$35</c:f>
              <c:numCache>
                <c:formatCode>General</c:formatCode>
                <c:ptCount val="34"/>
              </c:numCache>
            </c:numRef>
          </c:val>
          <c:smooth val="0"/>
          <c:extLst>
            <c:ext xmlns:c16="http://schemas.microsoft.com/office/drawing/2014/chart" uri="{C3380CC4-5D6E-409C-BE32-E72D297353CC}">
              <c16:uniqueId val="{00000001-3A4D-4796-B99A-2D82113C1DB5}"/>
            </c:ext>
          </c:extLst>
        </c:ser>
        <c:ser>
          <c:idx val="2"/>
          <c:order val="2"/>
          <c:tx>
            <c:strRef>
              <c:f>Sheet1!$D$1</c:f>
              <c:strCache>
                <c:ptCount val="1"/>
                <c:pt idx="0">
                  <c:v>Column2</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dLbls>
            <c:delete val="1"/>
          </c:dLbls>
          <c:cat>
            <c:numRef>
              <c:f>Sheet1!$A$2:$A$35</c:f>
              <c:numCache>
                <c:formatCode>General</c:formatCode>
                <c:ptCount val="3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numCache>
            </c:numRef>
          </c:cat>
          <c:val>
            <c:numRef>
              <c:f>Sheet1!$D$2:$D$35</c:f>
              <c:numCache>
                <c:formatCode>General</c:formatCode>
                <c:ptCount val="34"/>
              </c:numCache>
            </c:numRef>
          </c:val>
          <c:smooth val="0"/>
          <c:extLst>
            <c:ext xmlns:c16="http://schemas.microsoft.com/office/drawing/2014/chart" uri="{C3380CC4-5D6E-409C-BE32-E72D297353CC}">
              <c16:uniqueId val="{00000002-3A4D-4796-B99A-2D82113C1DB5}"/>
            </c:ext>
          </c:extLst>
        </c:ser>
        <c:dLbls>
          <c:dLblPos val="t"/>
          <c:showLegendKey val="0"/>
          <c:showVal val="1"/>
          <c:showCatName val="0"/>
          <c:showSerName val="0"/>
          <c:showPercent val="0"/>
          <c:showBubbleSize val="0"/>
        </c:dLbls>
        <c:marker val="1"/>
        <c:smooth val="0"/>
        <c:axId val="388322840"/>
        <c:axId val="388327104"/>
      </c:lineChart>
      <c:catAx>
        <c:axId val="38832284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388327104"/>
        <c:crosses val="autoZero"/>
        <c:auto val="1"/>
        <c:lblAlgn val="ctr"/>
        <c:lblOffset val="100"/>
        <c:noMultiLvlLbl val="0"/>
      </c:catAx>
      <c:valAx>
        <c:axId val="38832710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id-ID"/>
          </a:p>
        </c:txPr>
        <c:crossAx val="388322840"/>
        <c:crosses val="autoZero"/>
        <c:crossBetween val="between"/>
        <c:minorUnit val="40"/>
      </c:valAx>
      <c:spPr>
        <a:noFill/>
        <a:ln>
          <a:noFill/>
        </a:ln>
        <a:effectLst/>
      </c:spPr>
    </c:plotArea>
    <c:plotVisOnly val="1"/>
    <c:dispBlanksAs val="zero"/>
    <c:showDLblsOverMax val="0"/>
  </c:chart>
  <c:spPr>
    <a:noFill/>
    <a:ln>
      <a:noFill/>
    </a:ln>
    <a:effectLst/>
  </c:spPr>
  <c:txPr>
    <a:bodyPr/>
    <a:lstStyle/>
    <a:p>
      <a:pPr>
        <a:defRPr/>
      </a:pPr>
      <a:endParaRPr lang="id-ID"/>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73259F95-B74F-4818-953A-A258F8318D91}" type="datetimeFigureOut">
              <a:rPr lang="id-ID" smtClean="0"/>
              <a:t>28/01/2022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4072759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259F95-B74F-4818-953A-A258F8318D91}" type="datetimeFigureOut">
              <a:rPr lang="id-ID" smtClean="0"/>
              <a:t>28/01/2022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361173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259F95-B74F-4818-953A-A258F8318D91}" type="datetimeFigureOut">
              <a:rPr lang="id-ID" smtClean="0"/>
              <a:t>28/01/2022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263221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73259F95-B74F-4818-953A-A258F8318D91}" type="datetimeFigureOut">
              <a:rPr lang="id-ID" smtClean="0"/>
              <a:t>28/01/2022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3022048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3259F95-B74F-4818-953A-A258F8318D91}" type="datetimeFigureOut">
              <a:rPr lang="id-ID" smtClean="0"/>
              <a:t>28/01/2022</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3456893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73259F95-B74F-4818-953A-A258F8318D91}" type="datetimeFigureOut">
              <a:rPr lang="id-ID" smtClean="0"/>
              <a:t>28/01/2022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3536641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73259F95-B74F-4818-953A-A258F8318D91}" type="datetimeFigureOut">
              <a:rPr lang="id-ID" smtClean="0"/>
              <a:t>28/01/2022</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118651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73259F95-B74F-4818-953A-A258F8318D91}" type="datetimeFigureOut">
              <a:rPr lang="id-ID" smtClean="0"/>
              <a:t>28/01/2022</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2437771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259F95-B74F-4818-953A-A258F8318D91}" type="datetimeFigureOut">
              <a:rPr lang="id-ID" smtClean="0"/>
              <a:t>28/01/2022</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3453269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259F95-B74F-4818-953A-A258F8318D91}" type="datetimeFigureOut">
              <a:rPr lang="id-ID" smtClean="0"/>
              <a:t>28/01/2022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1057935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3259F95-B74F-4818-953A-A258F8318D91}" type="datetimeFigureOut">
              <a:rPr lang="id-ID" smtClean="0"/>
              <a:t>28/01/2022</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46C972E0-0E34-4126-809F-12CDD245F0D0}" type="slidenum">
              <a:rPr lang="id-ID" smtClean="0"/>
              <a:t>‹#›</a:t>
            </a:fld>
            <a:endParaRPr lang="id-ID"/>
          </a:p>
        </p:txBody>
      </p:sp>
    </p:spTree>
    <p:extLst>
      <p:ext uri="{BB962C8B-B14F-4D97-AF65-F5344CB8AC3E}">
        <p14:creationId xmlns:p14="http://schemas.microsoft.com/office/powerpoint/2010/main" val="48508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59F95-B74F-4818-953A-A258F8318D91}" type="datetimeFigureOut">
              <a:rPr lang="id-ID" smtClean="0"/>
              <a:t>28/01/2022</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972E0-0E34-4126-809F-12CDD245F0D0}" type="slidenum">
              <a:rPr lang="id-ID" smtClean="0"/>
              <a:t>‹#›</a:t>
            </a:fld>
            <a:endParaRPr lang="id-ID"/>
          </a:p>
        </p:txBody>
      </p:sp>
    </p:spTree>
    <p:extLst>
      <p:ext uri="{BB962C8B-B14F-4D97-AF65-F5344CB8AC3E}">
        <p14:creationId xmlns:p14="http://schemas.microsoft.com/office/powerpoint/2010/main" val="116707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9729" y="2721114"/>
            <a:ext cx="4840224" cy="707886"/>
          </a:xfrm>
          <a:prstGeom prst="rect">
            <a:avLst/>
          </a:prstGeom>
          <a:noFill/>
        </p:spPr>
        <p:txBody>
          <a:bodyPr wrap="square" rtlCol="0">
            <a:spAutoFit/>
          </a:bodyPr>
          <a:lstStyle/>
          <a:p>
            <a:r>
              <a:rPr lang="id-ID" sz="4000" dirty="0" smtClean="0">
                <a:solidFill>
                  <a:schemeClr val="accent1"/>
                </a:solidFill>
                <a:latin typeface="Bahnschrift SemiBold Condensed" panose="020B0502040204020203" pitchFamily="34" charset="0"/>
              </a:rPr>
              <a:t>REPORT DEMO MID TRANS</a:t>
            </a:r>
            <a:endParaRPr lang="id-ID" sz="4000" dirty="0">
              <a:solidFill>
                <a:schemeClr val="accent1"/>
              </a:solidFill>
              <a:latin typeface="Bahnschrift SemiBold Condensed"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7616" y="0"/>
            <a:ext cx="7644384" cy="6858000"/>
          </a:xfrm>
          <a:prstGeom prst="rect">
            <a:avLst/>
          </a:prstGeom>
        </p:spPr>
      </p:pic>
      <p:sp>
        <p:nvSpPr>
          <p:cNvPr id="4" name="TextBox 3"/>
          <p:cNvSpPr txBox="1"/>
          <p:nvPr/>
        </p:nvSpPr>
        <p:spPr>
          <a:xfrm>
            <a:off x="109729" y="3244334"/>
            <a:ext cx="2421432" cy="369332"/>
          </a:xfrm>
          <a:prstGeom prst="rect">
            <a:avLst/>
          </a:prstGeom>
          <a:noFill/>
        </p:spPr>
        <p:txBody>
          <a:bodyPr wrap="none" rtlCol="0">
            <a:spAutoFit/>
          </a:bodyPr>
          <a:lstStyle/>
          <a:p>
            <a:r>
              <a:rPr lang="id-ID" dirty="0" smtClean="0">
                <a:solidFill>
                  <a:schemeClr val="accent1">
                    <a:lumMod val="60000"/>
                    <a:lumOff val="40000"/>
                  </a:schemeClr>
                </a:solidFill>
              </a:rPr>
              <a:t>Create by M.Zein Azhari</a:t>
            </a:r>
            <a:endParaRPr lang="id-ID" dirty="0">
              <a:solidFill>
                <a:schemeClr val="accent1">
                  <a:lumMod val="60000"/>
                  <a:lumOff val="40000"/>
                </a:schemeClr>
              </a:solidFill>
            </a:endParaRPr>
          </a:p>
        </p:txBody>
      </p:sp>
    </p:spTree>
    <p:extLst>
      <p:ext uri="{BB962C8B-B14F-4D97-AF65-F5344CB8AC3E}">
        <p14:creationId xmlns:p14="http://schemas.microsoft.com/office/powerpoint/2010/main" val="27971211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9803773"/>
              </p:ext>
            </p:extLst>
          </p:nvPr>
        </p:nvGraphicFramePr>
        <p:xfrm>
          <a:off x="377952" y="487680"/>
          <a:ext cx="11570207" cy="496831"/>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1824">
                  <a:extLst>
                    <a:ext uri="{9D8B030D-6E8A-4147-A177-3AD203B41FA5}">
                      <a16:colId xmlns:a16="http://schemas.microsoft.com/office/drawing/2014/main" val="1780830453"/>
                    </a:ext>
                  </a:extLst>
                </a:gridCol>
                <a:gridCol w="975359">
                  <a:extLst>
                    <a:ext uri="{9D8B030D-6E8A-4147-A177-3AD203B41FA5}">
                      <a16:colId xmlns:a16="http://schemas.microsoft.com/office/drawing/2014/main" val="268194235"/>
                    </a:ext>
                  </a:extLst>
                </a:gridCol>
              </a:tblGrid>
              <a:tr h="496831">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670384913"/>
              </p:ext>
            </p:extLst>
          </p:nvPr>
        </p:nvGraphicFramePr>
        <p:xfrm>
          <a:off x="377948" y="984511"/>
          <a:ext cx="11570210" cy="5296845"/>
        </p:xfrm>
        <a:graphic>
          <a:graphicData uri="http://schemas.openxmlformats.org/drawingml/2006/table">
            <a:tbl>
              <a:tblPr>
                <a:tableStyleId>{5940675A-B579-460E-94D1-54222C63F5DA}</a:tableStyleId>
              </a:tblPr>
              <a:tblGrid>
                <a:gridCol w="512068">
                  <a:extLst>
                    <a:ext uri="{9D8B030D-6E8A-4147-A177-3AD203B41FA5}">
                      <a16:colId xmlns:a16="http://schemas.microsoft.com/office/drawing/2014/main" val="3432899373"/>
                    </a:ext>
                  </a:extLst>
                </a:gridCol>
                <a:gridCol w="2609748">
                  <a:extLst>
                    <a:ext uri="{9D8B030D-6E8A-4147-A177-3AD203B41FA5}">
                      <a16:colId xmlns:a16="http://schemas.microsoft.com/office/drawing/2014/main" val="910783710"/>
                    </a:ext>
                  </a:extLst>
                </a:gridCol>
                <a:gridCol w="2581808">
                  <a:extLst>
                    <a:ext uri="{9D8B030D-6E8A-4147-A177-3AD203B41FA5}">
                      <a16:colId xmlns:a16="http://schemas.microsoft.com/office/drawing/2014/main" val="1386814748"/>
                    </a:ext>
                  </a:extLst>
                </a:gridCol>
                <a:gridCol w="2489404">
                  <a:extLst>
                    <a:ext uri="{9D8B030D-6E8A-4147-A177-3AD203B41FA5}">
                      <a16:colId xmlns:a16="http://schemas.microsoft.com/office/drawing/2014/main" val="1826388202"/>
                    </a:ext>
                  </a:extLst>
                </a:gridCol>
                <a:gridCol w="2393027">
                  <a:extLst>
                    <a:ext uri="{9D8B030D-6E8A-4147-A177-3AD203B41FA5}">
                      <a16:colId xmlns:a16="http://schemas.microsoft.com/office/drawing/2014/main" val="2048946388"/>
                    </a:ext>
                  </a:extLst>
                </a:gridCol>
                <a:gridCol w="984155">
                  <a:extLst>
                    <a:ext uri="{9D8B030D-6E8A-4147-A177-3AD203B41FA5}">
                      <a16:colId xmlns:a16="http://schemas.microsoft.com/office/drawing/2014/main" val="3596656340"/>
                    </a:ext>
                  </a:extLst>
                </a:gridCol>
              </a:tblGrid>
              <a:tr h="1963021">
                <a:tc>
                  <a:txBody>
                    <a:bodyPr/>
                    <a:lstStyle/>
                    <a:p>
                      <a:pPr algn="ctr" fontAlgn="ctr"/>
                      <a:r>
                        <a:rPr lang="id-ID" sz="1400" u="none" strike="noStrike" dirty="0">
                          <a:effectLst/>
                        </a:rPr>
                        <a:t>TC33</a:t>
                      </a:r>
                      <a:endParaRPr lang="id-ID" sz="1400" b="0" i="0" u="none" strike="noStrike" dirty="0">
                        <a:solidFill>
                          <a:srgbClr val="000000"/>
                        </a:solidFill>
                        <a:effectLst/>
                        <a:latin typeface="Calibri" panose="020F0502020204030204" pitchFamily="34" charset="0"/>
                      </a:endParaRPr>
                    </a:p>
                  </a:txBody>
                  <a:tcPr marL="7935" marR="7935" marT="7935" marB="0" anchor="ctr">
                    <a:solidFill>
                      <a:schemeClr val="bg2"/>
                    </a:solidFill>
                  </a:tcPr>
                </a:tc>
                <a:tc>
                  <a:txBody>
                    <a:bodyPr/>
                    <a:lstStyle/>
                    <a:p>
                      <a:pPr algn="ctr" fontAlgn="ctr"/>
                      <a:r>
                        <a:rPr lang="en-US" sz="1400" u="none" strike="noStrike" dirty="0">
                          <a:effectLst/>
                        </a:rPr>
                        <a:t>Check the email input field on the credit/debit card page</a:t>
                      </a:r>
                      <a:endParaRPr lang="en-US" sz="1400" b="0" i="0" u="none" strike="noStrike" dirty="0">
                        <a:solidFill>
                          <a:srgbClr val="000000"/>
                        </a:solidFill>
                        <a:effectLst/>
                        <a:latin typeface="Calibri" panose="020F0502020204030204" pitchFamily="34" charset="0"/>
                      </a:endParaRPr>
                    </a:p>
                  </a:txBody>
                  <a:tcPr marL="7935" marR="7935" marT="7935" marB="0" anchor="ctr"/>
                </a:tc>
                <a:tc>
                  <a:txBody>
                    <a:bodyPr/>
                    <a:lstStyle/>
                    <a:p>
                      <a:pPr algn="ctr" fontAlgn="ctr"/>
                      <a:r>
                        <a:rPr lang="en-US" sz="1400" u="none" strike="noStrike">
                          <a:effectLst/>
                        </a:rPr>
                        <a:t>There will be an email input on the credit/debit card page even though you have already entered the email on the shipping details</a:t>
                      </a:r>
                      <a:endParaRPr lang="en-US" sz="1400" b="0" i="0" u="none" strike="noStrike">
                        <a:solidFill>
                          <a:srgbClr val="000000"/>
                        </a:solidFill>
                        <a:effectLst/>
                        <a:latin typeface="Calibri" panose="020F0502020204030204" pitchFamily="34" charset="0"/>
                      </a:endParaRPr>
                    </a:p>
                  </a:txBody>
                  <a:tcPr marL="7935" marR="7935" marT="7935" marB="0" anchor="ctr"/>
                </a:tc>
                <a:tc>
                  <a:txBody>
                    <a:bodyPr/>
                    <a:lstStyle/>
                    <a:p>
                      <a:pPr algn="ctr" fontAlgn="ctr"/>
                      <a:r>
                        <a:rPr lang="en-US" sz="1400" u="none" strike="noStrike">
                          <a:effectLst/>
                        </a:rPr>
                        <a:t>Because you have entered an email on the shipping cart page and if you don't fill in the email input on the shipping cart the payment process can't be continued, then there is no need for input on the debit/credit card page and if it is needed it is necessary to add an edit email feature</a:t>
                      </a:r>
                      <a:endParaRPr lang="en-US" sz="1400" b="0" i="0" u="none" strike="noStrike">
                        <a:solidFill>
                          <a:srgbClr val="000000"/>
                        </a:solidFill>
                        <a:effectLst/>
                        <a:latin typeface="Calibri" panose="020F0502020204030204" pitchFamily="34" charset="0"/>
                      </a:endParaRPr>
                    </a:p>
                  </a:txBody>
                  <a:tcPr marL="7935" marR="7935" marT="7935" marB="0" anchor="ctr"/>
                </a:tc>
                <a:tc>
                  <a:txBody>
                    <a:bodyPr/>
                    <a:lstStyle/>
                    <a:p>
                      <a:pPr algn="l" fontAlgn="t"/>
                      <a:r>
                        <a:rPr lang="id-ID" sz="1200" u="none" strike="noStrike">
                          <a:effectLst/>
                        </a:rPr>
                        <a:t>1. Open Browser</a:t>
                      </a:r>
                      <a:br>
                        <a:rPr lang="id-ID" sz="1200" u="none" strike="noStrike">
                          <a:effectLst/>
                        </a:rPr>
                      </a:br>
                      <a:r>
                        <a:rPr lang="id-ID" sz="1200" u="none" strike="noStrike">
                          <a:effectLst/>
                        </a:rPr>
                        <a:t>2. Navigate to url "https://demo.midtrans.com/"</a:t>
                      </a:r>
                      <a:br>
                        <a:rPr lang="id-ID" sz="1200" u="none" strike="noStrike">
                          <a:effectLst/>
                        </a:rPr>
                      </a:br>
                      <a:r>
                        <a:rPr lang="id-ID" sz="1200" u="none" strike="noStrike">
                          <a:effectLst/>
                        </a:rPr>
                        <a:t>3. Click button buy now</a:t>
                      </a:r>
                      <a:br>
                        <a:rPr lang="id-ID" sz="1200" u="none" strike="noStrike">
                          <a:effectLst/>
                        </a:rPr>
                      </a:br>
                      <a:r>
                        <a:rPr lang="id-ID" sz="1200" u="none" strike="noStrike">
                          <a:effectLst/>
                        </a:rPr>
                        <a:t>4. Input all data except phone number</a:t>
                      </a:r>
                      <a:br>
                        <a:rPr lang="id-ID" sz="1200" u="none" strike="noStrike">
                          <a:effectLst/>
                        </a:rPr>
                      </a:br>
                      <a:r>
                        <a:rPr lang="id-ID" sz="1200" u="none" strike="noStrike">
                          <a:effectLst/>
                        </a:rPr>
                        <a:t>5. Click button checkout</a:t>
                      </a:r>
                      <a:br>
                        <a:rPr lang="id-ID" sz="1200" u="none" strike="noStrike">
                          <a:effectLst/>
                        </a:rPr>
                      </a:br>
                      <a:r>
                        <a:rPr lang="id-ID" sz="1200" u="none" strike="noStrike">
                          <a:effectLst/>
                        </a:rPr>
                        <a:t>6. Click button continue</a:t>
                      </a:r>
                      <a:br>
                        <a:rPr lang="id-ID" sz="1200" u="none" strike="noStrike">
                          <a:effectLst/>
                        </a:rPr>
                      </a:br>
                      <a:r>
                        <a:rPr lang="id-ID" sz="1200" u="none" strike="noStrike">
                          <a:effectLst/>
                        </a:rPr>
                        <a:t>7. Click button credit/debit card</a:t>
                      </a:r>
                      <a:br>
                        <a:rPr lang="id-ID" sz="1200" u="none" strike="noStrike">
                          <a:effectLst/>
                        </a:rPr>
                      </a:br>
                      <a:r>
                        <a:rPr lang="id-ID" sz="1200" u="none" strike="noStrike">
                          <a:effectLst/>
                        </a:rPr>
                        <a:t>8. Input card number, expire date and cvv </a:t>
                      </a:r>
                      <a:br>
                        <a:rPr lang="id-ID" sz="1200" u="none" strike="noStrike">
                          <a:effectLst/>
                        </a:rPr>
                      </a:br>
                      <a:r>
                        <a:rPr lang="id-ID" sz="1200" u="none" strike="noStrike">
                          <a:effectLst/>
                        </a:rPr>
                        <a:t>9. Click button back pay now</a:t>
                      </a:r>
                      <a:br>
                        <a:rPr lang="id-ID" sz="1200" u="none" strike="noStrike">
                          <a:effectLst/>
                        </a:rPr>
                      </a:br>
                      <a:r>
                        <a:rPr lang="id-ID" sz="1200" u="none" strike="noStrike">
                          <a:effectLst/>
                        </a:rPr>
                        <a:t>10. Input password</a:t>
                      </a:r>
                      <a:br>
                        <a:rPr lang="id-ID" sz="1200" u="none" strike="noStrike">
                          <a:effectLst/>
                        </a:rPr>
                      </a:br>
                      <a:r>
                        <a:rPr lang="id-ID" sz="1200" u="none" strike="noStrike">
                          <a:effectLst/>
                        </a:rPr>
                        <a:t>12. Click button ok</a:t>
                      </a:r>
                      <a:endParaRPr lang="id-ID" sz="1200" b="0" i="0" u="none" strike="noStrike">
                        <a:solidFill>
                          <a:srgbClr val="000000"/>
                        </a:solidFill>
                        <a:effectLst/>
                        <a:latin typeface="Calibri" panose="020F0502020204030204" pitchFamily="34" charset="0"/>
                      </a:endParaRPr>
                    </a:p>
                  </a:txBody>
                  <a:tcPr marL="7935" marR="7935" marT="7935"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7935" marR="7935" marT="7935" marB="0" anchor="ctr">
                    <a:solidFill>
                      <a:srgbClr val="FF0000"/>
                    </a:solidFill>
                  </a:tcPr>
                </a:tc>
                <a:extLst>
                  <a:ext uri="{0D108BD9-81ED-4DB2-BD59-A6C34878D82A}">
                    <a16:rowId xmlns:a16="http://schemas.microsoft.com/office/drawing/2014/main" val="3676891324"/>
                  </a:ext>
                </a:extLst>
              </a:tr>
              <a:tr h="1745613">
                <a:tc>
                  <a:txBody>
                    <a:bodyPr/>
                    <a:lstStyle/>
                    <a:p>
                      <a:pPr algn="ctr" fontAlgn="ctr"/>
                      <a:r>
                        <a:rPr lang="id-ID" sz="1400" u="none" strike="noStrike" dirty="0">
                          <a:effectLst/>
                        </a:rPr>
                        <a:t>TC34</a:t>
                      </a:r>
                      <a:endParaRPr lang="id-ID" sz="1400" b="0" i="0" u="none" strike="noStrike" dirty="0">
                        <a:solidFill>
                          <a:srgbClr val="000000"/>
                        </a:solidFill>
                        <a:effectLst/>
                        <a:latin typeface="Calibri" panose="020F0502020204030204" pitchFamily="34" charset="0"/>
                      </a:endParaRPr>
                    </a:p>
                  </a:txBody>
                  <a:tcPr marL="7935" marR="7935" marT="7935" marB="0" anchor="ctr">
                    <a:solidFill>
                      <a:schemeClr val="bg2"/>
                    </a:solidFill>
                  </a:tcPr>
                </a:tc>
                <a:tc>
                  <a:txBody>
                    <a:bodyPr/>
                    <a:lstStyle/>
                    <a:p>
                      <a:pPr algn="ctr" fontAlgn="ctr"/>
                      <a:r>
                        <a:rPr lang="en-US" sz="1400" u="none" strike="noStrike">
                          <a:effectLst/>
                        </a:rPr>
                        <a:t>Verify button close on failed notification and successful payment notification</a:t>
                      </a:r>
                      <a:endParaRPr lang="en-US" sz="1400" b="0" i="0" u="none" strike="noStrike">
                        <a:solidFill>
                          <a:srgbClr val="000000"/>
                        </a:solidFill>
                        <a:effectLst/>
                        <a:latin typeface="Calibri" panose="020F0502020204030204" pitchFamily="34" charset="0"/>
                      </a:endParaRPr>
                    </a:p>
                  </a:txBody>
                  <a:tcPr marL="7935" marR="7935" marT="7935" marB="0" anchor="ctr"/>
                </a:tc>
                <a:tc>
                  <a:txBody>
                    <a:bodyPr/>
                    <a:lstStyle/>
                    <a:p>
                      <a:pPr algn="ctr" fontAlgn="ctr"/>
                      <a:r>
                        <a:rPr lang="en-US" sz="1400" u="none" strike="noStrike" dirty="0">
                          <a:effectLst/>
                        </a:rPr>
                        <a:t>When you click the close button, the notification will be closed</a:t>
                      </a:r>
                      <a:endParaRPr lang="en-US" sz="1400" b="0" i="0" u="none" strike="noStrike" dirty="0">
                        <a:solidFill>
                          <a:srgbClr val="000000"/>
                        </a:solidFill>
                        <a:effectLst/>
                        <a:latin typeface="Calibri" panose="020F0502020204030204" pitchFamily="34" charset="0"/>
                      </a:endParaRPr>
                    </a:p>
                  </a:txBody>
                  <a:tcPr marL="7935" marR="7935" marT="7935" marB="0" anchor="ctr"/>
                </a:tc>
                <a:tc>
                  <a:txBody>
                    <a:bodyPr/>
                    <a:lstStyle/>
                    <a:p>
                      <a:pPr algn="ctr" fontAlgn="ctr"/>
                      <a:r>
                        <a:rPr lang="id-ID" sz="1400" u="none" strike="noStrike" dirty="0">
                          <a:effectLst/>
                        </a:rPr>
                        <a:t> </a:t>
                      </a:r>
                      <a:endParaRPr lang="id-ID" sz="1400" b="0" i="0" u="none" strike="noStrike" dirty="0">
                        <a:solidFill>
                          <a:srgbClr val="000000"/>
                        </a:solidFill>
                        <a:effectLst/>
                        <a:latin typeface="Calibri" panose="020F0502020204030204" pitchFamily="34" charset="0"/>
                      </a:endParaRPr>
                    </a:p>
                  </a:txBody>
                  <a:tcPr marL="7935" marR="7935" marT="7935" marB="0" anchor="ctr"/>
                </a:tc>
                <a:tc>
                  <a:txBody>
                    <a:bodyPr/>
                    <a:lstStyle/>
                    <a:p>
                      <a:pPr algn="l" fontAlgn="t"/>
                      <a:r>
                        <a:rPr lang="en-US" sz="1200" u="none" strike="noStrike" dirty="0">
                          <a:effectLst/>
                        </a:rPr>
                        <a:t>1. Open Browser</a:t>
                      </a:r>
                      <a:br>
                        <a:rPr lang="en-US" sz="1200" u="none" strike="noStrike" dirty="0">
                          <a:effectLst/>
                        </a:rPr>
                      </a:br>
                      <a:r>
                        <a:rPr lang="en-US" sz="1200" u="none" strike="noStrike" dirty="0">
                          <a:effectLst/>
                        </a:rPr>
                        <a:t>2. Navigate to </a:t>
                      </a:r>
                      <a:r>
                        <a:rPr lang="en-US" sz="1200" u="none" strike="noStrike" dirty="0" err="1">
                          <a:effectLst/>
                        </a:rPr>
                        <a:t>url</a:t>
                      </a:r>
                      <a:r>
                        <a:rPr lang="en-US" sz="1200" u="none" strike="noStrike" dirty="0">
                          <a:effectLst/>
                        </a:rPr>
                        <a:t> "https://demo.midtrans.com/"</a:t>
                      </a:r>
                      <a:br>
                        <a:rPr lang="en-US" sz="1200" u="none" strike="noStrike" dirty="0">
                          <a:effectLst/>
                        </a:rPr>
                      </a:br>
                      <a:r>
                        <a:rPr lang="en-US" sz="1200" u="none" strike="noStrike" dirty="0">
                          <a:effectLst/>
                        </a:rPr>
                        <a:t>3. Make the payment process successful</a:t>
                      </a:r>
                      <a:br>
                        <a:rPr lang="en-US" sz="1200" u="none" strike="noStrike" dirty="0">
                          <a:effectLst/>
                        </a:rPr>
                      </a:br>
                      <a:r>
                        <a:rPr lang="en-US" sz="1200" u="none" strike="noStrike" dirty="0">
                          <a:effectLst/>
                        </a:rPr>
                        <a:t>4. Click the close button on the notification</a:t>
                      </a:r>
                      <a:br>
                        <a:rPr lang="en-US" sz="1200" u="none" strike="noStrike" dirty="0">
                          <a:effectLst/>
                        </a:rPr>
                      </a:br>
                      <a:r>
                        <a:rPr lang="en-US" sz="1200" u="none" strike="noStrike" dirty="0">
                          <a:effectLst/>
                        </a:rPr>
                        <a:t>5. perform data input with wrong data</a:t>
                      </a:r>
                      <a:br>
                        <a:rPr lang="en-US" sz="1200" u="none" strike="noStrike" dirty="0">
                          <a:effectLst/>
                        </a:rPr>
                      </a:br>
                      <a:r>
                        <a:rPr lang="en-US" sz="1200" u="none" strike="noStrike" dirty="0">
                          <a:effectLst/>
                        </a:rPr>
                        <a:t>6. Click the close button on the notification</a:t>
                      </a:r>
                      <a:endParaRPr lang="en-US" sz="1200" b="0" i="0" u="none" strike="noStrike" dirty="0">
                        <a:solidFill>
                          <a:srgbClr val="000000"/>
                        </a:solidFill>
                        <a:effectLst/>
                        <a:latin typeface="Calibri" panose="020F0502020204030204" pitchFamily="34" charset="0"/>
                      </a:endParaRPr>
                    </a:p>
                  </a:txBody>
                  <a:tcPr marL="7935" marR="7935" marT="7935"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7935" marR="7935" marT="7935" marB="0" anchor="ctr">
                    <a:solidFill>
                      <a:schemeClr val="accent6"/>
                    </a:solidFill>
                  </a:tcPr>
                </a:tc>
                <a:extLst>
                  <a:ext uri="{0D108BD9-81ED-4DB2-BD59-A6C34878D82A}">
                    <a16:rowId xmlns:a16="http://schemas.microsoft.com/office/drawing/2014/main" val="2606983687"/>
                  </a:ext>
                </a:extLst>
              </a:tr>
              <a:tr h="642703">
                <a:tc>
                  <a:txBody>
                    <a:bodyPr/>
                    <a:lstStyle/>
                    <a:p>
                      <a:pPr algn="ctr" fontAlgn="ctr"/>
                      <a:r>
                        <a:rPr lang="id-ID" sz="1400" u="none" strike="noStrike" dirty="0">
                          <a:effectLst/>
                        </a:rPr>
                        <a:t>TC35</a:t>
                      </a:r>
                      <a:endParaRPr lang="id-ID" sz="1400" b="0" i="0" u="none" strike="noStrike" dirty="0">
                        <a:solidFill>
                          <a:srgbClr val="000000"/>
                        </a:solidFill>
                        <a:effectLst/>
                        <a:latin typeface="Calibri" panose="020F0502020204030204" pitchFamily="34" charset="0"/>
                      </a:endParaRPr>
                    </a:p>
                  </a:txBody>
                  <a:tcPr marL="7935" marR="7935" marT="7935" marB="0" anchor="ctr">
                    <a:solidFill>
                      <a:schemeClr val="bg2"/>
                    </a:solidFill>
                  </a:tcPr>
                </a:tc>
                <a:tc>
                  <a:txBody>
                    <a:bodyPr/>
                    <a:lstStyle/>
                    <a:p>
                      <a:pPr algn="ctr" fontAlgn="ctr"/>
                      <a:r>
                        <a:rPr lang="en-US" sz="1400" u="none" strike="noStrike">
                          <a:effectLst/>
                        </a:rPr>
                        <a:t>The data on the shopping cart has been directly inputted in the data input field</a:t>
                      </a:r>
                      <a:endParaRPr lang="en-US" sz="1400" b="0" i="0" u="none" strike="noStrike">
                        <a:solidFill>
                          <a:srgbClr val="000000"/>
                        </a:solidFill>
                        <a:effectLst/>
                        <a:latin typeface="Calibri" panose="020F0502020204030204" pitchFamily="34" charset="0"/>
                      </a:endParaRPr>
                    </a:p>
                  </a:txBody>
                  <a:tcPr marL="7935" marR="7935" marT="7935" marB="0" anchor="ctr"/>
                </a:tc>
                <a:tc>
                  <a:txBody>
                    <a:bodyPr/>
                    <a:lstStyle/>
                    <a:p>
                      <a:pPr algn="ctr" fontAlgn="ctr"/>
                      <a:r>
                        <a:rPr lang="en-US" sz="1400" u="none" strike="noStrike">
                          <a:effectLst/>
                        </a:rPr>
                        <a:t>All inputs have been automatically filled</a:t>
                      </a:r>
                      <a:endParaRPr lang="en-US" sz="1400" b="0" i="0" u="none" strike="noStrike">
                        <a:solidFill>
                          <a:srgbClr val="000000"/>
                        </a:solidFill>
                        <a:effectLst/>
                        <a:latin typeface="Calibri" panose="020F0502020204030204" pitchFamily="34" charset="0"/>
                      </a:endParaRPr>
                    </a:p>
                  </a:txBody>
                  <a:tcPr marL="7935" marR="7935" marT="7935" marB="0" anchor="ctr"/>
                </a:tc>
                <a:tc>
                  <a:txBody>
                    <a:bodyPr/>
                    <a:lstStyle/>
                    <a:p>
                      <a:pPr algn="ctr" fontAlgn="ctr"/>
                      <a:r>
                        <a:rPr lang="en-US" sz="1400" u="none" strike="noStrike" dirty="0">
                          <a:effectLst/>
                        </a:rPr>
                        <a:t>The initial data entry should be in an unfilled state, and even though you want to give an example for the input, you can create shadow text on each input</a:t>
                      </a:r>
                      <a:endParaRPr lang="en-US" sz="1400" b="0" i="0" u="none" strike="noStrike" dirty="0">
                        <a:solidFill>
                          <a:srgbClr val="000000"/>
                        </a:solidFill>
                        <a:effectLst/>
                        <a:latin typeface="Calibri" panose="020F0502020204030204" pitchFamily="34" charset="0"/>
                      </a:endParaRPr>
                    </a:p>
                  </a:txBody>
                  <a:tcPr marL="7935" marR="7935" marT="7935" marB="0" anchor="ctr"/>
                </a:tc>
                <a:tc>
                  <a:txBody>
                    <a:bodyPr/>
                    <a:lstStyle/>
                    <a:p>
                      <a:pPr algn="l" fontAlgn="t"/>
                      <a:r>
                        <a:rPr lang="en-US" sz="1200" u="none" strike="noStrike" dirty="0">
                          <a:effectLst/>
                        </a:rPr>
                        <a:t>1. Open Browser</a:t>
                      </a:r>
                      <a:br>
                        <a:rPr lang="en-US" sz="1200" u="none" strike="noStrike" dirty="0">
                          <a:effectLst/>
                        </a:rPr>
                      </a:br>
                      <a:r>
                        <a:rPr lang="en-US" sz="1200" u="none" strike="noStrike" dirty="0">
                          <a:effectLst/>
                        </a:rPr>
                        <a:t>2. Navigate to </a:t>
                      </a:r>
                      <a:r>
                        <a:rPr lang="en-US" sz="1200" u="none" strike="noStrike" dirty="0" err="1">
                          <a:effectLst/>
                        </a:rPr>
                        <a:t>url</a:t>
                      </a:r>
                      <a:r>
                        <a:rPr lang="en-US" sz="1200" u="none" strike="noStrike" dirty="0">
                          <a:effectLst/>
                        </a:rPr>
                        <a:t> "https://demo.midtrans.com/"</a:t>
                      </a:r>
                      <a:br>
                        <a:rPr lang="en-US" sz="1200" u="none" strike="noStrike" dirty="0">
                          <a:effectLst/>
                        </a:rPr>
                      </a:br>
                      <a:r>
                        <a:rPr lang="en-US" sz="1200" u="none" strike="noStrike" dirty="0">
                          <a:effectLst/>
                        </a:rPr>
                        <a:t>3. Click button buy now</a:t>
                      </a:r>
                      <a:endParaRPr lang="en-US" sz="1200" b="0" i="0" u="none" strike="noStrike" dirty="0">
                        <a:solidFill>
                          <a:srgbClr val="000000"/>
                        </a:solidFill>
                        <a:effectLst/>
                        <a:latin typeface="Calibri" panose="020F0502020204030204" pitchFamily="34" charset="0"/>
                      </a:endParaRPr>
                    </a:p>
                  </a:txBody>
                  <a:tcPr marL="7935" marR="7935" marT="7935"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7935" marR="7935" marT="7935" marB="0" anchor="ctr">
                    <a:solidFill>
                      <a:srgbClr val="FF0000"/>
                    </a:solidFill>
                  </a:tcPr>
                </a:tc>
                <a:extLst>
                  <a:ext uri="{0D108BD9-81ED-4DB2-BD59-A6C34878D82A}">
                    <a16:rowId xmlns:a16="http://schemas.microsoft.com/office/drawing/2014/main" val="1112237648"/>
                  </a:ext>
                </a:extLst>
              </a:tr>
            </a:tbl>
          </a:graphicData>
        </a:graphic>
      </p:graphicFrame>
    </p:spTree>
    <p:extLst>
      <p:ext uri="{BB962C8B-B14F-4D97-AF65-F5344CB8AC3E}">
        <p14:creationId xmlns:p14="http://schemas.microsoft.com/office/powerpoint/2010/main" val="3329915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p:cNvGraphicFramePr/>
          <p:nvPr>
            <p:extLst>
              <p:ext uri="{D42A27DB-BD31-4B8C-83A1-F6EECF244321}">
                <p14:modId xmlns:p14="http://schemas.microsoft.com/office/powerpoint/2010/main" val="2122400934"/>
              </p:ext>
            </p:extLst>
          </p:nvPr>
        </p:nvGraphicFramePr>
        <p:xfrm>
          <a:off x="0" y="1202890"/>
          <a:ext cx="8128000" cy="5418667"/>
        </p:xfrm>
        <a:graphic>
          <a:graphicData uri="http://schemas.openxmlformats.org/drawingml/2006/chart">
            <c:chart xmlns:c="http://schemas.openxmlformats.org/drawingml/2006/chart" xmlns:r="http://schemas.openxmlformats.org/officeDocument/2006/relationships" r:id="rId2"/>
          </a:graphicData>
        </a:graphic>
      </p:graphicFrame>
      <p:grpSp>
        <p:nvGrpSpPr>
          <p:cNvPr id="43" name="Group 42"/>
          <p:cNvGrpSpPr/>
          <p:nvPr/>
        </p:nvGrpSpPr>
        <p:grpSpPr>
          <a:xfrm>
            <a:off x="8406384" y="1635339"/>
            <a:ext cx="1260282" cy="2167157"/>
            <a:chOff x="7565136" y="1510022"/>
            <a:chExt cx="1260282" cy="2167157"/>
          </a:xfrm>
        </p:grpSpPr>
        <p:grpSp>
          <p:nvGrpSpPr>
            <p:cNvPr id="42" name="Group 41"/>
            <p:cNvGrpSpPr/>
            <p:nvPr/>
          </p:nvGrpSpPr>
          <p:grpSpPr>
            <a:xfrm>
              <a:off x="7571232" y="1510022"/>
              <a:ext cx="1254186" cy="560502"/>
              <a:chOff x="7571232" y="1510022"/>
              <a:chExt cx="1254186" cy="560502"/>
            </a:xfrm>
          </p:grpSpPr>
          <p:sp>
            <p:nvSpPr>
              <p:cNvPr id="23" name="Rectangle 22"/>
              <p:cNvSpPr/>
              <p:nvPr/>
            </p:nvSpPr>
            <p:spPr>
              <a:xfrm>
                <a:off x="7571232" y="1719072"/>
                <a:ext cx="109728" cy="121920"/>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7" name="Group 26"/>
              <p:cNvGrpSpPr/>
              <p:nvPr/>
            </p:nvGrpSpPr>
            <p:grpSpPr>
              <a:xfrm>
                <a:off x="7784748" y="1510022"/>
                <a:ext cx="1040670" cy="560502"/>
                <a:chOff x="7784748" y="1522214"/>
                <a:chExt cx="1040670" cy="560502"/>
              </a:xfrm>
            </p:grpSpPr>
            <p:sp>
              <p:nvSpPr>
                <p:cNvPr id="24" name="TextBox 23"/>
                <p:cNvSpPr txBox="1"/>
                <p:nvPr/>
              </p:nvSpPr>
              <p:spPr>
                <a:xfrm>
                  <a:off x="7784748" y="1522214"/>
                  <a:ext cx="954107" cy="369332"/>
                </a:xfrm>
                <a:prstGeom prst="rect">
                  <a:avLst/>
                </a:prstGeom>
                <a:noFill/>
              </p:spPr>
              <p:txBody>
                <a:bodyPr wrap="none" rtlCol="0">
                  <a:spAutoFit/>
                </a:bodyPr>
                <a:lstStyle/>
                <a:p>
                  <a:r>
                    <a:rPr lang="id-ID" dirty="0" smtClean="0">
                      <a:latin typeface="Bahnschrift SemiBold Condensed" panose="020B0502040204020203" pitchFamily="34" charset="0"/>
                    </a:rPr>
                    <a:t>22 passed</a:t>
                  </a:r>
                  <a:endParaRPr lang="id-ID" dirty="0">
                    <a:latin typeface="Bahnschrift SemiBold Condensed" panose="020B0502040204020203" pitchFamily="34" charset="0"/>
                  </a:endParaRPr>
                </a:p>
              </p:txBody>
            </p:sp>
            <p:sp>
              <p:nvSpPr>
                <p:cNvPr id="26" name="TextBox 25"/>
                <p:cNvSpPr txBox="1"/>
                <p:nvPr/>
              </p:nvSpPr>
              <p:spPr>
                <a:xfrm>
                  <a:off x="7784748" y="1828800"/>
                  <a:ext cx="1040670" cy="253916"/>
                </a:xfrm>
                <a:prstGeom prst="rect">
                  <a:avLst/>
                </a:prstGeom>
                <a:noFill/>
              </p:spPr>
              <p:txBody>
                <a:bodyPr wrap="none" rtlCol="0">
                  <a:spAutoFit/>
                </a:bodyPr>
                <a:lstStyle/>
                <a:p>
                  <a:r>
                    <a:rPr lang="id-ID" sz="1050" dirty="0" smtClean="0"/>
                    <a:t>22 of 35 Passed</a:t>
                  </a:r>
                  <a:endParaRPr lang="id-ID" sz="1050" dirty="0"/>
                </a:p>
              </p:txBody>
            </p:sp>
          </p:grpSp>
        </p:grpSp>
        <p:grpSp>
          <p:nvGrpSpPr>
            <p:cNvPr id="31" name="Group 30"/>
            <p:cNvGrpSpPr/>
            <p:nvPr/>
          </p:nvGrpSpPr>
          <p:grpSpPr>
            <a:xfrm>
              <a:off x="7565136" y="2054517"/>
              <a:ext cx="1191353" cy="560502"/>
              <a:chOff x="7565136" y="2054517"/>
              <a:chExt cx="1191353" cy="560502"/>
            </a:xfrm>
          </p:grpSpPr>
          <p:sp>
            <p:nvSpPr>
              <p:cNvPr id="25" name="Rectangle 24"/>
              <p:cNvSpPr/>
              <p:nvPr/>
            </p:nvSpPr>
            <p:spPr>
              <a:xfrm>
                <a:off x="7565136" y="2273808"/>
                <a:ext cx="109728" cy="12192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ln>
                    <a:solidFill>
                      <a:schemeClr val="tx1"/>
                    </a:solidFill>
                  </a:ln>
                </a:endParaRPr>
              </a:p>
            </p:txBody>
          </p:sp>
          <p:grpSp>
            <p:nvGrpSpPr>
              <p:cNvPr id="28" name="Group 27"/>
              <p:cNvGrpSpPr/>
              <p:nvPr/>
            </p:nvGrpSpPr>
            <p:grpSpPr>
              <a:xfrm>
                <a:off x="7784748" y="2054517"/>
                <a:ext cx="971741" cy="560502"/>
                <a:chOff x="7784748" y="1522214"/>
                <a:chExt cx="971741" cy="560502"/>
              </a:xfrm>
            </p:grpSpPr>
            <p:sp>
              <p:nvSpPr>
                <p:cNvPr id="29" name="TextBox 28"/>
                <p:cNvSpPr txBox="1"/>
                <p:nvPr/>
              </p:nvSpPr>
              <p:spPr>
                <a:xfrm>
                  <a:off x="7784748" y="1522214"/>
                  <a:ext cx="893193" cy="369332"/>
                </a:xfrm>
                <a:prstGeom prst="rect">
                  <a:avLst/>
                </a:prstGeom>
                <a:noFill/>
              </p:spPr>
              <p:txBody>
                <a:bodyPr wrap="none" rtlCol="0">
                  <a:spAutoFit/>
                </a:bodyPr>
                <a:lstStyle/>
                <a:p>
                  <a:r>
                    <a:rPr lang="id-ID" dirty="0">
                      <a:latin typeface="Bahnschrift SemiBold Condensed" panose="020B0502040204020203" pitchFamily="34" charset="0"/>
                    </a:rPr>
                    <a:t>1</a:t>
                  </a:r>
                  <a:r>
                    <a:rPr lang="id-ID" dirty="0" smtClean="0">
                      <a:latin typeface="Bahnschrift SemiBold Condensed" panose="020B0502040204020203" pitchFamily="34" charset="0"/>
                    </a:rPr>
                    <a:t> Blocked</a:t>
                  </a:r>
                  <a:endParaRPr lang="id-ID" dirty="0">
                    <a:latin typeface="Bahnschrift SemiBold Condensed" panose="020B0502040204020203" pitchFamily="34" charset="0"/>
                  </a:endParaRPr>
                </a:p>
              </p:txBody>
            </p:sp>
            <p:sp>
              <p:nvSpPr>
                <p:cNvPr id="30" name="TextBox 29"/>
                <p:cNvSpPr txBox="1"/>
                <p:nvPr/>
              </p:nvSpPr>
              <p:spPr>
                <a:xfrm>
                  <a:off x="7784748" y="1828800"/>
                  <a:ext cx="971741" cy="253916"/>
                </a:xfrm>
                <a:prstGeom prst="rect">
                  <a:avLst/>
                </a:prstGeom>
                <a:noFill/>
              </p:spPr>
              <p:txBody>
                <a:bodyPr wrap="none" rtlCol="0">
                  <a:spAutoFit/>
                </a:bodyPr>
                <a:lstStyle/>
                <a:p>
                  <a:r>
                    <a:rPr lang="id-ID" sz="1050" dirty="0"/>
                    <a:t>0</a:t>
                  </a:r>
                  <a:r>
                    <a:rPr lang="id-ID" sz="1050" dirty="0" smtClean="0"/>
                    <a:t> of 35 Passed</a:t>
                  </a:r>
                  <a:endParaRPr lang="id-ID" sz="1050" dirty="0"/>
                </a:p>
              </p:txBody>
            </p:sp>
          </p:grpSp>
        </p:grpSp>
        <p:grpSp>
          <p:nvGrpSpPr>
            <p:cNvPr id="32" name="Group 31"/>
            <p:cNvGrpSpPr/>
            <p:nvPr/>
          </p:nvGrpSpPr>
          <p:grpSpPr>
            <a:xfrm>
              <a:off x="7565136" y="2599012"/>
              <a:ext cx="1191353" cy="560502"/>
              <a:chOff x="7565136" y="2054517"/>
              <a:chExt cx="1191353" cy="560502"/>
            </a:xfrm>
          </p:grpSpPr>
          <p:sp>
            <p:nvSpPr>
              <p:cNvPr id="33" name="Rectangle 32"/>
              <p:cNvSpPr/>
              <p:nvPr/>
            </p:nvSpPr>
            <p:spPr>
              <a:xfrm>
                <a:off x="7565136" y="2273808"/>
                <a:ext cx="109728" cy="12192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4" name="Group 33"/>
              <p:cNvGrpSpPr/>
              <p:nvPr/>
            </p:nvGrpSpPr>
            <p:grpSpPr>
              <a:xfrm>
                <a:off x="7784748" y="2054517"/>
                <a:ext cx="971741" cy="560502"/>
                <a:chOff x="7784748" y="1522214"/>
                <a:chExt cx="971741" cy="560502"/>
              </a:xfrm>
            </p:grpSpPr>
            <p:sp>
              <p:nvSpPr>
                <p:cNvPr id="35" name="TextBox 34"/>
                <p:cNvSpPr txBox="1"/>
                <p:nvPr/>
              </p:nvSpPr>
              <p:spPr>
                <a:xfrm>
                  <a:off x="7784748" y="1522214"/>
                  <a:ext cx="816249" cy="369332"/>
                </a:xfrm>
                <a:prstGeom prst="rect">
                  <a:avLst/>
                </a:prstGeom>
                <a:noFill/>
              </p:spPr>
              <p:txBody>
                <a:bodyPr wrap="none" rtlCol="0">
                  <a:spAutoFit/>
                </a:bodyPr>
                <a:lstStyle/>
                <a:p>
                  <a:r>
                    <a:rPr lang="id-ID" dirty="0">
                      <a:latin typeface="Bahnschrift SemiBold Condensed" panose="020B0502040204020203" pitchFamily="34" charset="0"/>
                    </a:rPr>
                    <a:t>0</a:t>
                  </a:r>
                  <a:r>
                    <a:rPr lang="id-ID" dirty="0" smtClean="0">
                      <a:latin typeface="Bahnschrift SemiBold Condensed" panose="020B0502040204020203" pitchFamily="34" charset="0"/>
                    </a:rPr>
                    <a:t> Retest</a:t>
                  </a:r>
                  <a:endParaRPr lang="id-ID" dirty="0">
                    <a:latin typeface="Bahnschrift SemiBold Condensed" panose="020B0502040204020203" pitchFamily="34" charset="0"/>
                  </a:endParaRPr>
                </a:p>
              </p:txBody>
            </p:sp>
            <p:sp>
              <p:nvSpPr>
                <p:cNvPr id="36" name="TextBox 35"/>
                <p:cNvSpPr txBox="1"/>
                <p:nvPr/>
              </p:nvSpPr>
              <p:spPr>
                <a:xfrm>
                  <a:off x="7784748" y="1828800"/>
                  <a:ext cx="971741" cy="253916"/>
                </a:xfrm>
                <a:prstGeom prst="rect">
                  <a:avLst/>
                </a:prstGeom>
                <a:noFill/>
              </p:spPr>
              <p:txBody>
                <a:bodyPr wrap="none" rtlCol="0">
                  <a:spAutoFit/>
                </a:bodyPr>
                <a:lstStyle/>
                <a:p>
                  <a:r>
                    <a:rPr lang="id-ID" sz="1050" dirty="0"/>
                    <a:t>0</a:t>
                  </a:r>
                  <a:r>
                    <a:rPr lang="id-ID" sz="1050" dirty="0" smtClean="0"/>
                    <a:t> of 35 Passed</a:t>
                  </a:r>
                  <a:endParaRPr lang="id-ID" sz="1050" dirty="0"/>
                </a:p>
              </p:txBody>
            </p:sp>
          </p:grpSp>
        </p:grpSp>
        <p:grpSp>
          <p:nvGrpSpPr>
            <p:cNvPr id="37" name="Group 36"/>
            <p:cNvGrpSpPr/>
            <p:nvPr/>
          </p:nvGrpSpPr>
          <p:grpSpPr>
            <a:xfrm>
              <a:off x="7575272" y="3116677"/>
              <a:ext cx="1191353" cy="560502"/>
              <a:chOff x="7565136" y="2054517"/>
              <a:chExt cx="1191353" cy="560502"/>
            </a:xfrm>
          </p:grpSpPr>
          <p:sp>
            <p:nvSpPr>
              <p:cNvPr id="38" name="Rectangle 37"/>
              <p:cNvSpPr/>
              <p:nvPr/>
            </p:nvSpPr>
            <p:spPr>
              <a:xfrm>
                <a:off x="7565136" y="2273808"/>
                <a:ext cx="109728" cy="1219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39" name="Group 38"/>
              <p:cNvGrpSpPr/>
              <p:nvPr/>
            </p:nvGrpSpPr>
            <p:grpSpPr>
              <a:xfrm>
                <a:off x="7784748" y="2054517"/>
                <a:ext cx="971741" cy="560502"/>
                <a:chOff x="7784748" y="1522214"/>
                <a:chExt cx="971741" cy="560502"/>
              </a:xfrm>
            </p:grpSpPr>
            <p:sp>
              <p:nvSpPr>
                <p:cNvPr id="40" name="TextBox 39"/>
                <p:cNvSpPr txBox="1"/>
                <p:nvPr/>
              </p:nvSpPr>
              <p:spPr>
                <a:xfrm>
                  <a:off x="7784748" y="1522214"/>
                  <a:ext cx="848309" cy="369332"/>
                </a:xfrm>
                <a:prstGeom prst="rect">
                  <a:avLst/>
                </a:prstGeom>
                <a:noFill/>
              </p:spPr>
              <p:txBody>
                <a:bodyPr wrap="none" rtlCol="0">
                  <a:spAutoFit/>
                </a:bodyPr>
                <a:lstStyle/>
                <a:p>
                  <a:r>
                    <a:rPr lang="id-ID" dirty="0" smtClean="0">
                      <a:latin typeface="Bahnschrift SemiBold Condensed" panose="020B0502040204020203" pitchFamily="34" charset="0"/>
                    </a:rPr>
                    <a:t>12 </a:t>
                  </a:r>
                  <a:r>
                    <a:rPr lang="id-ID" dirty="0" smtClean="0">
                      <a:latin typeface="Bahnschrift SemiBold Condensed" panose="020B0502040204020203" pitchFamily="34" charset="0"/>
                    </a:rPr>
                    <a:t>Failed</a:t>
                  </a:r>
                  <a:endParaRPr lang="id-ID" dirty="0">
                    <a:latin typeface="Bahnschrift SemiBold Condensed" panose="020B0502040204020203" pitchFamily="34" charset="0"/>
                  </a:endParaRPr>
                </a:p>
              </p:txBody>
            </p:sp>
            <p:sp>
              <p:nvSpPr>
                <p:cNvPr id="41" name="TextBox 40"/>
                <p:cNvSpPr txBox="1"/>
                <p:nvPr/>
              </p:nvSpPr>
              <p:spPr>
                <a:xfrm>
                  <a:off x="7784748" y="1828800"/>
                  <a:ext cx="971741" cy="253916"/>
                </a:xfrm>
                <a:prstGeom prst="rect">
                  <a:avLst/>
                </a:prstGeom>
                <a:noFill/>
              </p:spPr>
              <p:txBody>
                <a:bodyPr wrap="none" rtlCol="0">
                  <a:spAutoFit/>
                </a:bodyPr>
                <a:lstStyle/>
                <a:p>
                  <a:r>
                    <a:rPr lang="id-ID" sz="1050" dirty="0"/>
                    <a:t>0</a:t>
                  </a:r>
                  <a:r>
                    <a:rPr lang="id-ID" sz="1050" dirty="0" smtClean="0"/>
                    <a:t> of 35 Passed</a:t>
                  </a:r>
                  <a:endParaRPr lang="id-ID" sz="1050" dirty="0"/>
                </a:p>
              </p:txBody>
            </p:sp>
          </p:grpSp>
        </p:grpSp>
      </p:grpSp>
      <p:sp>
        <p:nvSpPr>
          <p:cNvPr id="44" name="TextBox 43"/>
          <p:cNvSpPr txBox="1"/>
          <p:nvPr/>
        </p:nvSpPr>
        <p:spPr>
          <a:xfrm>
            <a:off x="8238870" y="4448729"/>
            <a:ext cx="1745991" cy="1238801"/>
          </a:xfrm>
          <a:prstGeom prst="rect">
            <a:avLst/>
          </a:prstGeom>
          <a:noFill/>
        </p:spPr>
        <p:txBody>
          <a:bodyPr wrap="none" rtlCol="0">
            <a:spAutoFit/>
          </a:bodyPr>
          <a:lstStyle/>
          <a:p>
            <a:r>
              <a:rPr lang="id-ID" sz="3200" dirty="0" smtClean="0"/>
              <a:t>63% </a:t>
            </a:r>
          </a:p>
          <a:p>
            <a:r>
              <a:rPr lang="id-ID" sz="3200" dirty="0" smtClean="0"/>
              <a:t>Passed</a:t>
            </a:r>
          </a:p>
          <a:p>
            <a:r>
              <a:rPr lang="id-ID" sz="1050" dirty="0" smtClean="0"/>
              <a:t>22/35 </a:t>
            </a:r>
            <a:r>
              <a:rPr lang="en-US" sz="1050" dirty="0" smtClean="0"/>
              <a:t>of the whole test case</a:t>
            </a:r>
            <a:endParaRPr lang="id-ID" sz="1050" dirty="0"/>
          </a:p>
        </p:txBody>
      </p:sp>
      <p:sp>
        <p:nvSpPr>
          <p:cNvPr id="2" name="Rectangle 1"/>
          <p:cNvSpPr/>
          <p:nvPr/>
        </p:nvSpPr>
        <p:spPr>
          <a:xfrm>
            <a:off x="0" y="0"/>
            <a:ext cx="12192000" cy="8980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id-ID" sz="4000" dirty="0" smtClean="0"/>
              <a:t>Test Case Execution</a:t>
            </a:r>
            <a:endParaRPr lang="id-ID" sz="4000" dirty="0"/>
          </a:p>
        </p:txBody>
      </p:sp>
    </p:spTree>
    <p:extLst>
      <p:ext uri="{BB962C8B-B14F-4D97-AF65-F5344CB8AC3E}">
        <p14:creationId xmlns:p14="http://schemas.microsoft.com/office/powerpoint/2010/main" val="2341012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8980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id-ID" sz="4000" dirty="0" smtClean="0"/>
              <a:t>Execution Environment &amp; Summary Katalon</a:t>
            </a:r>
            <a:endParaRPr lang="id-ID" sz="4000" dirty="0"/>
          </a:p>
        </p:txBody>
      </p:sp>
      <p:sp>
        <p:nvSpPr>
          <p:cNvPr id="7" name="Rectangle 6"/>
          <p:cNvSpPr/>
          <p:nvPr/>
        </p:nvSpPr>
        <p:spPr>
          <a:xfrm>
            <a:off x="5974080" y="755904"/>
            <a:ext cx="121920" cy="6193536"/>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a:p>
        </p:txBody>
      </p:sp>
      <p:grpSp>
        <p:nvGrpSpPr>
          <p:cNvPr id="17" name="Group 16"/>
          <p:cNvGrpSpPr/>
          <p:nvPr/>
        </p:nvGrpSpPr>
        <p:grpSpPr>
          <a:xfrm>
            <a:off x="633983" y="2462784"/>
            <a:ext cx="4752945" cy="2620542"/>
            <a:chOff x="914399" y="2462784"/>
            <a:chExt cx="4752945" cy="2620542"/>
          </a:xfrm>
        </p:grpSpPr>
        <p:sp>
          <p:nvSpPr>
            <p:cNvPr id="9" name="TextBox 8"/>
            <p:cNvSpPr txBox="1"/>
            <p:nvPr/>
          </p:nvSpPr>
          <p:spPr>
            <a:xfrm>
              <a:off x="914400" y="2462784"/>
              <a:ext cx="1227259" cy="369332"/>
            </a:xfrm>
            <a:prstGeom prst="rect">
              <a:avLst/>
            </a:prstGeom>
            <a:noFill/>
          </p:spPr>
          <p:txBody>
            <a:bodyPr wrap="none" rtlCol="0">
              <a:spAutoFit/>
            </a:bodyPr>
            <a:lstStyle/>
            <a:p>
              <a:r>
                <a:rPr lang="id-ID" dirty="0" smtClean="0"/>
                <a:t>Host Name</a:t>
              </a:r>
              <a:endParaRPr lang="id-ID" dirty="0"/>
            </a:p>
          </p:txBody>
        </p:sp>
        <p:sp>
          <p:nvSpPr>
            <p:cNvPr id="10" name="TextBox 9"/>
            <p:cNvSpPr txBox="1"/>
            <p:nvPr/>
          </p:nvSpPr>
          <p:spPr>
            <a:xfrm>
              <a:off x="914399" y="3249168"/>
              <a:ext cx="442750" cy="369332"/>
            </a:xfrm>
            <a:prstGeom prst="rect">
              <a:avLst/>
            </a:prstGeom>
            <a:noFill/>
          </p:spPr>
          <p:txBody>
            <a:bodyPr wrap="none" rtlCol="0">
              <a:spAutoFit/>
            </a:bodyPr>
            <a:lstStyle/>
            <a:p>
              <a:r>
                <a:rPr lang="id-ID" dirty="0" smtClean="0"/>
                <a:t>OS</a:t>
              </a:r>
              <a:endParaRPr lang="id-ID" dirty="0"/>
            </a:p>
          </p:txBody>
        </p:sp>
        <p:sp>
          <p:nvSpPr>
            <p:cNvPr id="11" name="TextBox 10"/>
            <p:cNvSpPr txBox="1"/>
            <p:nvPr/>
          </p:nvSpPr>
          <p:spPr>
            <a:xfrm>
              <a:off x="914399" y="3927610"/>
              <a:ext cx="1641603" cy="369332"/>
            </a:xfrm>
            <a:prstGeom prst="rect">
              <a:avLst/>
            </a:prstGeom>
            <a:noFill/>
          </p:spPr>
          <p:txBody>
            <a:bodyPr wrap="none" rtlCol="0">
              <a:spAutoFit/>
            </a:bodyPr>
            <a:lstStyle/>
            <a:p>
              <a:r>
                <a:rPr lang="id-ID" dirty="0" smtClean="0"/>
                <a:t>Katalon Version</a:t>
              </a:r>
              <a:endParaRPr lang="id-ID" dirty="0"/>
            </a:p>
          </p:txBody>
        </p:sp>
        <p:sp>
          <p:nvSpPr>
            <p:cNvPr id="12" name="TextBox 11"/>
            <p:cNvSpPr txBox="1"/>
            <p:nvPr/>
          </p:nvSpPr>
          <p:spPr>
            <a:xfrm>
              <a:off x="914399" y="4713994"/>
              <a:ext cx="955454" cy="369332"/>
            </a:xfrm>
            <a:prstGeom prst="rect">
              <a:avLst/>
            </a:prstGeom>
            <a:noFill/>
          </p:spPr>
          <p:txBody>
            <a:bodyPr wrap="none" rtlCol="0">
              <a:spAutoFit/>
            </a:bodyPr>
            <a:lstStyle/>
            <a:p>
              <a:r>
                <a:rPr lang="id-ID" dirty="0" smtClean="0"/>
                <a:t>Browser</a:t>
              </a:r>
              <a:endParaRPr lang="id-ID" dirty="0"/>
            </a:p>
          </p:txBody>
        </p:sp>
        <p:sp>
          <p:nvSpPr>
            <p:cNvPr id="13" name="TextBox 12"/>
            <p:cNvSpPr txBox="1"/>
            <p:nvPr/>
          </p:nvSpPr>
          <p:spPr>
            <a:xfrm>
              <a:off x="3182112" y="2462784"/>
              <a:ext cx="2485232" cy="369332"/>
            </a:xfrm>
            <a:prstGeom prst="rect">
              <a:avLst/>
            </a:prstGeom>
            <a:noFill/>
          </p:spPr>
          <p:txBody>
            <a:bodyPr wrap="none" rtlCol="0">
              <a:spAutoFit/>
            </a:bodyPr>
            <a:lstStyle/>
            <a:p>
              <a:r>
                <a:rPr lang="id-ID" dirty="0"/>
                <a:t>TELKOM - 10.48.104.107</a:t>
              </a:r>
            </a:p>
          </p:txBody>
        </p:sp>
        <p:sp>
          <p:nvSpPr>
            <p:cNvPr id="14" name="Rectangle 13"/>
            <p:cNvSpPr/>
            <p:nvPr/>
          </p:nvSpPr>
          <p:spPr>
            <a:xfrm>
              <a:off x="3182112" y="3249168"/>
              <a:ext cx="2005677" cy="369332"/>
            </a:xfrm>
            <a:prstGeom prst="rect">
              <a:avLst/>
            </a:prstGeom>
          </p:spPr>
          <p:txBody>
            <a:bodyPr wrap="none">
              <a:spAutoFit/>
            </a:bodyPr>
            <a:lstStyle/>
            <a:p>
              <a:r>
                <a:rPr lang="id-ID" smtClean="0">
                  <a:latin typeface="Arial" panose="020B0604020202020204" pitchFamily="34" charset="0"/>
                </a:rPr>
                <a:t>Windows 10 32bit</a:t>
              </a:r>
              <a:endParaRPr lang="id-ID" dirty="0"/>
            </a:p>
          </p:txBody>
        </p:sp>
        <p:sp>
          <p:nvSpPr>
            <p:cNvPr id="15" name="Rectangle 14"/>
            <p:cNvSpPr/>
            <p:nvPr/>
          </p:nvSpPr>
          <p:spPr>
            <a:xfrm>
              <a:off x="3182112" y="3933706"/>
              <a:ext cx="1146468" cy="369332"/>
            </a:xfrm>
            <a:prstGeom prst="rect">
              <a:avLst/>
            </a:prstGeom>
          </p:spPr>
          <p:txBody>
            <a:bodyPr wrap="none">
              <a:spAutoFit/>
            </a:bodyPr>
            <a:lstStyle/>
            <a:p>
              <a:r>
                <a:rPr lang="id-ID" dirty="0">
                  <a:latin typeface="Arial" panose="020B0604020202020204" pitchFamily="34" charset="0"/>
                </a:rPr>
                <a:t>7.8.2.208</a:t>
              </a:r>
              <a:endParaRPr lang="id-ID" dirty="0"/>
            </a:p>
          </p:txBody>
        </p:sp>
        <p:sp>
          <p:nvSpPr>
            <p:cNvPr id="16" name="Rectangle 15"/>
            <p:cNvSpPr/>
            <p:nvPr/>
          </p:nvSpPr>
          <p:spPr>
            <a:xfrm>
              <a:off x="3182112" y="4713994"/>
              <a:ext cx="2416046" cy="369332"/>
            </a:xfrm>
            <a:prstGeom prst="rect">
              <a:avLst/>
            </a:prstGeom>
          </p:spPr>
          <p:txBody>
            <a:bodyPr wrap="none">
              <a:spAutoFit/>
            </a:bodyPr>
            <a:lstStyle/>
            <a:p>
              <a:r>
                <a:rPr lang="id-ID" dirty="0">
                  <a:latin typeface="Arial" panose="020B0604020202020204" pitchFamily="34" charset="0"/>
                </a:rPr>
                <a:t>Chrome 97.0.4692.99</a:t>
              </a:r>
              <a:endParaRPr lang="id-ID" dirty="0"/>
            </a:p>
          </p:txBody>
        </p:sp>
      </p:grpSp>
      <p:grpSp>
        <p:nvGrpSpPr>
          <p:cNvPr id="27" name="Group 26"/>
          <p:cNvGrpSpPr/>
          <p:nvPr/>
        </p:nvGrpSpPr>
        <p:grpSpPr>
          <a:xfrm>
            <a:off x="6978081" y="2535936"/>
            <a:ext cx="4312403" cy="2305181"/>
            <a:chOff x="6431096" y="1213569"/>
            <a:chExt cx="4312403" cy="2305181"/>
          </a:xfrm>
        </p:grpSpPr>
        <p:sp>
          <p:nvSpPr>
            <p:cNvPr id="18" name="TextBox 17"/>
            <p:cNvSpPr txBox="1"/>
            <p:nvPr/>
          </p:nvSpPr>
          <p:spPr>
            <a:xfrm>
              <a:off x="6431096" y="1213569"/>
              <a:ext cx="1552092" cy="369332"/>
            </a:xfrm>
            <a:prstGeom prst="rect">
              <a:avLst/>
            </a:prstGeom>
            <a:noFill/>
          </p:spPr>
          <p:txBody>
            <a:bodyPr wrap="none" rtlCol="0">
              <a:spAutoFit/>
            </a:bodyPr>
            <a:lstStyle/>
            <a:p>
              <a:r>
                <a:rPr lang="id-ID" dirty="0" smtClean="0"/>
                <a:t>Total Test Case</a:t>
              </a:r>
              <a:endParaRPr lang="id-ID" dirty="0"/>
            </a:p>
          </p:txBody>
        </p:sp>
        <p:sp>
          <p:nvSpPr>
            <p:cNvPr id="19" name="Rectangle 18"/>
            <p:cNvSpPr/>
            <p:nvPr/>
          </p:nvSpPr>
          <p:spPr>
            <a:xfrm>
              <a:off x="9767691" y="1213569"/>
              <a:ext cx="441146" cy="369332"/>
            </a:xfrm>
            <a:prstGeom prst="rect">
              <a:avLst/>
            </a:prstGeom>
          </p:spPr>
          <p:txBody>
            <a:bodyPr wrap="none">
              <a:spAutoFit/>
            </a:bodyPr>
            <a:lstStyle/>
            <a:p>
              <a:r>
                <a:rPr lang="id-ID" dirty="0">
                  <a:latin typeface="Arial" panose="020B0604020202020204" pitchFamily="34" charset="0"/>
                </a:rPr>
                <a:t>34</a:t>
              </a:r>
              <a:endParaRPr lang="id-ID" dirty="0"/>
            </a:p>
          </p:txBody>
        </p:sp>
        <p:sp>
          <p:nvSpPr>
            <p:cNvPr id="20" name="TextBox 19"/>
            <p:cNvSpPr txBox="1"/>
            <p:nvPr/>
          </p:nvSpPr>
          <p:spPr>
            <a:xfrm>
              <a:off x="6431096" y="1858852"/>
              <a:ext cx="1742015" cy="369332"/>
            </a:xfrm>
            <a:prstGeom prst="rect">
              <a:avLst/>
            </a:prstGeom>
            <a:noFill/>
          </p:spPr>
          <p:txBody>
            <a:bodyPr wrap="none" rtlCol="0">
              <a:spAutoFit/>
            </a:bodyPr>
            <a:lstStyle/>
            <a:p>
              <a:r>
                <a:rPr lang="id-ID" dirty="0" smtClean="0"/>
                <a:t>Test Case Passed</a:t>
              </a:r>
              <a:endParaRPr lang="id-ID" dirty="0"/>
            </a:p>
          </p:txBody>
        </p:sp>
        <p:sp>
          <p:nvSpPr>
            <p:cNvPr id="21" name="Rectangle 20"/>
            <p:cNvSpPr/>
            <p:nvPr/>
          </p:nvSpPr>
          <p:spPr>
            <a:xfrm>
              <a:off x="9767691" y="1858852"/>
              <a:ext cx="441146" cy="369332"/>
            </a:xfrm>
            <a:prstGeom prst="rect">
              <a:avLst/>
            </a:prstGeom>
          </p:spPr>
          <p:txBody>
            <a:bodyPr wrap="none">
              <a:spAutoFit/>
            </a:bodyPr>
            <a:lstStyle/>
            <a:p>
              <a:r>
                <a:rPr lang="id-ID" dirty="0">
                  <a:latin typeface="Arial" panose="020B0604020202020204" pitchFamily="34" charset="0"/>
                </a:rPr>
                <a:t>34</a:t>
              </a:r>
              <a:endParaRPr lang="id-ID" dirty="0"/>
            </a:p>
          </p:txBody>
        </p:sp>
        <p:sp>
          <p:nvSpPr>
            <p:cNvPr id="23" name="TextBox 22"/>
            <p:cNvSpPr txBox="1"/>
            <p:nvPr/>
          </p:nvSpPr>
          <p:spPr>
            <a:xfrm>
              <a:off x="6453635" y="2504135"/>
              <a:ext cx="655436" cy="369332"/>
            </a:xfrm>
            <a:prstGeom prst="rect">
              <a:avLst/>
            </a:prstGeom>
            <a:noFill/>
          </p:spPr>
          <p:txBody>
            <a:bodyPr wrap="none" rtlCol="0">
              <a:spAutoFit/>
            </a:bodyPr>
            <a:lstStyle/>
            <a:p>
              <a:r>
                <a:rPr lang="id-ID" dirty="0"/>
                <a:t>Error</a:t>
              </a:r>
            </a:p>
          </p:txBody>
        </p:sp>
        <p:sp>
          <p:nvSpPr>
            <p:cNvPr id="24" name="Rectangle 23"/>
            <p:cNvSpPr/>
            <p:nvPr/>
          </p:nvSpPr>
          <p:spPr>
            <a:xfrm>
              <a:off x="9831070" y="2504135"/>
              <a:ext cx="312906" cy="369332"/>
            </a:xfrm>
            <a:prstGeom prst="rect">
              <a:avLst/>
            </a:prstGeom>
          </p:spPr>
          <p:txBody>
            <a:bodyPr wrap="none">
              <a:spAutoFit/>
            </a:bodyPr>
            <a:lstStyle/>
            <a:p>
              <a:r>
                <a:rPr lang="id-ID" dirty="0" smtClean="0">
                  <a:latin typeface="Arial" panose="020B0604020202020204" pitchFamily="34" charset="0"/>
                </a:rPr>
                <a:t>0</a:t>
              </a:r>
              <a:endParaRPr lang="id-ID" dirty="0"/>
            </a:p>
          </p:txBody>
        </p:sp>
        <p:sp>
          <p:nvSpPr>
            <p:cNvPr id="25" name="Rectangle 24"/>
            <p:cNvSpPr/>
            <p:nvPr/>
          </p:nvSpPr>
          <p:spPr>
            <a:xfrm>
              <a:off x="6445363" y="3149418"/>
              <a:ext cx="908069" cy="369332"/>
            </a:xfrm>
            <a:prstGeom prst="rect">
              <a:avLst/>
            </a:prstGeom>
          </p:spPr>
          <p:txBody>
            <a:bodyPr wrap="none">
              <a:spAutoFit/>
            </a:bodyPr>
            <a:lstStyle/>
            <a:p>
              <a:r>
                <a:rPr lang="id-ID" dirty="0" smtClean="0"/>
                <a:t>Elapsed</a:t>
              </a:r>
              <a:endParaRPr lang="id-ID" dirty="0"/>
            </a:p>
          </p:txBody>
        </p:sp>
        <p:sp>
          <p:nvSpPr>
            <p:cNvPr id="26" name="Rectangle 25"/>
            <p:cNvSpPr/>
            <p:nvPr/>
          </p:nvSpPr>
          <p:spPr>
            <a:xfrm>
              <a:off x="9231547" y="3149418"/>
              <a:ext cx="1511952" cy="369332"/>
            </a:xfrm>
            <a:prstGeom prst="rect">
              <a:avLst/>
            </a:prstGeom>
          </p:spPr>
          <p:txBody>
            <a:bodyPr wrap="none">
              <a:spAutoFit/>
            </a:bodyPr>
            <a:lstStyle/>
            <a:p>
              <a:r>
                <a:rPr lang="id-ID" dirty="0"/>
                <a:t>11m - 25,716s</a:t>
              </a:r>
            </a:p>
          </p:txBody>
        </p:sp>
      </p:grpSp>
    </p:spTree>
    <p:extLst>
      <p:ext uri="{BB962C8B-B14F-4D97-AF65-F5344CB8AC3E}">
        <p14:creationId xmlns:p14="http://schemas.microsoft.com/office/powerpoint/2010/main" val="3028315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0305"/>
            <a:ext cx="12192000" cy="5187695"/>
          </a:xfrm>
          <a:prstGeom prst="rect">
            <a:avLst/>
          </a:prstGeom>
        </p:spPr>
      </p:pic>
      <p:sp>
        <p:nvSpPr>
          <p:cNvPr id="10" name="Rectangle 9"/>
          <p:cNvSpPr/>
          <p:nvPr/>
        </p:nvSpPr>
        <p:spPr>
          <a:xfrm>
            <a:off x="0" y="0"/>
            <a:ext cx="12192000" cy="8980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id-ID" sz="4000" dirty="0" smtClean="0"/>
              <a:t>Result Test Case In Katalon</a:t>
            </a:r>
            <a:endParaRPr lang="id-ID" sz="4000" dirty="0"/>
          </a:p>
        </p:txBody>
      </p:sp>
    </p:spTree>
    <p:extLst>
      <p:ext uri="{BB962C8B-B14F-4D97-AF65-F5344CB8AC3E}">
        <p14:creationId xmlns:p14="http://schemas.microsoft.com/office/powerpoint/2010/main" val="29041059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192" y="325206"/>
            <a:ext cx="12313920" cy="6374298"/>
            <a:chOff x="-12192" y="483702"/>
            <a:chExt cx="12313920" cy="6374298"/>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 y="874282"/>
              <a:ext cx="12301728" cy="272235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11296"/>
              <a:ext cx="12301728" cy="334670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 y="483702"/>
              <a:ext cx="12252960" cy="390580"/>
            </a:xfrm>
            <a:prstGeom prst="rect">
              <a:avLst/>
            </a:prstGeom>
          </p:spPr>
        </p:pic>
      </p:grpSp>
    </p:spTree>
    <p:extLst>
      <p:ext uri="{BB962C8B-B14F-4D97-AF65-F5344CB8AC3E}">
        <p14:creationId xmlns:p14="http://schemas.microsoft.com/office/powerpoint/2010/main" val="25191859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p:cNvGrpSpPr/>
          <p:nvPr/>
        </p:nvGrpSpPr>
        <p:grpSpPr>
          <a:xfrm>
            <a:off x="73152" y="447126"/>
            <a:ext cx="12082272" cy="5929290"/>
            <a:chOff x="-12192" y="325206"/>
            <a:chExt cx="12252960" cy="592929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 y="325206"/>
              <a:ext cx="12252960" cy="3905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15786"/>
              <a:ext cx="12240768" cy="5538710"/>
            </a:xfrm>
            <a:prstGeom prst="rect">
              <a:avLst/>
            </a:prstGeom>
          </p:spPr>
        </p:pic>
      </p:grpSp>
    </p:spTree>
    <p:extLst>
      <p:ext uri="{BB962C8B-B14F-4D97-AF65-F5344CB8AC3E}">
        <p14:creationId xmlns:p14="http://schemas.microsoft.com/office/powerpoint/2010/main" val="11064112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39880705"/>
              </p:ext>
            </p:extLst>
          </p:nvPr>
        </p:nvGraphicFramePr>
        <p:xfrm>
          <a:off x="430236" y="1505243"/>
          <a:ext cx="11268000" cy="4879533"/>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p:cNvSpPr/>
          <p:nvPr/>
        </p:nvSpPr>
        <p:spPr>
          <a:xfrm>
            <a:off x="0" y="0"/>
            <a:ext cx="12192000" cy="89809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r>
              <a:rPr lang="id-ID" sz="4000" dirty="0" smtClean="0"/>
              <a:t>Average Time Per Case</a:t>
            </a:r>
            <a:endParaRPr lang="id-ID" sz="4000" dirty="0"/>
          </a:p>
        </p:txBody>
      </p:sp>
      <p:sp>
        <p:nvSpPr>
          <p:cNvPr id="8" name="TextBox 7"/>
          <p:cNvSpPr txBox="1"/>
          <p:nvPr/>
        </p:nvSpPr>
        <p:spPr>
          <a:xfrm>
            <a:off x="8902727" y="6384776"/>
            <a:ext cx="2792303" cy="369332"/>
          </a:xfrm>
          <a:prstGeom prst="rect">
            <a:avLst/>
          </a:prstGeom>
          <a:noFill/>
        </p:spPr>
        <p:txBody>
          <a:bodyPr wrap="none" rtlCol="0">
            <a:spAutoFit/>
          </a:bodyPr>
          <a:lstStyle/>
          <a:p>
            <a:r>
              <a:rPr lang="id-ID" dirty="0" smtClean="0">
                <a:solidFill>
                  <a:srgbClr val="FF0000"/>
                </a:solidFill>
              </a:rPr>
              <a:t>Total </a:t>
            </a:r>
            <a:r>
              <a:rPr lang="id-ID" dirty="0">
                <a:solidFill>
                  <a:srgbClr val="FF0000"/>
                </a:solidFill>
              </a:rPr>
              <a:t>E</a:t>
            </a:r>
            <a:r>
              <a:rPr lang="id-ID" dirty="0" smtClean="0">
                <a:solidFill>
                  <a:srgbClr val="FF0000"/>
                </a:solidFill>
              </a:rPr>
              <a:t>lapsed </a:t>
            </a:r>
            <a:r>
              <a:rPr lang="id-ID" dirty="0">
                <a:solidFill>
                  <a:srgbClr val="FF0000"/>
                </a:solidFill>
              </a:rPr>
              <a:t>11m - 25,716s</a:t>
            </a:r>
          </a:p>
        </p:txBody>
      </p:sp>
      <p:sp>
        <p:nvSpPr>
          <p:cNvPr id="2" name="TextBox 1"/>
          <p:cNvSpPr txBox="1"/>
          <p:nvPr/>
        </p:nvSpPr>
        <p:spPr>
          <a:xfrm>
            <a:off x="76668" y="2856603"/>
            <a:ext cx="353568" cy="1569660"/>
          </a:xfrm>
          <a:prstGeom prst="rect">
            <a:avLst/>
          </a:prstGeom>
          <a:noFill/>
        </p:spPr>
        <p:txBody>
          <a:bodyPr wrap="square" rtlCol="0">
            <a:spAutoFit/>
          </a:bodyPr>
          <a:lstStyle/>
          <a:p>
            <a:r>
              <a:rPr lang="id-ID" sz="1600" dirty="0" smtClean="0"/>
              <a:t>Second</a:t>
            </a:r>
            <a:endParaRPr lang="id-ID" sz="1600" dirty="0"/>
          </a:p>
        </p:txBody>
      </p:sp>
    </p:spTree>
    <p:extLst>
      <p:ext uri="{BB962C8B-B14F-4D97-AF65-F5344CB8AC3E}">
        <p14:creationId xmlns:p14="http://schemas.microsoft.com/office/powerpoint/2010/main" val="3276458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971298948"/>
              </p:ext>
            </p:extLst>
          </p:nvPr>
        </p:nvGraphicFramePr>
        <p:xfrm>
          <a:off x="182879" y="1109471"/>
          <a:ext cx="11850624" cy="5535942"/>
        </p:xfrm>
        <a:graphic>
          <a:graphicData uri="http://schemas.openxmlformats.org/drawingml/2006/table">
            <a:tbl>
              <a:tblPr>
                <a:tableStyleId>{5940675A-B579-460E-94D1-54222C63F5DA}</a:tableStyleId>
              </a:tblPr>
              <a:tblGrid>
                <a:gridCol w="628083">
                  <a:extLst>
                    <a:ext uri="{9D8B030D-6E8A-4147-A177-3AD203B41FA5}">
                      <a16:colId xmlns:a16="http://schemas.microsoft.com/office/drawing/2014/main" val="176793802"/>
                    </a:ext>
                  </a:extLst>
                </a:gridCol>
                <a:gridCol w="2287170">
                  <a:extLst>
                    <a:ext uri="{9D8B030D-6E8A-4147-A177-3AD203B41FA5}">
                      <a16:colId xmlns:a16="http://schemas.microsoft.com/office/drawing/2014/main" val="677380514"/>
                    </a:ext>
                  </a:extLst>
                </a:gridCol>
                <a:gridCol w="2926605">
                  <a:extLst>
                    <a:ext uri="{9D8B030D-6E8A-4147-A177-3AD203B41FA5}">
                      <a16:colId xmlns:a16="http://schemas.microsoft.com/office/drawing/2014/main" val="1262934859"/>
                    </a:ext>
                  </a:extLst>
                </a:gridCol>
                <a:gridCol w="2643189">
                  <a:extLst>
                    <a:ext uri="{9D8B030D-6E8A-4147-A177-3AD203B41FA5}">
                      <a16:colId xmlns:a16="http://schemas.microsoft.com/office/drawing/2014/main" val="1494266521"/>
                    </a:ext>
                  </a:extLst>
                </a:gridCol>
                <a:gridCol w="2488631">
                  <a:extLst>
                    <a:ext uri="{9D8B030D-6E8A-4147-A177-3AD203B41FA5}">
                      <a16:colId xmlns:a16="http://schemas.microsoft.com/office/drawing/2014/main" val="720602489"/>
                    </a:ext>
                  </a:extLst>
                </a:gridCol>
                <a:gridCol w="876946">
                  <a:extLst>
                    <a:ext uri="{9D8B030D-6E8A-4147-A177-3AD203B41FA5}">
                      <a16:colId xmlns:a16="http://schemas.microsoft.com/office/drawing/2014/main" val="2672808767"/>
                    </a:ext>
                  </a:extLst>
                </a:gridCol>
              </a:tblGrid>
              <a:tr h="287021">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extLst>
                  <a:ext uri="{0D108BD9-81ED-4DB2-BD59-A6C34878D82A}">
                    <a16:rowId xmlns:a16="http://schemas.microsoft.com/office/drawing/2014/main" val="2882770219"/>
                  </a:ext>
                </a:extLst>
              </a:tr>
              <a:tr h="686688">
                <a:tc>
                  <a:txBody>
                    <a:bodyPr/>
                    <a:lstStyle/>
                    <a:p>
                      <a:pPr algn="ctr" fontAlgn="ctr"/>
                      <a:r>
                        <a:rPr lang="id-ID" sz="1400" u="none" strike="noStrike" dirty="0">
                          <a:effectLst/>
                        </a:rPr>
                        <a:t>TC01</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en-US" sz="1400" u="none" strike="noStrike" dirty="0">
                          <a:effectLst/>
                        </a:rPr>
                        <a:t>Make sure the buy now button is clickable</a:t>
                      </a:r>
                      <a:endParaRPr lang="en-US" sz="1400" b="0" i="0" u="none" strike="noStrike" dirty="0">
                        <a:solidFill>
                          <a:srgbClr val="000000"/>
                        </a:solidFill>
                        <a:effectLst/>
                        <a:latin typeface="Calibri" panose="020F0502020204030204" pitchFamily="34" charset="0"/>
                      </a:endParaRPr>
                    </a:p>
                  </a:txBody>
                  <a:tcPr marL="8257" marR="8257" marT="8257" marB="0" anchor="ctr"/>
                </a:tc>
                <a:tc>
                  <a:txBody>
                    <a:bodyPr/>
                    <a:lstStyle/>
                    <a:p>
                      <a:pPr algn="ctr" fontAlgn="ctr"/>
                      <a:r>
                        <a:rPr lang="en-US" sz="1400" u="none" strike="noStrike">
                          <a:effectLst/>
                        </a:rPr>
                        <a:t>The buy now button can be accessed if clicked</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id-ID" sz="1400" u="none" strike="noStrike">
                          <a:effectLst/>
                        </a:rPr>
                        <a:t> </a:t>
                      </a:r>
                      <a:endParaRPr lang="id-ID" sz="1400" b="0" i="0" u="none" strike="noStrike">
                        <a:solidFill>
                          <a:srgbClr val="000000"/>
                        </a:solidFill>
                        <a:effectLst/>
                        <a:latin typeface="Calibri" panose="020F0502020204030204" pitchFamily="34" charset="0"/>
                      </a:endParaRPr>
                    </a:p>
                  </a:txBody>
                  <a:tcPr marL="8257" marR="8257" marT="8257" marB="0" anchor="ctr"/>
                </a:tc>
                <a:tc>
                  <a:txBody>
                    <a:bodyPr/>
                    <a:lstStyle/>
                    <a:p>
                      <a:pPr algn="l" fontAlgn="t"/>
                      <a:r>
                        <a:rPr lang="en-US" sz="1400" u="none" strike="noStrike">
                          <a:effectLst/>
                        </a:rPr>
                        <a:t>1. Open Browser</a:t>
                      </a:r>
                      <a:br>
                        <a:rPr lang="en-US" sz="1400" u="none" strike="noStrike">
                          <a:effectLst/>
                        </a:rPr>
                      </a:br>
                      <a:r>
                        <a:rPr lang="en-US" sz="1400" u="none" strike="noStrike">
                          <a:effectLst/>
                        </a:rPr>
                        <a:t>2. Navigate to url "https://demo.midtrans.com/"</a:t>
                      </a:r>
                      <a:br>
                        <a:rPr lang="en-US" sz="1400" u="none" strike="noStrike">
                          <a:effectLst/>
                        </a:rPr>
                      </a:br>
                      <a:r>
                        <a:rPr lang="en-US" sz="1400" u="none" strike="noStrike">
                          <a:effectLst/>
                        </a:rPr>
                        <a:t>3. Click button buy now</a:t>
                      </a:r>
                      <a:endParaRPr lang="en-US" sz="1400" b="0" i="0" u="none" strike="noStrike">
                        <a:solidFill>
                          <a:srgbClr val="000000"/>
                        </a:solidFill>
                        <a:effectLst/>
                        <a:latin typeface="Calibri" panose="020F0502020204030204" pitchFamily="34" charset="0"/>
                      </a:endParaRPr>
                    </a:p>
                  </a:txBody>
                  <a:tcPr marL="8257" marR="8257" marT="825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accent6"/>
                    </a:solidFill>
                  </a:tcPr>
                </a:tc>
                <a:extLst>
                  <a:ext uri="{0D108BD9-81ED-4DB2-BD59-A6C34878D82A}">
                    <a16:rowId xmlns:a16="http://schemas.microsoft.com/office/drawing/2014/main" val="33183283"/>
                  </a:ext>
                </a:extLst>
              </a:tr>
              <a:tr h="670560">
                <a:tc>
                  <a:txBody>
                    <a:bodyPr/>
                    <a:lstStyle/>
                    <a:p>
                      <a:pPr algn="ctr" fontAlgn="ctr"/>
                      <a:r>
                        <a:rPr lang="id-ID" sz="1400" u="none" strike="noStrike">
                          <a:effectLst/>
                        </a:rPr>
                        <a:t>TC02</a:t>
                      </a:r>
                      <a:endParaRPr lang="id-ID" sz="1400" b="0" i="0" u="none" strike="noStrike">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en-US" sz="1400" u="none" strike="noStrike">
                          <a:effectLst/>
                        </a:rPr>
                        <a:t>Make sure the wallpaper replacement arrow can work to change the wallpaper</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en-US" sz="1400" u="none" strike="noStrike" dirty="0">
                          <a:effectLst/>
                        </a:rPr>
                        <a:t>Button arrows can be used to change the screen wallpaper</a:t>
                      </a:r>
                      <a:endParaRPr lang="en-US" sz="1400" b="0" i="0" u="none" strike="noStrike" dirty="0">
                        <a:solidFill>
                          <a:srgbClr val="000000"/>
                        </a:solidFill>
                        <a:effectLst/>
                        <a:latin typeface="Calibri" panose="020F0502020204030204" pitchFamily="34" charset="0"/>
                      </a:endParaRPr>
                    </a:p>
                  </a:txBody>
                  <a:tcPr marL="8257" marR="8257" marT="8257" marB="0" anchor="ctr"/>
                </a:tc>
                <a:tc>
                  <a:txBody>
                    <a:bodyPr/>
                    <a:lstStyle/>
                    <a:p>
                      <a:pPr algn="ctr" fontAlgn="ctr"/>
                      <a:r>
                        <a:rPr lang="id-ID" sz="1400" u="none" strike="noStrike">
                          <a:effectLst/>
                        </a:rPr>
                        <a:t> </a:t>
                      </a:r>
                      <a:endParaRPr lang="id-ID" sz="1400" b="0" i="0" u="none" strike="noStrike">
                        <a:solidFill>
                          <a:srgbClr val="000000"/>
                        </a:solidFill>
                        <a:effectLst/>
                        <a:latin typeface="Calibri" panose="020F0502020204030204" pitchFamily="34" charset="0"/>
                      </a:endParaRPr>
                    </a:p>
                  </a:txBody>
                  <a:tcPr marL="8257" marR="8257" marT="8257" marB="0" anchor="ctr"/>
                </a:tc>
                <a:tc>
                  <a:txBody>
                    <a:bodyPr/>
                    <a:lstStyle/>
                    <a:p>
                      <a:pPr algn="l" fontAlgn="t"/>
                      <a:r>
                        <a:rPr lang="en-US" sz="1400" u="none" strike="noStrike">
                          <a:effectLst/>
                        </a:rPr>
                        <a:t>1. Open Browser</a:t>
                      </a:r>
                      <a:br>
                        <a:rPr lang="en-US" sz="1400" u="none" strike="noStrike">
                          <a:effectLst/>
                        </a:rPr>
                      </a:br>
                      <a:r>
                        <a:rPr lang="en-US" sz="1400" u="none" strike="noStrike">
                          <a:effectLst/>
                        </a:rPr>
                        <a:t>2. Navigate to url "https://demo.midtrans.com/"</a:t>
                      </a:r>
                      <a:br>
                        <a:rPr lang="en-US" sz="1400" u="none" strike="noStrike">
                          <a:effectLst/>
                        </a:rPr>
                      </a:br>
                      <a:r>
                        <a:rPr lang="en-US" sz="1400" u="none" strike="noStrike">
                          <a:effectLst/>
                        </a:rPr>
                        <a:t>3. Click button slide wallpaper</a:t>
                      </a:r>
                      <a:endParaRPr lang="en-US" sz="1400" b="0" i="0" u="none" strike="noStrike">
                        <a:solidFill>
                          <a:srgbClr val="000000"/>
                        </a:solidFill>
                        <a:effectLst/>
                        <a:latin typeface="Calibri" panose="020F0502020204030204" pitchFamily="34" charset="0"/>
                      </a:endParaRPr>
                    </a:p>
                  </a:txBody>
                  <a:tcPr marL="8257" marR="8257" marT="825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accent6"/>
                    </a:solidFill>
                  </a:tcPr>
                </a:tc>
                <a:extLst>
                  <a:ext uri="{0D108BD9-81ED-4DB2-BD59-A6C34878D82A}">
                    <a16:rowId xmlns:a16="http://schemas.microsoft.com/office/drawing/2014/main" val="2321861614"/>
                  </a:ext>
                </a:extLst>
              </a:tr>
              <a:tr h="890016">
                <a:tc>
                  <a:txBody>
                    <a:bodyPr/>
                    <a:lstStyle/>
                    <a:p>
                      <a:pPr algn="ctr" fontAlgn="ctr"/>
                      <a:r>
                        <a:rPr lang="id-ID" sz="1400" u="none" strike="noStrike" dirty="0">
                          <a:effectLst/>
                        </a:rPr>
                        <a:t>TC03</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en-US" sz="1400" u="none" strike="noStrike" dirty="0">
                          <a:effectLst/>
                        </a:rPr>
                        <a:t>Make sure the cancel button is clickable</a:t>
                      </a:r>
                      <a:endParaRPr lang="en-US" sz="1400" b="0" i="0" u="none" strike="noStrike" dirty="0">
                        <a:solidFill>
                          <a:srgbClr val="000000"/>
                        </a:solidFill>
                        <a:effectLst/>
                        <a:latin typeface="Calibri" panose="020F0502020204030204" pitchFamily="34" charset="0"/>
                      </a:endParaRPr>
                    </a:p>
                  </a:txBody>
                  <a:tcPr marL="8257" marR="8257" marT="8257" marB="0" anchor="ctr"/>
                </a:tc>
                <a:tc>
                  <a:txBody>
                    <a:bodyPr/>
                    <a:lstStyle/>
                    <a:p>
                      <a:pPr algn="ctr" fontAlgn="ctr"/>
                      <a:r>
                        <a:rPr lang="en-US" sz="1400" u="none" strike="noStrike">
                          <a:effectLst/>
                        </a:rPr>
                        <a:t>If you click the cancel button it will return to the previous page</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id-ID" sz="1400" u="none" strike="noStrike">
                          <a:effectLst/>
                        </a:rPr>
                        <a:t> </a:t>
                      </a:r>
                      <a:endParaRPr lang="id-ID" sz="1400" b="0" i="0" u="none" strike="noStrike">
                        <a:solidFill>
                          <a:srgbClr val="000000"/>
                        </a:solidFill>
                        <a:effectLst/>
                        <a:latin typeface="Calibri" panose="020F0502020204030204" pitchFamily="34" charset="0"/>
                      </a:endParaRPr>
                    </a:p>
                  </a:txBody>
                  <a:tcPr marL="8257" marR="8257" marT="8257" marB="0" anchor="ctr"/>
                </a:tc>
                <a:tc>
                  <a:txBody>
                    <a:bodyPr/>
                    <a:lstStyle/>
                    <a:p>
                      <a:pPr algn="l" fontAlgn="t"/>
                      <a:r>
                        <a:rPr lang="en-US" sz="1400" u="none" strike="noStrike">
                          <a:effectLst/>
                        </a:rPr>
                        <a:t>1. Open Browser</a:t>
                      </a:r>
                      <a:br>
                        <a:rPr lang="en-US" sz="1400" u="none" strike="noStrike">
                          <a:effectLst/>
                        </a:rPr>
                      </a:br>
                      <a:r>
                        <a:rPr lang="en-US" sz="1400" u="none" strike="noStrike">
                          <a:effectLst/>
                        </a:rPr>
                        <a:t>2. Navigate to url "https://demo.midtrans.com/"</a:t>
                      </a:r>
                      <a:br>
                        <a:rPr lang="en-US" sz="1400" u="none" strike="noStrike">
                          <a:effectLst/>
                        </a:rPr>
                      </a:br>
                      <a:r>
                        <a:rPr lang="en-US" sz="1400" u="none" strike="noStrike">
                          <a:effectLst/>
                        </a:rPr>
                        <a:t>3. Click button buy now</a:t>
                      </a:r>
                      <a:br>
                        <a:rPr lang="en-US" sz="1400" u="none" strike="noStrike">
                          <a:effectLst/>
                        </a:rPr>
                      </a:br>
                      <a:r>
                        <a:rPr lang="en-US" sz="1400" u="none" strike="noStrike">
                          <a:effectLst/>
                        </a:rPr>
                        <a:t>4. Click button cancel</a:t>
                      </a:r>
                      <a:endParaRPr lang="en-US" sz="1400" b="0" i="0" u="none" strike="noStrike">
                        <a:solidFill>
                          <a:srgbClr val="000000"/>
                        </a:solidFill>
                        <a:effectLst/>
                        <a:latin typeface="Calibri" panose="020F0502020204030204" pitchFamily="34" charset="0"/>
                      </a:endParaRPr>
                    </a:p>
                  </a:txBody>
                  <a:tcPr marL="8257" marR="8257" marT="825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accent6"/>
                    </a:solidFill>
                  </a:tcPr>
                </a:tc>
                <a:extLst>
                  <a:ext uri="{0D108BD9-81ED-4DB2-BD59-A6C34878D82A}">
                    <a16:rowId xmlns:a16="http://schemas.microsoft.com/office/drawing/2014/main" val="161746371"/>
                  </a:ext>
                </a:extLst>
              </a:tr>
              <a:tr h="841248">
                <a:tc>
                  <a:txBody>
                    <a:bodyPr/>
                    <a:lstStyle/>
                    <a:p>
                      <a:pPr algn="ctr" fontAlgn="ctr"/>
                      <a:r>
                        <a:rPr lang="id-ID" sz="1400" u="none" strike="noStrike" dirty="0">
                          <a:effectLst/>
                        </a:rPr>
                        <a:t>TC04</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en-US" sz="1400" u="none" strike="noStrike" dirty="0">
                          <a:effectLst/>
                        </a:rPr>
                        <a:t>Make sure the checkout button is clickable</a:t>
                      </a:r>
                      <a:endParaRPr lang="en-US" sz="1400" b="0" i="0" u="none" strike="noStrike" dirty="0">
                        <a:solidFill>
                          <a:srgbClr val="000000"/>
                        </a:solidFill>
                        <a:effectLst/>
                        <a:latin typeface="Calibri" panose="020F0502020204030204" pitchFamily="34" charset="0"/>
                      </a:endParaRPr>
                    </a:p>
                  </a:txBody>
                  <a:tcPr marL="8257" marR="8257" marT="8257" marB="0" anchor="ctr"/>
                </a:tc>
                <a:tc>
                  <a:txBody>
                    <a:bodyPr/>
                    <a:lstStyle/>
                    <a:p>
                      <a:pPr algn="ctr" fontAlgn="ctr"/>
                      <a:r>
                        <a:rPr lang="en-US" sz="1400" u="none" strike="noStrike">
                          <a:effectLst/>
                        </a:rPr>
                        <a:t>If you click the checkout button it will continue to the next page</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id-ID" sz="1400" u="none" strike="noStrike" dirty="0">
                          <a:effectLst/>
                        </a:rPr>
                        <a:t> </a:t>
                      </a:r>
                      <a:endParaRPr lang="id-ID" sz="1400" b="0" i="0" u="none" strike="noStrike" dirty="0">
                        <a:solidFill>
                          <a:srgbClr val="000000"/>
                        </a:solidFill>
                        <a:effectLst/>
                        <a:latin typeface="Calibri" panose="020F0502020204030204" pitchFamily="34" charset="0"/>
                      </a:endParaRPr>
                    </a:p>
                  </a:txBody>
                  <a:tcPr marL="8257" marR="8257" marT="8257" marB="0" anchor="ctr"/>
                </a:tc>
                <a:tc>
                  <a:txBody>
                    <a:bodyPr/>
                    <a:lstStyle/>
                    <a:p>
                      <a:pPr algn="l" fontAlgn="t"/>
                      <a:r>
                        <a:rPr lang="en-US" sz="1400" u="none" strike="noStrike" dirty="0">
                          <a:effectLst/>
                        </a:rPr>
                        <a:t>1. Open Browser</a:t>
                      </a:r>
                      <a:br>
                        <a:rPr lang="en-US" sz="1400" u="none" strike="noStrike" dirty="0">
                          <a:effectLst/>
                        </a:rPr>
                      </a:br>
                      <a:r>
                        <a:rPr lang="en-US" sz="1400" u="none" strike="noStrike" dirty="0">
                          <a:effectLst/>
                        </a:rPr>
                        <a:t>2. Navigate to </a:t>
                      </a:r>
                      <a:r>
                        <a:rPr lang="en-US" sz="1400" u="none" strike="noStrike" dirty="0" err="1">
                          <a:effectLst/>
                        </a:rPr>
                        <a:t>url</a:t>
                      </a:r>
                      <a:r>
                        <a:rPr lang="en-US" sz="1400" u="none" strike="noStrike" dirty="0">
                          <a:effectLst/>
                        </a:rPr>
                        <a:t> "https://demo.midtrans.com/"</a:t>
                      </a:r>
                      <a:br>
                        <a:rPr lang="en-US" sz="1400" u="none" strike="noStrike" dirty="0">
                          <a:effectLst/>
                        </a:rPr>
                      </a:br>
                      <a:r>
                        <a:rPr lang="en-US" sz="1400" u="none" strike="noStrike" dirty="0">
                          <a:effectLst/>
                        </a:rPr>
                        <a:t>3. Click button buy now</a:t>
                      </a:r>
                      <a:br>
                        <a:rPr lang="en-US" sz="1400" u="none" strike="noStrike" dirty="0">
                          <a:effectLst/>
                        </a:rPr>
                      </a:br>
                      <a:r>
                        <a:rPr lang="en-US" sz="1400" u="none" strike="noStrike" dirty="0">
                          <a:effectLst/>
                        </a:rPr>
                        <a:t>4. Click button checkout</a:t>
                      </a:r>
                      <a:endParaRPr lang="en-US" sz="1400" b="0" i="0" u="none" strike="noStrike" dirty="0">
                        <a:solidFill>
                          <a:srgbClr val="000000"/>
                        </a:solidFill>
                        <a:effectLst/>
                        <a:latin typeface="Calibri" panose="020F0502020204030204" pitchFamily="34" charset="0"/>
                      </a:endParaRPr>
                    </a:p>
                  </a:txBody>
                  <a:tcPr marL="8257" marR="8257" marT="825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accent6"/>
                    </a:solidFill>
                  </a:tcPr>
                </a:tc>
                <a:extLst>
                  <a:ext uri="{0D108BD9-81ED-4DB2-BD59-A6C34878D82A}">
                    <a16:rowId xmlns:a16="http://schemas.microsoft.com/office/drawing/2014/main" val="408994754"/>
                  </a:ext>
                </a:extLst>
              </a:tr>
              <a:tr h="1158240">
                <a:tc>
                  <a:txBody>
                    <a:bodyPr/>
                    <a:lstStyle/>
                    <a:p>
                      <a:pPr algn="ctr" fontAlgn="ctr"/>
                      <a:r>
                        <a:rPr lang="id-ID" sz="1400" u="none" strike="noStrike" dirty="0">
                          <a:effectLst/>
                        </a:rPr>
                        <a:t>TC05</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bg2"/>
                    </a:solidFill>
                  </a:tcPr>
                </a:tc>
                <a:tc>
                  <a:txBody>
                    <a:bodyPr/>
                    <a:lstStyle/>
                    <a:p>
                      <a:pPr algn="ctr" fontAlgn="ctr"/>
                      <a:r>
                        <a:rPr lang="en-US" sz="1400" u="none" strike="noStrike">
                          <a:effectLst/>
                        </a:rPr>
                        <a:t>Make sure if you don't fill in the entire input on the shopping cart then you can't proceed with the payment</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en-US" sz="1400" u="none" strike="noStrike">
                          <a:effectLst/>
                        </a:rPr>
                        <a:t>Will be redirected to the start page and given a transaction failure notification</a:t>
                      </a:r>
                      <a:endParaRPr lang="en-US" sz="1400" b="0" i="0" u="none" strike="noStrike">
                        <a:solidFill>
                          <a:srgbClr val="000000"/>
                        </a:solidFill>
                        <a:effectLst/>
                        <a:latin typeface="Calibri" panose="020F0502020204030204" pitchFamily="34" charset="0"/>
                      </a:endParaRPr>
                    </a:p>
                  </a:txBody>
                  <a:tcPr marL="8257" marR="8257" marT="8257" marB="0" anchor="ctr"/>
                </a:tc>
                <a:tc>
                  <a:txBody>
                    <a:bodyPr/>
                    <a:lstStyle/>
                    <a:p>
                      <a:pPr algn="ctr" fontAlgn="ctr"/>
                      <a:r>
                        <a:rPr lang="id-ID" sz="1400" u="none" strike="noStrike">
                          <a:effectLst/>
                        </a:rPr>
                        <a:t> </a:t>
                      </a:r>
                      <a:endParaRPr lang="id-ID" sz="1400" b="0" i="0" u="none" strike="noStrike">
                        <a:solidFill>
                          <a:srgbClr val="000000"/>
                        </a:solidFill>
                        <a:effectLst/>
                        <a:latin typeface="Calibri" panose="020F0502020204030204" pitchFamily="34" charset="0"/>
                      </a:endParaRPr>
                    </a:p>
                  </a:txBody>
                  <a:tcPr marL="8257" marR="8257" marT="8257" marB="0" anchor="ctr"/>
                </a:tc>
                <a:tc>
                  <a:txBody>
                    <a:bodyPr/>
                    <a:lstStyle/>
                    <a:p>
                      <a:pPr algn="l" fontAlgn="t"/>
                      <a:r>
                        <a:rPr lang="en-US" sz="1400" u="none" strike="noStrike" dirty="0">
                          <a:effectLst/>
                        </a:rPr>
                        <a:t>1. Open Browser</a:t>
                      </a:r>
                      <a:br>
                        <a:rPr lang="en-US" sz="1400" u="none" strike="noStrike" dirty="0">
                          <a:effectLst/>
                        </a:rPr>
                      </a:br>
                      <a:r>
                        <a:rPr lang="en-US" sz="1400" u="none" strike="noStrike" dirty="0">
                          <a:effectLst/>
                        </a:rPr>
                        <a:t>2. Navigate to </a:t>
                      </a:r>
                      <a:r>
                        <a:rPr lang="en-US" sz="1400" u="none" strike="noStrike" dirty="0" err="1">
                          <a:effectLst/>
                        </a:rPr>
                        <a:t>url</a:t>
                      </a:r>
                      <a:r>
                        <a:rPr lang="en-US" sz="1400" u="none" strike="noStrike" dirty="0">
                          <a:effectLst/>
                        </a:rPr>
                        <a:t> "https://demo.midtrans.com/"</a:t>
                      </a:r>
                      <a:br>
                        <a:rPr lang="en-US" sz="1400" u="none" strike="noStrike" dirty="0">
                          <a:effectLst/>
                        </a:rPr>
                      </a:br>
                      <a:r>
                        <a:rPr lang="en-US" sz="1400" u="none" strike="noStrike" dirty="0">
                          <a:effectLst/>
                        </a:rPr>
                        <a:t>3. Click button buy now</a:t>
                      </a:r>
                      <a:br>
                        <a:rPr lang="en-US" sz="1400" u="none" strike="noStrike" dirty="0">
                          <a:effectLst/>
                        </a:rPr>
                      </a:br>
                      <a:r>
                        <a:rPr lang="en-US" sz="1400" u="none" strike="noStrike" dirty="0">
                          <a:effectLst/>
                        </a:rPr>
                        <a:t>4. Input all data with empty data</a:t>
                      </a:r>
                      <a:br>
                        <a:rPr lang="en-US" sz="1400" u="none" strike="noStrike" dirty="0">
                          <a:effectLst/>
                        </a:rPr>
                      </a:br>
                      <a:r>
                        <a:rPr lang="en-US" sz="1400" u="none" strike="noStrike" dirty="0">
                          <a:effectLst/>
                        </a:rPr>
                        <a:t>5. Click button Check out</a:t>
                      </a:r>
                      <a:endParaRPr lang="en-US" sz="1400" b="0" i="0" u="none" strike="noStrike" dirty="0">
                        <a:solidFill>
                          <a:srgbClr val="000000"/>
                        </a:solidFill>
                        <a:effectLst/>
                        <a:latin typeface="Calibri" panose="020F0502020204030204" pitchFamily="34" charset="0"/>
                      </a:endParaRPr>
                    </a:p>
                  </a:txBody>
                  <a:tcPr marL="8257" marR="8257" marT="825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8257" marR="8257" marT="8257" marB="0" anchor="ctr">
                    <a:solidFill>
                      <a:schemeClr val="accent6"/>
                    </a:solidFill>
                  </a:tcPr>
                </a:tc>
                <a:extLst>
                  <a:ext uri="{0D108BD9-81ED-4DB2-BD59-A6C34878D82A}">
                    <a16:rowId xmlns:a16="http://schemas.microsoft.com/office/drawing/2014/main" val="3042264844"/>
                  </a:ext>
                </a:extLst>
              </a:tr>
            </a:tbl>
          </a:graphicData>
        </a:graphic>
      </p:graphicFrame>
      <p:sp>
        <p:nvSpPr>
          <p:cNvPr id="9" name="Rectangle 8"/>
          <p:cNvSpPr/>
          <p:nvPr/>
        </p:nvSpPr>
        <p:spPr>
          <a:xfrm>
            <a:off x="0" y="0"/>
            <a:ext cx="12192000" cy="89809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id-ID" sz="4000" dirty="0" smtClean="0"/>
              <a:t>Test Case Report</a:t>
            </a:r>
            <a:endParaRPr lang="id-ID" sz="4000" dirty="0"/>
          </a:p>
        </p:txBody>
      </p:sp>
    </p:spTree>
    <p:extLst>
      <p:ext uri="{BB962C8B-B14F-4D97-AF65-F5344CB8AC3E}">
        <p14:creationId xmlns:p14="http://schemas.microsoft.com/office/powerpoint/2010/main" val="15352143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5537367"/>
              </p:ext>
            </p:extLst>
          </p:nvPr>
        </p:nvGraphicFramePr>
        <p:xfrm>
          <a:off x="219456" y="521215"/>
          <a:ext cx="11570206" cy="6276560"/>
        </p:xfrm>
        <a:graphic>
          <a:graphicData uri="http://schemas.openxmlformats.org/drawingml/2006/table">
            <a:tbl>
              <a:tblPr>
                <a:tableStyleId>{5940675A-B579-460E-94D1-54222C63F5DA}</a:tableStyleId>
              </a:tblPr>
              <a:tblGrid>
                <a:gridCol w="500927">
                  <a:extLst>
                    <a:ext uri="{9D8B030D-6E8A-4147-A177-3AD203B41FA5}">
                      <a16:colId xmlns:a16="http://schemas.microsoft.com/office/drawing/2014/main" val="1515882351"/>
                    </a:ext>
                  </a:extLst>
                </a:gridCol>
                <a:gridCol w="2620887">
                  <a:extLst>
                    <a:ext uri="{9D8B030D-6E8A-4147-A177-3AD203B41FA5}">
                      <a16:colId xmlns:a16="http://schemas.microsoft.com/office/drawing/2014/main" val="2134121993"/>
                    </a:ext>
                  </a:extLst>
                </a:gridCol>
                <a:gridCol w="2581809">
                  <a:extLst>
                    <a:ext uri="{9D8B030D-6E8A-4147-A177-3AD203B41FA5}">
                      <a16:colId xmlns:a16="http://schemas.microsoft.com/office/drawing/2014/main" val="4012625020"/>
                    </a:ext>
                  </a:extLst>
                </a:gridCol>
                <a:gridCol w="2875777">
                  <a:extLst>
                    <a:ext uri="{9D8B030D-6E8A-4147-A177-3AD203B41FA5}">
                      <a16:colId xmlns:a16="http://schemas.microsoft.com/office/drawing/2014/main" val="314428691"/>
                    </a:ext>
                  </a:extLst>
                </a:gridCol>
                <a:gridCol w="2027640">
                  <a:extLst>
                    <a:ext uri="{9D8B030D-6E8A-4147-A177-3AD203B41FA5}">
                      <a16:colId xmlns:a16="http://schemas.microsoft.com/office/drawing/2014/main" val="1439683149"/>
                    </a:ext>
                  </a:extLst>
                </a:gridCol>
                <a:gridCol w="963166">
                  <a:extLst>
                    <a:ext uri="{9D8B030D-6E8A-4147-A177-3AD203B41FA5}">
                      <a16:colId xmlns:a16="http://schemas.microsoft.com/office/drawing/2014/main" val="758338288"/>
                    </a:ext>
                  </a:extLst>
                </a:gridCol>
              </a:tblGrid>
              <a:tr h="918184">
                <a:tc>
                  <a:txBody>
                    <a:bodyPr/>
                    <a:lstStyle/>
                    <a:p>
                      <a:pPr algn="ctr" fontAlgn="ctr"/>
                      <a:r>
                        <a:rPr lang="id-ID" sz="1400" u="none" strike="noStrike" dirty="0">
                          <a:effectLst/>
                        </a:rPr>
                        <a:t>TC06</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bg2"/>
                    </a:solidFill>
                  </a:tcPr>
                </a:tc>
                <a:tc>
                  <a:txBody>
                    <a:bodyPr/>
                    <a:lstStyle/>
                    <a:p>
                      <a:pPr algn="ctr" fontAlgn="ctr"/>
                      <a:r>
                        <a:rPr lang="en-US" sz="1400" u="none" strike="noStrike" dirty="0">
                          <a:effectLst/>
                        </a:rPr>
                        <a:t>Fill in all the data on the shopping cart</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en-US" sz="1400" u="none" strike="noStrike" dirty="0">
                          <a:effectLst/>
                        </a:rPr>
                        <a:t>The data will be processed to the next page</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5307" marR="5307" marT="5307" marB="0" anchor="ctr"/>
                </a:tc>
                <a:tc>
                  <a:txBody>
                    <a:bodyPr/>
                    <a:lstStyle/>
                    <a:p>
                      <a:pPr algn="l" fontAlgn="t"/>
                      <a:r>
                        <a:rPr lang="en-US" sz="1050" u="none" strike="noStrike" dirty="0">
                          <a:effectLst/>
                        </a:rPr>
                        <a:t>1. Open Browser</a:t>
                      </a:r>
                      <a:br>
                        <a:rPr lang="en-US" sz="1050" u="none" strike="noStrike" dirty="0">
                          <a:effectLst/>
                        </a:rPr>
                      </a:br>
                      <a:r>
                        <a:rPr lang="en-US" sz="1050" u="none" strike="noStrike" dirty="0">
                          <a:effectLst/>
                        </a:rPr>
                        <a:t>2. Navigate to </a:t>
                      </a:r>
                      <a:r>
                        <a:rPr lang="en-US" sz="1050" u="none" strike="noStrike" dirty="0" err="1">
                          <a:effectLst/>
                        </a:rPr>
                        <a:t>url</a:t>
                      </a:r>
                      <a:r>
                        <a:rPr lang="en-US" sz="1050" u="none" strike="noStrike" dirty="0">
                          <a:effectLst/>
                        </a:rPr>
                        <a:t> "https://demo.midtrans.com/"</a:t>
                      </a:r>
                      <a:br>
                        <a:rPr lang="en-US" sz="1050" u="none" strike="noStrike" dirty="0">
                          <a:effectLst/>
                        </a:rPr>
                      </a:br>
                      <a:r>
                        <a:rPr lang="en-US" sz="1050" u="none" strike="noStrike" dirty="0">
                          <a:effectLst/>
                        </a:rPr>
                        <a:t>3. Click button buy now</a:t>
                      </a:r>
                      <a:br>
                        <a:rPr lang="en-US" sz="1050" u="none" strike="noStrike" dirty="0">
                          <a:effectLst/>
                        </a:rPr>
                      </a:br>
                      <a:r>
                        <a:rPr lang="en-US" sz="1050" u="none" strike="noStrike" dirty="0">
                          <a:effectLst/>
                        </a:rPr>
                        <a:t>4. Input all data</a:t>
                      </a:r>
                      <a:br>
                        <a:rPr lang="en-US" sz="1050" u="none" strike="noStrike" dirty="0">
                          <a:effectLst/>
                        </a:rPr>
                      </a:br>
                      <a:r>
                        <a:rPr lang="en-US" sz="1050" u="none" strike="noStrike" dirty="0">
                          <a:effectLst/>
                        </a:rPr>
                        <a:t>5. Click button checkout</a:t>
                      </a:r>
                      <a:endParaRPr lang="en-US" sz="1050" b="0" i="0" u="none" strike="noStrike" dirty="0">
                        <a:solidFill>
                          <a:srgbClr val="000000"/>
                        </a:solidFill>
                        <a:effectLst/>
                        <a:latin typeface="Calibri" panose="020F0502020204030204" pitchFamily="34" charset="0"/>
                      </a:endParaRPr>
                    </a:p>
                  </a:txBody>
                  <a:tcPr marL="5307" marR="5307" marT="530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accent6"/>
                    </a:solidFill>
                  </a:tcPr>
                </a:tc>
                <a:extLst>
                  <a:ext uri="{0D108BD9-81ED-4DB2-BD59-A6C34878D82A}">
                    <a16:rowId xmlns:a16="http://schemas.microsoft.com/office/drawing/2014/main" val="2748690519"/>
                  </a:ext>
                </a:extLst>
              </a:tr>
              <a:tr h="1070373">
                <a:tc>
                  <a:txBody>
                    <a:bodyPr/>
                    <a:lstStyle/>
                    <a:p>
                      <a:pPr algn="ctr" fontAlgn="ctr"/>
                      <a:r>
                        <a:rPr lang="id-ID" sz="1400" u="none" strike="noStrike">
                          <a:effectLst/>
                        </a:rPr>
                        <a:t>TC07</a:t>
                      </a:r>
                      <a:endParaRPr lang="id-ID" sz="1400" b="0" i="0" u="none" strike="noStrike">
                        <a:solidFill>
                          <a:srgbClr val="000000"/>
                        </a:solidFill>
                        <a:effectLst/>
                        <a:latin typeface="Calibri" panose="020F0502020204030204" pitchFamily="34" charset="0"/>
                      </a:endParaRPr>
                    </a:p>
                  </a:txBody>
                  <a:tcPr marL="5307" marR="5307" marT="5307" marB="0" anchor="ctr">
                    <a:solidFill>
                      <a:schemeClr val="bg2"/>
                    </a:solidFill>
                  </a:tcPr>
                </a:tc>
                <a:tc>
                  <a:txBody>
                    <a:bodyPr/>
                    <a:lstStyle/>
                    <a:p>
                      <a:pPr algn="ctr" fontAlgn="ctr"/>
                      <a:r>
                        <a:rPr lang="en-US" sz="1400" u="none" strike="noStrike" dirty="0">
                          <a:effectLst/>
                        </a:rPr>
                        <a:t>Enter the price with the appropriate data and verify with the data that appears in the order summary</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en-US" sz="1400" u="none" strike="noStrike" dirty="0">
                          <a:effectLst/>
                        </a:rPr>
                        <a:t>The price data that will appear in the order summary will be the same as the price listed on the start page and shopping cart</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5307" marR="5307" marT="5307" marB="0" anchor="ctr"/>
                </a:tc>
                <a:tc>
                  <a:txBody>
                    <a:bodyPr/>
                    <a:lstStyle/>
                    <a:p>
                      <a:pPr algn="l" fontAlgn="t"/>
                      <a:r>
                        <a:rPr lang="en-US" sz="1050" u="none" strike="noStrike">
                          <a:effectLst/>
                        </a:rPr>
                        <a:t>1. Open Browser</a:t>
                      </a:r>
                      <a:br>
                        <a:rPr lang="en-US" sz="1050" u="none" strike="noStrike">
                          <a:effectLst/>
                        </a:rPr>
                      </a:br>
                      <a:r>
                        <a:rPr lang="en-US" sz="1050" u="none" strike="noStrike">
                          <a:effectLst/>
                        </a:rPr>
                        <a:t>2. Navigate to url "https://demo.midtrans.com/"</a:t>
                      </a:r>
                      <a:br>
                        <a:rPr lang="en-US" sz="1050" u="none" strike="noStrike">
                          <a:effectLst/>
                        </a:rPr>
                      </a:br>
                      <a:r>
                        <a:rPr lang="en-US" sz="1050" u="none" strike="noStrike">
                          <a:effectLst/>
                        </a:rPr>
                        <a:t>3. Click button buy now</a:t>
                      </a:r>
                      <a:br>
                        <a:rPr lang="en-US" sz="1050" u="none" strike="noStrike">
                          <a:effectLst/>
                        </a:rPr>
                      </a:br>
                      <a:r>
                        <a:rPr lang="en-US" sz="1050" u="none" strike="noStrike">
                          <a:effectLst/>
                        </a:rPr>
                        <a:t>4. Input amount</a:t>
                      </a:r>
                      <a:br>
                        <a:rPr lang="en-US" sz="1050" u="none" strike="noStrike">
                          <a:effectLst/>
                        </a:rPr>
                      </a:br>
                      <a:r>
                        <a:rPr lang="en-US" sz="1050" u="none" strike="noStrike">
                          <a:effectLst/>
                        </a:rPr>
                        <a:t>5. Input all data</a:t>
                      </a:r>
                      <a:br>
                        <a:rPr lang="en-US" sz="1050" u="none" strike="noStrike">
                          <a:effectLst/>
                        </a:rPr>
                      </a:br>
                      <a:r>
                        <a:rPr lang="en-US" sz="1050" u="none" strike="noStrike">
                          <a:effectLst/>
                        </a:rPr>
                        <a:t>6. Click button checkout</a:t>
                      </a:r>
                      <a:endParaRPr lang="en-US" sz="1050" b="0" i="0" u="none" strike="noStrike">
                        <a:solidFill>
                          <a:srgbClr val="000000"/>
                        </a:solidFill>
                        <a:effectLst/>
                        <a:latin typeface="Calibri" panose="020F0502020204030204" pitchFamily="34" charset="0"/>
                      </a:endParaRPr>
                    </a:p>
                  </a:txBody>
                  <a:tcPr marL="5307" marR="5307" marT="530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accent6"/>
                    </a:solidFill>
                  </a:tcPr>
                </a:tc>
                <a:extLst>
                  <a:ext uri="{0D108BD9-81ED-4DB2-BD59-A6C34878D82A}">
                    <a16:rowId xmlns:a16="http://schemas.microsoft.com/office/drawing/2014/main" val="4152053962"/>
                  </a:ext>
                </a:extLst>
              </a:tr>
              <a:tr h="1374752">
                <a:tc>
                  <a:txBody>
                    <a:bodyPr/>
                    <a:lstStyle/>
                    <a:p>
                      <a:pPr algn="ctr" fontAlgn="ctr"/>
                      <a:r>
                        <a:rPr lang="id-ID" sz="1400" u="none" strike="noStrike" dirty="0">
                          <a:effectLst/>
                        </a:rPr>
                        <a:t>TC08</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bg2"/>
                    </a:solidFill>
                  </a:tcPr>
                </a:tc>
                <a:tc>
                  <a:txBody>
                    <a:bodyPr/>
                    <a:lstStyle/>
                    <a:p>
                      <a:pPr algn="ctr" fontAlgn="ctr"/>
                      <a:r>
                        <a:rPr lang="en-US" sz="1400" u="none" strike="noStrike">
                          <a:effectLst/>
                        </a:rPr>
                        <a:t>Entering biodata in the shopping cart will be the same as shipping details</a:t>
                      </a:r>
                      <a:endParaRPr lang="en-US" sz="1400" b="0" i="0" u="none" strike="noStrike">
                        <a:solidFill>
                          <a:srgbClr val="000000"/>
                        </a:solidFill>
                        <a:effectLst/>
                        <a:latin typeface="Calibri" panose="020F0502020204030204" pitchFamily="34" charset="0"/>
                      </a:endParaRPr>
                    </a:p>
                  </a:txBody>
                  <a:tcPr marL="5307" marR="5307" marT="5307" marB="0" anchor="ctr"/>
                </a:tc>
                <a:tc>
                  <a:txBody>
                    <a:bodyPr/>
                    <a:lstStyle/>
                    <a:p>
                      <a:pPr algn="ctr" fontAlgn="ctr"/>
                      <a:r>
                        <a:rPr lang="en-US" sz="1400" u="none" strike="noStrike" dirty="0">
                          <a:effectLst/>
                        </a:rPr>
                        <a:t>The display entered in the shipping details corresponds to what was entered on the shopping card</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5307" marR="5307" marT="5307" marB="0" anchor="ctr"/>
                </a:tc>
                <a:tc>
                  <a:txBody>
                    <a:bodyPr/>
                    <a:lstStyle/>
                    <a:p>
                      <a:pPr algn="l" fontAlgn="t"/>
                      <a:r>
                        <a:rPr lang="en-US" sz="1050" u="none" strike="noStrike">
                          <a:effectLst/>
                        </a:rPr>
                        <a:t>1. Open Browser</a:t>
                      </a:r>
                      <a:br>
                        <a:rPr lang="en-US" sz="1050" u="none" strike="noStrike">
                          <a:effectLst/>
                        </a:rPr>
                      </a:br>
                      <a:r>
                        <a:rPr lang="en-US" sz="1050" u="none" strike="noStrike">
                          <a:effectLst/>
                        </a:rPr>
                        <a:t>2. Navigate to url "https://demo.midtrans.com/"</a:t>
                      </a:r>
                      <a:br>
                        <a:rPr lang="en-US" sz="1050" u="none" strike="noStrike">
                          <a:effectLst/>
                        </a:rPr>
                      </a:br>
                      <a:r>
                        <a:rPr lang="en-US" sz="1050" u="none" strike="noStrike">
                          <a:effectLst/>
                        </a:rPr>
                        <a:t>3. Click button buy now</a:t>
                      </a:r>
                      <a:br>
                        <a:rPr lang="en-US" sz="1050" u="none" strike="noStrike">
                          <a:effectLst/>
                        </a:rPr>
                      </a:br>
                      <a:r>
                        <a:rPr lang="en-US" sz="1050" u="none" strike="noStrike">
                          <a:effectLst/>
                        </a:rPr>
                        <a:t>4. Input all data</a:t>
                      </a:r>
                      <a:br>
                        <a:rPr lang="en-US" sz="1050" u="none" strike="noStrike">
                          <a:effectLst/>
                        </a:rPr>
                      </a:br>
                      <a:r>
                        <a:rPr lang="en-US" sz="1050" u="none" strike="noStrike">
                          <a:effectLst/>
                        </a:rPr>
                        <a:t>5. Click button checkout</a:t>
                      </a:r>
                      <a:br>
                        <a:rPr lang="en-US" sz="1050" u="none" strike="noStrike">
                          <a:effectLst/>
                        </a:rPr>
                      </a:br>
                      <a:r>
                        <a:rPr lang="en-US" sz="1050" u="none" strike="noStrike">
                          <a:effectLst/>
                        </a:rPr>
                        <a:t>6. Click button Shipping details</a:t>
                      </a:r>
                      <a:br>
                        <a:rPr lang="en-US" sz="1050" u="none" strike="noStrike">
                          <a:effectLst/>
                        </a:rPr>
                      </a:br>
                      <a:r>
                        <a:rPr lang="en-US" sz="1050" u="none" strike="noStrike">
                          <a:effectLst/>
                        </a:rPr>
                        <a:t>7. Match data with shopping cart data</a:t>
                      </a:r>
                      <a:endParaRPr lang="en-US" sz="1050" b="0" i="0" u="none" strike="noStrike">
                        <a:solidFill>
                          <a:srgbClr val="000000"/>
                        </a:solidFill>
                        <a:effectLst/>
                        <a:latin typeface="Calibri" panose="020F0502020204030204" pitchFamily="34" charset="0"/>
                      </a:endParaRPr>
                    </a:p>
                  </a:txBody>
                  <a:tcPr marL="5307" marR="5307" marT="530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accent6"/>
                    </a:solidFill>
                  </a:tcPr>
                </a:tc>
                <a:extLst>
                  <a:ext uri="{0D108BD9-81ED-4DB2-BD59-A6C34878D82A}">
                    <a16:rowId xmlns:a16="http://schemas.microsoft.com/office/drawing/2014/main" val="2061965812"/>
                  </a:ext>
                </a:extLst>
              </a:tr>
              <a:tr h="1294712">
                <a:tc>
                  <a:txBody>
                    <a:bodyPr/>
                    <a:lstStyle/>
                    <a:p>
                      <a:pPr algn="ctr" fontAlgn="ctr"/>
                      <a:r>
                        <a:rPr lang="id-ID" sz="1400" u="none" strike="noStrike" dirty="0">
                          <a:effectLst/>
                        </a:rPr>
                        <a:t>TC09</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bg2"/>
                    </a:solidFill>
                  </a:tcPr>
                </a:tc>
                <a:tc>
                  <a:txBody>
                    <a:bodyPr/>
                    <a:lstStyle/>
                    <a:p>
                      <a:pPr algn="ctr" fontAlgn="ctr"/>
                      <a:r>
                        <a:rPr lang="en-US" sz="1400" u="none" strike="noStrike" dirty="0">
                          <a:effectLst/>
                        </a:rPr>
                        <a:t>Make sure the list content button using a credit card is clickable</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en-US" sz="1400" u="none" strike="noStrike" dirty="0">
                          <a:effectLst/>
                        </a:rPr>
                        <a:t>If you click the list </a:t>
                      </a:r>
                      <a:r>
                        <a:rPr lang="en-US" sz="1400" u="none" strike="noStrike" dirty="0" err="1">
                          <a:effectLst/>
                        </a:rPr>
                        <a:t>conten</a:t>
                      </a:r>
                      <a:r>
                        <a:rPr lang="en-US" sz="1400" u="none" strike="noStrike" dirty="0">
                          <a:effectLst/>
                        </a:rPr>
                        <a:t> a credit card it will continue to the next page</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5307" marR="5307" marT="5307" marB="0" anchor="ctr"/>
                </a:tc>
                <a:tc>
                  <a:txBody>
                    <a:bodyPr/>
                    <a:lstStyle/>
                    <a:p>
                      <a:pPr algn="l" fontAlgn="t"/>
                      <a:r>
                        <a:rPr lang="en-US" sz="1050" u="none" strike="noStrike" dirty="0">
                          <a:effectLst/>
                        </a:rPr>
                        <a:t>1. Open Browser</a:t>
                      </a:r>
                      <a:br>
                        <a:rPr lang="en-US" sz="1050" u="none" strike="noStrike" dirty="0">
                          <a:effectLst/>
                        </a:rPr>
                      </a:br>
                      <a:r>
                        <a:rPr lang="en-US" sz="1050" u="none" strike="noStrike" dirty="0">
                          <a:effectLst/>
                        </a:rPr>
                        <a:t>2. Navigate to </a:t>
                      </a:r>
                      <a:r>
                        <a:rPr lang="en-US" sz="1050" u="none" strike="noStrike" dirty="0" err="1">
                          <a:effectLst/>
                        </a:rPr>
                        <a:t>url</a:t>
                      </a:r>
                      <a:r>
                        <a:rPr lang="en-US" sz="1050" u="none" strike="noStrike" dirty="0">
                          <a:effectLst/>
                        </a:rPr>
                        <a:t> "https://demo.midtrans.com/"</a:t>
                      </a:r>
                      <a:br>
                        <a:rPr lang="en-US" sz="1050" u="none" strike="noStrike" dirty="0">
                          <a:effectLst/>
                        </a:rPr>
                      </a:br>
                      <a:r>
                        <a:rPr lang="en-US" sz="1050" u="none" strike="noStrike" dirty="0">
                          <a:effectLst/>
                        </a:rPr>
                        <a:t>3. Click button buy now</a:t>
                      </a:r>
                      <a:br>
                        <a:rPr lang="en-US" sz="1050" u="none" strike="noStrike" dirty="0">
                          <a:effectLst/>
                        </a:rPr>
                      </a:br>
                      <a:r>
                        <a:rPr lang="en-US" sz="1050" u="none" strike="noStrike" dirty="0">
                          <a:effectLst/>
                        </a:rPr>
                        <a:t>4. Input all data</a:t>
                      </a:r>
                      <a:br>
                        <a:rPr lang="en-US" sz="1050" u="none" strike="noStrike" dirty="0">
                          <a:effectLst/>
                        </a:rPr>
                      </a:br>
                      <a:r>
                        <a:rPr lang="en-US" sz="1050" u="none" strike="noStrike" dirty="0">
                          <a:effectLst/>
                        </a:rPr>
                        <a:t>5. Click button checkout</a:t>
                      </a:r>
                      <a:br>
                        <a:rPr lang="en-US" sz="1050" u="none" strike="noStrike" dirty="0">
                          <a:effectLst/>
                        </a:rPr>
                      </a:br>
                      <a:r>
                        <a:rPr lang="en-US" sz="1050" u="none" strike="noStrike" dirty="0">
                          <a:effectLst/>
                        </a:rPr>
                        <a:t>6. Click button continue</a:t>
                      </a:r>
                      <a:br>
                        <a:rPr lang="en-US" sz="1050" u="none" strike="noStrike" dirty="0">
                          <a:effectLst/>
                        </a:rPr>
                      </a:br>
                      <a:r>
                        <a:rPr lang="en-US" sz="1050" u="none" strike="noStrike" dirty="0">
                          <a:effectLst/>
                        </a:rPr>
                        <a:t>7. Click button credit/debit </a:t>
                      </a:r>
                      <a:r>
                        <a:rPr lang="en-US" sz="1050" u="none" strike="noStrike" dirty="0" smtClean="0">
                          <a:effectLst/>
                        </a:rPr>
                        <a:t>card</a:t>
                      </a:r>
                      <a:endParaRPr lang="en-US" sz="1050" b="0" i="0" u="none" strike="noStrike" dirty="0">
                        <a:solidFill>
                          <a:srgbClr val="000000"/>
                        </a:solidFill>
                        <a:effectLst/>
                        <a:latin typeface="Calibri" panose="020F0502020204030204" pitchFamily="34" charset="0"/>
                      </a:endParaRPr>
                    </a:p>
                  </a:txBody>
                  <a:tcPr marL="5307" marR="5307" marT="530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accent6"/>
                    </a:solidFill>
                  </a:tcPr>
                </a:tc>
                <a:extLst>
                  <a:ext uri="{0D108BD9-81ED-4DB2-BD59-A6C34878D82A}">
                    <a16:rowId xmlns:a16="http://schemas.microsoft.com/office/drawing/2014/main" val="3929001192"/>
                  </a:ext>
                </a:extLst>
              </a:tr>
              <a:tr h="1374752">
                <a:tc>
                  <a:txBody>
                    <a:bodyPr/>
                    <a:lstStyle/>
                    <a:p>
                      <a:pPr algn="ctr" fontAlgn="ctr"/>
                      <a:r>
                        <a:rPr lang="id-ID" sz="1400" u="none" strike="noStrike" dirty="0">
                          <a:effectLst/>
                        </a:rPr>
                        <a:t>TC10</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bg2"/>
                    </a:solidFill>
                  </a:tcPr>
                </a:tc>
                <a:tc>
                  <a:txBody>
                    <a:bodyPr/>
                    <a:lstStyle/>
                    <a:p>
                      <a:pPr algn="ctr" fontAlgn="ctr"/>
                      <a:r>
                        <a:rPr lang="en-US" sz="1400" u="none" strike="noStrike">
                          <a:effectLst/>
                        </a:rPr>
                        <a:t>Make sure the button on the cvv is clickable</a:t>
                      </a:r>
                      <a:endParaRPr lang="en-US" sz="1400" b="0" i="0" u="none" strike="noStrike">
                        <a:solidFill>
                          <a:srgbClr val="000000"/>
                        </a:solidFill>
                        <a:effectLst/>
                        <a:latin typeface="Calibri" panose="020F0502020204030204" pitchFamily="34" charset="0"/>
                      </a:endParaRPr>
                    </a:p>
                  </a:txBody>
                  <a:tcPr marL="5307" marR="5307" marT="5307" marB="0" anchor="ctr"/>
                </a:tc>
                <a:tc>
                  <a:txBody>
                    <a:bodyPr/>
                    <a:lstStyle/>
                    <a:p>
                      <a:pPr algn="ctr" fontAlgn="ctr"/>
                      <a:r>
                        <a:rPr lang="en-US" sz="1400" u="none" strike="noStrike" dirty="0">
                          <a:effectLst/>
                        </a:rPr>
                        <a:t>If you press the </a:t>
                      </a:r>
                      <a:r>
                        <a:rPr lang="en-US" sz="1400" u="none" strike="noStrike" dirty="0" err="1">
                          <a:effectLst/>
                        </a:rPr>
                        <a:t>cvv</a:t>
                      </a:r>
                      <a:r>
                        <a:rPr lang="en-US" sz="1400" u="none" strike="noStrike" dirty="0">
                          <a:effectLst/>
                        </a:rPr>
                        <a:t> button you will get a notification of using </a:t>
                      </a:r>
                      <a:r>
                        <a:rPr lang="en-US" sz="1400" u="none" strike="noStrike" dirty="0" err="1">
                          <a:effectLst/>
                        </a:rPr>
                        <a:t>cvv</a:t>
                      </a:r>
                      <a:endParaRPr lang="en-US" sz="1400" b="0" i="0" u="none" strike="noStrike" dirty="0">
                        <a:solidFill>
                          <a:srgbClr val="000000"/>
                        </a:solidFill>
                        <a:effectLst/>
                        <a:latin typeface="Calibri" panose="020F0502020204030204" pitchFamily="34" charset="0"/>
                      </a:endParaRPr>
                    </a:p>
                  </a:txBody>
                  <a:tcPr marL="5307" marR="5307" marT="5307"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5307" marR="5307" marT="5307" marB="0" anchor="ctr"/>
                </a:tc>
                <a:tc>
                  <a:txBody>
                    <a:bodyPr/>
                    <a:lstStyle/>
                    <a:p>
                      <a:pPr algn="l" fontAlgn="t"/>
                      <a:r>
                        <a:rPr lang="id-ID" sz="1050" u="none" strike="noStrike">
                          <a:effectLst/>
                        </a:rPr>
                        <a:t>1. Open Browser</a:t>
                      </a:r>
                      <a:br>
                        <a:rPr lang="id-ID" sz="1050" u="none" strike="noStrike">
                          <a:effectLst/>
                        </a:rPr>
                      </a:br>
                      <a:r>
                        <a:rPr lang="id-ID" sz="1050" u="none" strike="noStrike">
                          <a:effectLst/>
                        </a:rPr>
                        <a:t>2. Navigate to url "https://demo.midtrans.com/"</a:t>
                      </a:r>
                      <a:br>
                        <a:rPr lang="id-ID" sz="1050" u="none" strike="noStrike">
                          <a:effectLst/>
                        </a:rPr>
                      </a:br>
                      <a:r>
                        <a:rPr lang="id-ID" sz="1050" u="none" strike="noStrike">
                          <a:effectLst/>
                        </a:rPr>
                        <a:t>3. Click button buy now</a:t>
                      </a:r>
                      <a:br>
                        <a:rPr lang="id-ID" sz="1050" u="none" strike="noStrike">
                          <a:effectLst/>
                        </a:rPr>
                      </a:br>
                      <a:r>
                        <a:rPr lang="id-ID" sz="1050" u="none" strike="noStrike">
                          <a:effectLst/>
                        </a:rPr>
                        <a:t>4. Input all data</a:t>
                      </a:r>
                      <a:br>
                        <a:rPr lang="id-ID" sz="1050" u="none" strike="noStrike">
                          <a:effectLst/>
                        </a:rPr>
                      </a:br>
                      <a:r>
                        <a:rPr lang="id-ID" sz="1050" u="none" strike="noStrike">
                          <a:effectLst/>
                        </a:rPr>
                        <a:t>5. Click button checkout</a:t>
                      </a:r>
                      <a:br>
                        <a:rPr lang="id-ID" sz="1050" u="none" strike="noStrike">
                          <a:effectLst/>
                        </a:rPr>
                      </a:br>
                      <a:r>
                        <a:rPr lang="id-ID" sz="1050" u="none" strike="noStrike">
                          <a:effectLst/>
                        </a:rPr>
                        <a:t>6. Click button continue</a:t>
                      </a:r>
                      <a:br>
                        <a:rPr lang="id-ID" sz="1050" u="none" strike="noStrike">
                          <a:effectLst/>
                        </a:rPr>
                      </a:br>
                      <a:r>
                        <a:rPr lang="id-ID" sz="1050" u="none" strike="noStrike">
                          <a:effectLst/>
                        </a:rPr>
                        <a:t>7. Click button credit/debit card</a:t>
                      </a:r>
                      <a:br>
                        <a:rPr lang="id-ID" sz="1050" u="none" strike="noStrike">
                          <a:effectLst/>
                        </a:rPr>
                      </a:br>
                      <a:r>
                        <a:rPr lang="id-ID" sz="1050" u="none" strike="noStrike">
                          <a:effectLst/>
                        </a:rPr>
                        <a:t>8. Click button ikon mark ccv</a:t>
                      </a:r>
                      <a:endParaRPr lang="id-ID" sz="1050" b="0" i="0" u="none" strike="noStrike">
                        <a:solidFill>
                          <a:srgbClr val="000000"/>
                        </a:solidFill>
                        <a:effectLst/>
                        <a:latin typeface="Calibri" panose="020F0502020204030204" pitchFamily="34" charset="0"/>
                      </a:endParaRPr>
                    </a:p>
                  </a:txBody>
                  <a:tcPr marL="5307" marR="5307" marT="5307"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307" marR="5307" marT="5307" marB="0" anchor="ctr">
                    <a:solidFill>
                      <a:schemeClr val="accent6"/>
                    </a:solidFill>
                  </a:tcPr>
                </a:tc>
                <a:extLst>
                  <a:ext uri="{0D108BD9-81ED-4DB2-BD59-A6C34878D82A}">
                    <a16:rowId xmlns:a16="http://schemas.microsoft.com/office/drawing/2014/main" val="3204700799"/>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69407926"/>
              </p:ext>
            </p:extLst>
          </p:nvPr>
        </p:nvGraphicFramePr>
        <p:xfrm>
          <a:off x="219456" y="31588"/>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877630">
                  <a:extLst>
                    <a:ext uri="{9D8B030D-6E8A-4147-A177-3AD203B41FA5}">
                      <a16:colId xmlns:a16="http://schemas.microsoft.com/office/drawing/2014/main" val="539702233"/>
                    </a:ext>
                  </a:extLst>
                </a:gridCol>
                <a:gridCol w="2020195">
                  <a:extLst>
                    <a:ext uri="{9D8B030D-6E8A-4147-A177-3AD203B41FA5}">
                      <a16:colId xmlns:a16="http://schemas.microsoft.com/office/drawing/2014/main" val="1780830453"/>
                    </a:ext>
                  </a:extLst>
                </a:gridCol>
                <a:gridCol w="970743">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spTree>
    <p:extLst>
      <p:ext uri="{BB962C8B-B14F-4D97-AF65-F5344CB8AC3E}">
        <p14:creationId xmlns:p14="http://schemas.microsoft.com/office/powerpoint/2010/main" val="3852742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091129490"/>
              </p:ext>
            </p:extLst>
          </p:nvPr>
        </p:nvGraphicFramePr>
        <p:xfrm>
          <a:off x="219456" y="153508"/>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6440">
                  <a:extLst>
                    <a:ext uri="{9D8B030D-6E8A-4147-A177-3AD203B41FA5}">
                      <a16:colId xmlns:a16="http://schemas.microsoft.com/office/drawing/2014/main" val="1780830453"/>
                    </a:ext>
                  </a:extLst>
                </a:gridCol>
                <a:gridCol w="970743">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145942796"/>
              </p:ext>
            </p:extLst>
          </p:nvPr>
        </p:nvGraphicFramePr>
        <p:xfrm>
          <a:off x="219457" y="643135"/>
          <a:ext cx="11570206" cy="5929680"/>
        </p:xfrm>
        <a:graphic>
          <a:graphicData uri="http://schemas.openxmlformats.org/drawingml/2006/table">
            <a:tbl>
              <a:tblPr>
                <a:tableStyleId>{5940675A-B579-460E-94D1-54222C63F5DA}</a:tableStyleId>
              </a:tblPr>
              <a:tblGrid>
                <a:gridCol w="512063">
                  <a:extLst>
                    <a:ext uri="{9D8B030D-6E8A-4147-A177-3AD203B41FA5}">
                      <a16:colId xmlns:a16="http://schemas.microsoft.com/office/drawing/2014/main" val="225057510"/>
                    </a:ext>
                  </a:extLst>
                </a:gridCol>
                <a:gridCol w="2609752">
                  <a:extLst>
                    <a:ext uri="{9D8B030D-6E8A-4147-A177-3AD203B41FA5}">
                      <a16:colId xmlns:a16="http://schemas.microsoft.com/office/drawing/2014/main" val="3825590577"/>
                    </a:ext>
                  </a:extLst>
                </a:gridCol>
                <a:gridCol w="2581807">
                  <a:extLst>
                    <a:ext uri="{9D8B030D-6E8A-4147-A177-3AD203B41FA5}">
                      <a16:colId xmlns:a16="http://schemas.microsoft.com/office/drawing/2014/main" val="3732066065"/>
                    </a:ext>
                  </a:extLst>
                </a:gridCol>
                <a:gridCol w="2489401">
                  <a:extLst>
                    <a:ext uri="{9D8B030D-6E8A-4147-A177-3AD203B41FA5}">
                      <a16:colId xmlns:a16="http://schemas.microsoft.com/office/drawing/2014/main" val="2540020611"/>
                    </a:ext>
                  </a:extLst>
                </a:gridCol>
                <a:gridCol w="2393029">
                  <a:extLst>
                    <a:ext uri="{9D8B030D-6E8A-4147-A177-3AD203B41FA5}">
                      <a16:colId xmlns:a16="http://schemas.microsoft.com/office/drawing/2014/main" val="4078202437"/>
                    </a:ext>
                  </a:extLst>
                </a:gridCol>
                <a:gridCol w="984154">
                  <a:extLst>
                    <a:ext uri="{9D8B030D-6E8A-4147-A177-3AD203B41FA5}">
                      <a16:colId xmlns:a16="http://schemas.microsoft.com/office/drawing/2014/main" val="1204686168"/>
                    </a:ext>
                  </a:extLst>
                </a:gridCol>
              </a:tblGrid>
              <a:tr h="1268258">
                <a:tc>
                  <a:txBody>
                    <a:bodyPr/>
                    <a:lstStyle/>
                    <a:p>
                      <a:pPr algn="ctr" fontAlgn="ctr"/>
                      <a:r>
                        <a:rPr lang="id-ID" sz="1400" u="none" strike="noStrike" dirty="0">
                          <a:effectLst/>
                        </a:rPr>
                        <a:t>TC11</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bg2"/>
                    </a:solidFill>
                  </a:tcPr>
                </a:tc>
                <a:tc>
                  <a:txBody>
                    <a:bodyPr/>
                    <a:lstStyle/>
                    <a:p>
                      <a:pPr algn="ctr" fontAlgn="ctr"/>
                      <a:r>
                        <a:rPr lang="en-US" sz="1400" u="none" strike="noStrike" dirty="0">
                          <a:effectLst/>
                        </a:rPr>
                        <a:t>Process the payment with 10% off and verify the total price</a:t>
                      </a:r>
                      <a:endParaRPr lang="en-US" sz="1400" b="0" i="0" u="none" strike="noStrike" dirty="0">
                        <a:solidFill>
                          <a:srgbClr val="000000"/>
                        </a:solidFill>
                        <a:effectLst/>
                        <a:latin typeface="Calibri" panose="020F0502020204030204" pitchFamily="34" charset="0"/>
                      </a:endParaRPr>
                    </a:p>
                  </a:txBody>
                  <a:tcPr marL="2980" marR="2980" marT="2980" marB="0" anchor="ctr"/>
                </a:tc>
                <a:tc>
                  <a:txBody>
                    <a:bodyPr/>
                    <a:lstStyle/>
                    <a:p>
                      <a:pPr algn="ctr" fontAlgn="ctr"/>
                      <a:r>
                        <a:rPr lang="en-US" sz="1400" u="none" strike="noStrike">
                          <a:effectLst/>
                        </a:rPr>
                        <a:t>Ensure that the payment process can run and ensure the total amount that appears is appropriate after being given a 10% discount and getting a ticket</a:t>
                      </a:r>
                      <a:endParaRPr lang="en-US" sz="1400" b="0" i="0" u="none" strike="noStrike">
                        <a:solidFill>
                          <a:srgbClr val="000000"/>
                        </a:solidFill>
                        <a:effectLst/>
                        <a:latin typeface="Calibri" panose="020F0502020204030204" pitchFamily="34" charset="0"/>
                      </a:endParaRPr>
                    </a:p>
                  </a:txBody>
                  <a:tcPr marL="2980" marR="2980" marT="2980" marB="0" anchor="ctr"/>
                </a:tc>
                <a:tc>
                  <a:txBody>
                    <a:bodyPr/>
                    <a:lstStyle/>
                    <a:p>
                      <a:pPr algn="ctr" fontAlgn="ctr"/>
                      <a:r>
                        <a:rPr lang="id-ID" sz="1050" u="none" strike="noStrike" dirty="0">
                          <a:effectLst/>
                        </a:rPr>
                        <a:t> </a:t>
                      </a:r>
                      <a:endParaRPr lang="id-ID" sz="1050" b="0" i="0" u="none" strike="noStrike" dirty="0">
                        <a:solidFill>
                          <a:srgbClr val="000000"/>
                        </a:solidFill>
                        <a:effectLst/>
                        <a:latin typeface="Calibri" panose="020F0502020204030204" pitchFamily="34" charset="0"/>
                      </a:endParaRPr>
                    </a:p>
                  </a:txBody>
                  <a:tcPr marL="2980" marR="2980" marT="2980" marB="0" anchor="ctr"/>
                </a:tc>
                <a:tc>
                  <a:txBody>
                    <a:bodyPr/>
                    <a:lstStyle/>
                    <a:p>
                      <a:pPr algn="l" fontAlgn="t"/>
                      <a:r>
                        <a:rPr lang="id-ID" sz="1050" u="none" strike="noStrike" dirty="0">
                          <a:effectLst/>
                        </a:rPr>
                        <a:t>1. Open Browser</a:t>
                      </a:r>
                      <a:br>
                        <a:rPr lang="id-ID" sz="1050" u="none" strike="noStrike" dirty="0">
                          <a:effectLst/>
                        </a:rPr>
                      </a:br>
                      <a:r>
                        <a:rPr lang="id-ID" sz="1050" u="none" strike="noStrike" dirty="0">
                          <a:effectLst/>
                        </a:rPr>
                        <a:t>2. Navigate to url "https://demo.midtrans.com/"</a:t>
                      </a:r>
                      <a:br>
                        <a:rPr lang="id-ID" sz="1050" u="none" strike="noStrike" dirty="0">
                          <a:effectLst/>
                        </a:rPr>
                      </a:br>
                      <a:r>
                        <a:rPr lang="id-ID" sz="1050" u="none" strike="noStrike" dirty="0">
                          <a:effectLst/>
                        </a:rPr>
                        <a:t>3. Click button buy now</a:t>
                      </a:r>
                      <a:br>
                        <a:rPr lang="id-ID" sz="1050" u="none" strike="noStrike" dirty="0">
                          <a:effectLst/>
                        </a:rPr>
                      </a:br>
                      <a:r>
                        <a:rPr lang="id-ID" sz="1050" u="none" strike="noStrike" dirty="0">
                          <a:effectLst/>
                        </a:rPr>
                        <a:t>4. Input all data</a:t>
                      </a:r>
                      <a:br>
                        <a:rPr lang="id-ID" sz="1050" u="none" strike="noStrike" dirty="0">
                          <a:effectLst/>
                        </a:rPr>
                      </a:br>
                      <a:r>
                        <a:rPr lang="id-ID" sz="1050" u="none" strike="noStrike" dirty="0">
                          <a:effectLst/>
                        </a:rPr>
                        <a:t>5. Click button checkout</a:t>
                      </a:r>
                      <a:br>
                        <a:rPr lang="id-ID" sz="1050" u="none" strike="noStrike" dirty="0">
                          <a:effectLst/>
                        </a:rPr>
                      </a:br>
                      <a:r>
                        <a:rPr lang="id-ID" sz="1050" u="none" strike="noStrike" dirty="0">
                          <a:effectLst/>
                        </a:rPr>
                        <a:t>6. Click button continue</a:t>
                      </a:r>
                      <a:br>
                        <a:rPr lang="id-ID" sz="1050" u="none" strike="noStrike" dirty="0">
                          <a:effectLst/>
                        </a:rPr>
                      </a:br>
                      <a:r>
                        <a:rPr lang="id-ID" sz="1050" u="none" strike="noStrike" dirty="0">
                          <a:effectLst/>
                        </a:rPr>
                        <a:t>7. Click button credit/debit card</a:t>
                      </a:r>
                      <a:br>
                        <a:rPr lang="id-ID" sz="1050" u="none" strike="noStrike" dirty="0">
                          <a:effectLst/>
                        </a:rPr>
                      </a:br>
                      <a:r>
                        <a:rPr lang="id-ID" sz="1050" u="none" strike="noStrike" dirty="0">
                          <a:effectLst/>
                        </a:rPr>
                        <a:t>8. Input card number, expire date and cvv</a:t>
                      </a:r>
                      <a:br>
                        <a:rPr lang="id-ID" sz="1050" u="none" strike="noStrike" dirty="0">
                          <a:effectLst/>
                        </a:rPr>
                      </a:br>
                      <a:r>
                        <a:rPr lang="id-ID" sz="1050" u="none" strike="noStrike" dirty="0">
                          <a:effectLst/>
                        </a:rPr>
                        <a:t>9. Click button ceklis in potongan 10%</a:t>
                      </a:r>
                      <a:br>
                        <a:rPr lang="id-ID" sz="1050" u="none" strike="noStrike" dirty="0">
                          <a:effectLst/>
                        </a:rPr>
                      </a:br>
                      <a:r>
                        <a:rPr lang="id-ID" sz="1050" u="none" strike="noStrike" dirty="0">
                          <a:effectLst/>
                        </a:rPr>
                        <a:t>10. Click button pay now</a:t>
                      </a:r>
                      <a:br>
                        <a:rPr lang="id-ID" sz="1050" u="none" strike="noStrike" dirty="0">
                          <a:effectLst/>
                        </a:rPr>
                      </a:br>
                      <a:r>
                        <a:rPr lang="id-ID" sz="1050" u="none" strike="noStrike" dirty="0">
                          <a:effectLst/>
                        </a:rPr>
                        <a:t>11. Input password</a:t>
                      </a:r>
                      <a:br>
                        <a:rPr lang="id-ID" sz="1050" u="none" strike="noStrike" dirty="0">
                          <a:effectLst/>
                        </a:rPr>
                      </a:br>
                      <a:r>
                        <a:rPr lang="id-ID" sz="1050" u="none" strike="noStrike" dirty="0">
                          <a:effectLst/>
                        </a:rPr>
                        <a:t>12. Click button ok</a:t>
                      </a:r>
                      <a:endParaRPr lang="id-ID" sz="1050" b="0" i="0" u="none" strike="noStrike" dirty="0">
                        <a:solidFill>
                          <a:srgbClr val="000000"/>
                        </a:solidFill>
                        <a:effectLst/>
                        <a:latin typeface="Calibri" panose="020F0502020204030204" pitchFamily="34" charset="0"/>
                      </a:endParaRPr>
                    </a:p>
                  </a:txBody>
                  <a:tcPr marL="2980" marR="2980" marT="2980"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accent6"/>
                    </a:solidFill>
                  </a:tcPr>
                </a:tc>
                <a:extLst>
                  <a:ext uri="{0D108BD9-81ED-4DB2-BD59-A6C34878D82A}">
                    <a16:rowId xmlns:a16="http://schemas.microsoft.com/office/drawing/2014/main" val="2114158494"/>
                  </a:ext>
                </a:extLst>
              </a:tr>
              <a:tr h="1268258">
                <a:tc>
                  <a:txBody>
                    <a:bodyPr/>
                    <a:lstStyle/>
                    <a:p>
                      <a:pPr algn="ctr" fontAlgn="ctr"/>
                      <a:r>
                        <a:rPr lang="id-ID" sz="1400" u="none" strike="noStrike" dirty="0">
                          <a:effectLst/>
                        </a:rPr>
                        <a:t>TC12</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bg2"/>
                    </a:solidFill>
                  </a:tcPr>
                </a:tc>
                <a:tc>
                  <a:txBody>
                    <a:bodyPr/>
                    <a:lstStyle/>
                    <a:p>
                      <a:pPr algn="ctr" fontAlgn="ctr"/>
                      <a:r>
                        <a:rPr lang="en-US" sz="1400" u="none" strike="noStrike">
                          <a:effectLst/>
                        </a:rPr>
                        <a:t>Process payment with a discount of Rp.10 and verify the total price</a:t>
                      </a:r>
                      <a:endParaRPr lang="en-US" sz="1400" b="0" i="0" u="none" strike="noStrike">
                        <a:solidFill>
                          <a:srgbClr val="000000"/>
                        </a:solidFill>
                        <a:effectLst/>
                        <a:latin typeface="Calibri" panose="020F0502020204030204" pitchFamily="34" charset="0"/>
                      </a:endParaRPr>
                    </a:p>
                  </a:txBody>
                  <a:tcPr marL="2980" marR="2980" marT="2980" marB="0" anchor="ctr"/>
                </a:tc>
                <a:tc>
                  <a:txBody>
                    <a:bodyPr/>
                    <a:lstStyle/>
                    <a:p>
                      <a:pPr algn="ctr" fontAlgn="ctr"/>
                      <a:r>
                        <a:rPr lang="en-US" sz="1400" u="none" strike="noStrike" dirty="0">
                          <a:effectLst/>
                        </a:rPr>
                        <a:t>Ensure that the payment process can run and ensure the total amount that appears is appropriate after being given a Rp.10 discount and getting a ticket</a:t>
                      </a:r>
                      <a:endParaRPr lang="en-US" sz="1400" b="0" i="0" u="none" strike="noStrike" dirty="0">
                        <a:solidFill>
                          <a:srgbClr val="000000"/>
                        </a:solidFill>
                        <a:effectLst/>
                        <a:latin typeface="Calibri" panose="020F0502020204030204" pitchFamily="34" charset="0"/>
                      </a:endParaRPr>
                    </a:p>
                  </a:txBody>
                  <a:tcPr marL="2980" marR="2980" marT="2980" marB="0" anchor="ctr"/>
                </a:tc>
                <a:tc>
                  <a:txBody>
                    <a:bodyPr/>
                    <a:lstStyle/>
                    <a:p>
                      <a:pPr algn="ctr" fontAlgn="ctr"/>
                      <a:r>
                        <a:rPr lang="id-ID" sz="1050" u="none" strike="noStrike">
                          <a:effectLst/>
                        </a:rPr>
                        <a:t> </a:t>
                      </a:r>
                      <a:endParaRPr lang="id-ID" sz="1050" b="0" i="0" u="none" strike="noStrike">
                        <a:solidFill>
                          <a:srgbClr val="000000"/>
                        </a:solidFill>
                        <a:effectLst/>
                        <a:latin typeface="Calibri" panose="020F0502020204030204" pitchFamily="34" charset="0"/>
                      </a:endParaRPr>
                    </a:p>
                  </a:txBody>
                  <a:tcPr marL="2980" marR="2980" marT="2980" marB="0" anchor="ctr"/>
                </a:tc>
                <a:tc>
                  <a:txBody>
                    <a:bodyPr/>
                    <a:lstStyle/>
                    <a:p>
                      <a:pPr algn="l" fontAlgn="t"/>
                      <a:r>
                        <a:rPr lang="id-ID" sz="1050" u="none" strike="noStrike" dirty="0">
                          <a:effectLst/>
                        </a:rPr>
                        <a:t>1. Open Browser</a:t>
                      </a:r>
                      <a:br>
                        <a:rPr lang="id-ID" sz="1050" u="none" strike="noStrike" dirty="0">
                          <a:effectLst/>
                        </a:rPr>
                      </a:br>
                      <a:r>
                        <a:rPr lang="id-ID" sz="1050" u="none" strike="noStrike" dirty="0">
                          <a:effectLst/>
                        </a:rPr>
                        <a:t>2. Navigate to url "https://demo.midtrans.com/"</a:t>
                      </a:r>
                      <a:br>
                        <a:rPr lang="id-ID" sz="1050" u="none" strike="noStrike" dirty="0">
                          <a:effectLst/>
                        </a:rPr>
                      </a:br>
                      <a:r>
                        <a:rPr lang="id-ID" sz="1050" u="none" strike="noStrike" dirty="0">
                          <a:effectLst/>
                        </a:rPr>
                        <a:t>3. Click button buy now</a:t>
                      </a:r>
                      <a:br>
                        <a:rPr lang="id-ID" sz="1050" u="none" strike="noStrike" dirty="0">
                          <a:effectLst/>
                        </a:rPr>
                      </a:br>
                      <a:r>
                        <a:rPr lang="id-ID" sz="1050" u="none" strike="noStrike" dirty="0">
                          <a:effectLst/>
                        </a:rPr>
                        <a:t>4. Input all data</a:t>
                      </a:r>
                      <a:br>
                        <a:rPr lang="id-ID" sz="1050" u="none" strike="noStrike" dirty="0">
                          <a:effectLst/>
                        </a:rPr>
                      </a:br>
                      <a:r>
                        <a:rPr lang="id-ID" sz="1050" u="none" strike="noStrike" dirty="0">
                          <a:effectLst/>
                        </a:rPr>
                        <a:t>5. Click button checkout</a:t>
                      </a:r>
                      <a:br>
                        <a:rPr lang="id-ID" sz="1050" u="none" strike="noStrike" dirty="0">
                          <a:effectLst/>
                        </a:rPr>
                      </a:br>
                      <a:r>
                        <a:rPr lang="id-ID" sz="1050" u="none" strike="noStrike" dirty="0">
                          <a:effectLst/>
                        </a:rPr>
                        <a:t>6. Click button continue</a:t>
                      </a:r>
                      <a:br>
                        <a:rPr lang="id-ID" sz="1050" u="none" strike="noStrike" dirty="0">
                          <a:effectLst/>
                        </a:rPr>
                      </a:br>
                      <a:r>
                        <a:rPr lang="id-ID" sz="1050" u="none" strike="noStrike" dirty="0">
                          <a:effectLst/>
                        </a:rPr>
                        <a:t>7. Click button credit/debit card</a:t>
                      </a:r>
                      <a:br>
                        <a:rPr lang="id-ID" sz="1050" u="none" strike="noStrike" dirty="0">
                          <a:effectLst/>
                        </a:rPr>
                      </a:br>
                      <a:r>
                        <a:rPr lang="id-ID" sz="1050" u="none" strike="noStrike" dirty="0">
                          <a:effectLst/>
                        </a:rPr>
                        <a:t>8. Input card number, expire date and cvv</a:t>
                      </a:r>
                      <a:br>
                        <a:rPr lang="id-ID" sz="1050" u="none" strike="noStrike" dirty="0">
                          <a:effectLst/>
                        </a:rPr>
                      </a:br>
                      <a:r>
                        <a:rPr lang="id-ID" sz="1050" u="none" strike="noStrike" dirty="0">
                          <a:effectLst/>
                        </a:rPr>
                        <a:t>9. Click button ceklis in potongan 10 rupiah</a:t>
                      </a:r>
                      <a:br>
                        <a:rPr lang="id-ID" sz="1050" u="none" strike="noStrike" dirty="0">
                          <a:effectLst/>
                        </a:rPr>
                      </a:br>
                      <a:r>
                        <a:rPr lang="id-ID" sz="1050" u="none" strike="noStrike" dirty="0">
                          <a:effectLst/>
                        </a:rPr>
                        <a:t>10. Click button pay now</a:t>
                      </a:r>
                      <a:br>
                        <a:rPr lang="id-ID" sz="1050" u="none" strike="noStrike" dirty="0">
                          <a:effectLst/>
                        </a:rPr>
                      </a:br>
                      <a:r>
                        <a:rPr lang="id-ID" sz="1050" u="none" strike="noStrike" dirty="0">
                          <a:effectLst/>
                        </a:rPr>
                        <a:t>11. Input password</a:t>
                      </a:r>
                      <a:br>
                        <a:rPr lang="id-ID" sz="1050" u="none" strike="noStrike" dirty="0">
                          <a:effectLst/>
                        </a:rPr>
                      </a:br>
                      <a:r>
                        <a:rPr lang="id-ID" sz="1050" u="none" strike="noStrike" dirty="0">
                          <a:effectLst/>
                        </a:rPr>
                        <a:t>12. Click button ok</a:t>
                      </a:r>
                      <a:endParaRPr lang="id-ID" sz="1050" b="0" i="0" u="none" strike="noStrike" dirty="0">
                        <a:solidFill>
                          <a:srgbClr val="000000"/>
                        </a:solidFill>
                        <a:effectLst/>
                        <a:latin typeface="Calibri" panose="020F0502020204030204" pitchFamily="34" charset="0"/>
                      </a:endParaRPr>
                    </a:p>
                  </a:txBody>
                  <a:tcPr marL="2980" marR="2980" marT="2980"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accent6"/>
                    </a:solidFill>
                  </a:tcPr>
                </a:tc>
                <a:extLst>
                  <a:ext uri="{0D108BD9-81ED-4DB2-BD59-A6C34878D82A}">
                    <a16:rowId xmlns:a16="http://schemas.microsoft.com/office/drawing/2014/main" val="578490954"/>
                  </a:ext>
                </a:extLst>
              </a:tr>
              <a:tr h="1099158">
                <a:tc>
                  <a:txBody>
                    <a:bodyPr/>
                    <a:lstStyle/>
                    <a:p>
                      <a:pPr algn="ctr" fontAlgn="ctr"/>
                      <a:r>
                        <a:rPr lang="id-ID" sz="1400" u="none" strike="noStrike" dirty="0">
                          <a:effectLst/>
                        </a:rPr>
                        <a:t>TC13</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bg2"/>
                    </a:solidFill>
                  </a:tcPr>
                </a:tc>
                <a:tc>
                  <a:txBody>
                    <a:bodyPr/>
                    <a:lstStyle/>
                    <a:p>
                      <a:pPr algn="ctr" fontAlgn="ctr"/>
                      <a:r>
                        <a:rPr lang="en-US" sz="1400" u="none" strike="noStrike">
                          <a:effectLst/>
                        </a:rPr>
                        <a:t>Make sure the payment process with a Rp 2000 discount will not continue because this discount is not available</a:t>
                      </a:r>
                      <a:endParaRPr lang="en-US" sz="1400" b="0" i="0" u="none" strike="noStrike">
                        <a:solidFill>
                          <a:srgbClr val="000000"/>
                        </a:solidFill>
                        <a:effectLst/>
                        <a:latin typeface="Calibri" panose="020F0502020204030204" pitchFamily="34" charset="0"/>
                      </a:endParaRPr>
                    </a:p>
                  </a:txBody>
                  <a:tcPr marL="2980" marR="2980" marT="2980" marB="0" anchor="ctr"/>
                </a:tc>
                <a:tc>
                  <a:txBody>
                    <a:bodyPr/>
                    <a:lstStyle/>
                    <a:p>
                      <a:pPr algn="ctr" fontAlgn="ctr"/>
                      <a:r>
                        <a:rPr lang="en-US" sz="1400" u="none" strike="noStrike" dirty="0">
                          <a:effectLst/>
                        </a:rPr>
                        <a:t>Ensure that the payment process can run and ensure the total amount that appears is appropriate after being given a Rp.2.000 discount and getting a ticket</a:t>
                      </a:r>
                      <a:endParaRPr lang="en-US" sz="1400" b="0" i="0" u="none" strike="noStrike" dirty="0">
                        <a:solidFill>
                          <a:srgbClr val="000000"/>
                        </a:solidFill>
                        <a:effectLst/>
                        <a:latin typeface="Calibri" panose="020F0502020204030204" pitchFamily="34" charset="0"/>
                      </a:endParaRPr>
                    </a:p>
                  </a:txBody>
                  <a:tcPr marL="2980" marR="2980" marT="2980" marB="0" anchor="ctr"/>
                </a:tc>
                <a:tc>
                  <a:txBody>
                    <a:bodyPr/>
                    <a:lstStyle/>
                    <a:p>
                      <a:pPr algn="ctr" fontAlgn="ctr"/>
                      <a:r>
                        <a:rPr lang="id-ID" sz="1050" u="none" strike="noStrike">
                          <a:effectLst/>
                        </a:rPr>
                        <a:t> </a:t>
                      </a:r>
                      <a:endParaRPr lang="id-ID" sz="1050" b="0" i="0" u="none" strike="noStrike">
                        <a:solidFill>
                          <a:srgbClr val="000000"/>
                        </a:solidFill>
                        <a:effectLst/>
                        <a:latin typeface="Calibri" panose="020F0502020204030204" pitchFamily="34" charset="0"/>
                      </a:endParaRPr>
                    </a:p>
                  </a:txBody>
                  <a:tcPr marL="2980" marR="2980" marT="2980" marB="0" anchor="ctr"/>
                </a:tc>
                <a:tc>
                  <a:txBody>
                    <a:bodyPr/>
                    <a:lstStyle/>
                    <a:p>
                      <a:pPr algn="l" fontAlgn="t"/>
                      <a:r>
                        <a:rPr lang="id-ID" sz="1050" u="none" strike="noStrike" dirty="0">
                          <a:effectLst/>
                        </a:rPr>
                        <a:t>1. Open Browser</a:t>
                      </a:r>
                      <a:br>
                        <a:rPr lang="id-ID" sz="1050" u="none" strike="noStrike" dirty="0">
                          <a:effectLst/>
                        </a:rPr>
                      </a:br>
                      <a:r>
                        <a:rPr lang="id-ID" sz="1050" u="none" strike="noStrike" dirty="0">
                          <a:effectLst/>
                        </a:rPr>
                        <a:t>2. Navigate to url "https://demo.midtrans.com/"</a:t>
                      </a:r>
                      <a:br>
                        <a:rPr lang="id-ID" sz="1050" u="none" strike="noStrike" dirty="0">
                          <a:effectLst/>
                        </a:rPr>
                      </a:br>
                      <a:r>
                        <a:rPr lang="id-ID" sz="1050" u="none" strike="noStrike" dirty="0">
                          <a:effectLst/>
                        </a:rPr>
                        <a:t>3. Click button buy now</a:t>
                      </a:r>
                      <a:br>
                        <a:rPr lang="id-ID" sz="1050" u="none" strike="noStrike" dirty="0">
                          <a:effectLst/>
                        </a:rPr>
                      </a:br>
                      <a:r>
                        <a:rPr lang="id-ID" sz="1050" u="none" strike="noStrike" dirty="0">
                          <a:effectLst/>
                        </a:rPr>
                        <a:t>4. Input all data</a:t>
                      </a:r>
                      <a:br>
                        <a:rPr lang="id-ID" sz="1050" u="none" strike="noStrike" dirty="0">
                          <a:effectLst/>
                        </a:rPr>
                      </a:br>
                      <a:r>
                        <a:rPr lang="id-ID" sz="1050" u="none" strike="noStrike" dirty="0">
                          <a:effectLst/>
                        </a:rPr>
                        <a:t>5. Click button checkout</a:t>
                      </a:r>
                      <a:br>
                        <a:rPr lang="id-ID" sz="1050" u="none" strike="noStrike" dirty="0">
                          <a:effectLst/>
                        </a:rPr>
                      </a:br>
                      <a:r>
                        <a:rPr lang="id-ID" sz="1050" u="none" strike="noStrike" dirty="0">
                          <a:effectLst/>
                        </a:rPr>
                        <a:t>6. Click button continue</a:t>
                      </a:r>
                      <a:br>
                        <a:rPr lang="id-ID" sz="1050" u="none" strike="noStrike" dirty="0">
                          <a:effectLst/>
                        </a:rPr>
                      </a:br>
                      <a:r>
                        <a:rPr lang="id-ID" sz="1050" u="none" strike="noStrike" dirty="0">
                          <a:effectLst/>
                        </a:rPr>
                        <a:t>7. Click button credit/debit card</a:t>
                      </a:r>
                      <a:br>
                        <a:rPr lang="id-ID" sz="1050" u="none" strike="noStrike" dirty="0">
                          <a:effectLst/>
                        </a:rPr>
                      </a:br>
                      <a:r>
                        <a:rPr lang="id-ID" sz="1050" u="none" strike="noStrike" dirty="0">
                          <a:effectLst/>
                        </a:rPr>
                        <a:t>8. Input card number, expire date and cvv</a:t>
                      </a:r>
                      <a:br>
                        <a:rPr lang="id-ID" sz="1050" u="none" strike="noStrike" dirty="0">
                          <a:effectLst/>
                        </a:rPr>
                      </a:br>
                      <a:r>
                        <a:rPr lang="id-ID" sz="1050" u="none" strike="noStrike" dirty="0">
                          <a:effectLst/>
                        </a:rPr>
                        <a:t>9. Click button ceklis in promo midtrans</a:t>
                      </a:r>
                      <a:br>
                        <a:rPr lang="id-ID" sz="1050" u="none" strike="noStrike" dirty="0">
                          <a:effectLst/>
                        </a:rPr>
                      </a:br>
                      <a:r>
                        <a:rPr lang="id-ID" sz="1050" u="none" strike="noStrike" dirty="0">
                          <a:effectLst/>
                        </a:rPr>
                        <a:t>10. Click button pay now</a:t>
                      </a:r>
                      <a:endParaRPr lang="id-ID" sz="1050" b="0" i="0" u="none" strike="noStrike" dirty="0">
                        <a:solidFill>
                          <a:srgbClr val="000000"/>
                        </a:solidFill>
                        <a:effectLst/>
                        <a:latin typeface="Calibri" panose="020F0502020204030204" pitchFamily="34" charset="0"/>
                      </a:endParaRPr>
                    </a:p>
                  </a:txBody>
                  <a:tcPr marL="2980" marR="2980" marT="2980"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2980" marR="2980" marT="2980" marB="0" anchor="ctr">
                    <a:solidFill>
                      <a:schemeClr val="accent6"/>
                    </a:solidFill>
                  </a:tcPr>
                </a:tc>
                <a:extLst>
                  <a:ext uri="{0D108BD9-81ED-4DB2-BD59-A6C34878D82A}">
                    <a16:rowId xmlns:a16="http://schemas.microsoft.com/office/drawing/2014/main" val="2493057767"/>
                  </a:ext>
                </a:extLst>
              </a:tr>
            </a:tbl>
          </a:graphicData>
        </a:graphic>
      </p:graphicFrame>
    </p:spTree>
    <p:extLst>
      <p:ext uri="{BB962C8B-B14F-4D97-AF65-F5344CB8AC3E}">
        <p14:creationId xmlns:p14="http://schemas.microsoft.com/office/powerpoint/2010/main" val="388646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14292486"/>
              </p:ext>
            </p:extLst>
          </p:nvPr>
        </p:nvGraphicFramePr>
        <p:xfrm>
          <a:off x="219456" y="372964"/>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6440">
                  <a:extLst>
                    <a:ext uri="{9D8B030D-6E8A-4147-A177-3AD203B41FA5}">
                      <a16:colId xmlns:a16="http://schemas.microsoft.com/office/drawing/2014/main" val="1780830453"/>
                    </a:ext>
                  </a:extLst>
                </a:gridCol>
                <a:gridCol w="970743">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18512396"/>
              </p:ext>
            </p:extLst>
          </p:nvPr>
        </p:nvGraphicFramePr>
        <p:xfrm>
          <a:off x="219457" y="862591"/>
          <a:ext cx="11570206" cy="5545389"/>
        </p:xfrm>
        <a:graphic>
          <a:graphicData uri="http://schemas.openxmlformats.org/drawingml/2006/table">
            <a:tbl>
              <a:tblPr>
                <a:tableStyleId>{5940675A-B579-460E-94D1-54222C63F5DA}</a:tableStyleId>
              </a:tblPr>
              <a:tblGrid>
                <a:gridCol w="512063">
                  <a:extLst>
                    <a:ext uri="{9D8B030D-6E8A-4147-A177-3AD203B41FA5}">
                      <a16:colId xmlns:a16="http://schemas.microsoft.com/office/drawing/2014/main" val="3361682953"/>
                    </a:ext>
                  </a:extLst>
                </a:gridCol>
                <a:gridCol w="2609752">
                  <a:extLst>
                    <a:ext uri="{9D8B030D-6E8A-4147-A177-3AD203B41FA5}">
                      <a16:colId xmlns:a16="http://schemas.microsoft.com/office/drawing/2014/main" val="3829206683"/>
                    </a:ext>
                  </a:extLst>
                </a:gridCol>
                <a:gridCol w="2581809">
                  <a:extLst>
                    <a:ext uri="{9D8B030D-6E8A-4147-A177-3AD203B41FA5}">
                      <a16:colId xmlns:a16="http://schemas.microsoft.com/office/drawing/2014/main" val="2724081533"/>
                    </a:ext>
                  </a:extLst>
                </a:gridCol>
                <a:gridCol w="2489399">
                  <a:extLst>
                    <a:ext uri="{9D8B030D-6E8A-4147-A177-3AD203B41FA5}">
                      <a16:colId xmlns:a16="http://schemas.microsoft.com/office/drawing/2014/main" val="3016059555"/>
                    </a:ext>
                  </a:extLst>
                </a:gridCol>
                <a:gridCol w="2393029">
                  <a:extLst>
                    <a:ext uri="{9D8B030D-6E8A-4147-A177-3AD203B41FA5}">
                      <a16:colId xmlns:a16="http://schemas.microsoft.com/office/drawing/2014/main" val="1444183546"/>
                    </a:ext>
                  </a:extLst>
                </a:gridCol>
                <a:gridCol w="984154">
                  <a:extLst>
                    <a:ext uri="{9D8B030D-6E8A-4147-A177-3AD203B41FA5}">
                      <a16:colId xmlns:a16="http://schemas.microsoft.com/office/drawing/2014/main" val="1932407690"/>
                    </a:ext>
                  </a:extLst>
                </a:gridCol>
              </a:tblGrid>
              <a:tr h="1721972">
                <a:tc>
                  <a:txBody>
                    <a:bodyPr/>
                    <a:lstStyle/>
                    <a:p>
                      <a:pPr algn="ctr" fontAlgn="ctr"/>
                      <a:r>
                        <a:rPr lang="id-ID" sz="1400" u="none" strike="noStrike" dirty="0">
                          <a:effectLst/>
                        </a:rPr>
                        <a:t>TC14</a:t>
                      </a:r>
                      <a:endParaRPr lang="id-ID" sz="1400" b="0" i="0" u="none" strike="noStrike" dirty="0">
                        <a:solidFill>
                          <a:srgbClr val="000000"/>
                        </a:solidFill>
                        <a:effectLst/>
                        <a:latin typeface="Calibri" panose="020F0502020204030204" pitchFamily="34" charset="0"/>
                      </a:endParaRPr>
                    </a:p>
                  </a:txBody>
                  <a:tcPr marL="4423" marR="4423" marT="4423" marB="0" anchor="ctr">
                    <a:solidFill>
                      <a:schemeClr val="bg2"/>
                    </a:solidFill>
                  </a:tcPr>
                </a:tc>
                <a:tc>
                  <a:txBody>
                    <a:bodyPr/>
                    <a:lstStyle/>
                    <a:p>
                      <a:pPr algn="ctr" fontAlgn="ctr"/>
                      <a:r>
                        <a:rPr lang="en-US" sz="1400" u="none" strike="noStrike" dirty="0">
                          <a:effectLst/>
                        </a:rPr>
                        <a:t>Did not enter password on final payment verification</a:t>
                      </a:r>
                      <a:endParaRPr lang="en-US" sz="1400" b="0" i="0" u="none" strike="noStrike" dirty="0">
                        <a:solidFill>
                          <a:srgbClr val="000000"/>
                        </a:solidFill>
                        <a:effectLst/>
                        <a:latin typeface="Calibri" panose="020F0502020204030204" pitchFamily="34" charset="0"/>
                      </a:endParaRPr>
                    </a:p>
                  </a:txBody>
                  <a:tcPr marL="4423" marR="4423" marT="4423" marB="0" anchor="ctr"/>
                </a:tc>
                <a:tc>
                  <a:txBody>
                    <a:bodyPr/>
                    <a:lstStyle/>
                    <a:p>
                      <a:pPr algn="ctr" fontAlgn="ctr"/>
                      <a:r>
                        <a:rPr lang="en-US" sz="1400" u="none" strike="noStrike">
                          <a:effectLst/>
                        </a:rPr>
                        <a:t>If you don't enter a Password and click the ok button it will immediately show the transaction failed</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ctr" fontAlgn="ctr"/>
                      <a:r>
                        <a:rPr lang="en-US" sz="1400" u="none" strike="noStrike">
                          <a:effectLst/>
                        </a:rPr>
                        <a:t>If you don't enter a Password and click the ok button, it will give a notification that you haven't filled in the Password yet</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l" fontAlgn="t"/>
                      <a:r>
                        <a:rPr lang="id-ID" sz="1100" u="none" strike="noStrike" dirty="0">
                          <a:effectLst/>
                        </a:rPr>
                        <a:t>1. Open Browser</a:t>
                      </a:r>
                      <a:br>
                        <a:rPr lang="id-ID" sz="1100" u="none" strike="noStrike" dirty="0">
                          <a:effectLst/>
                        </a:rPr>
                      </a:br>
                      <a:r>
                        <a:rPr lang="id-ID" sz="1100" u="none" strike="noStrike" dirty="0">
                          <a:effectLst/>
                        </a:rPr>
                        <a:t>2. Navigate to url "https://demo.midtrans.com/"</a:t>
                      </a:r>
                      <a:br>
                        <a:rPr lang="id-ID" sz="1100" u="none" strike="noStrike" dirty="0">
                          <a:effectLst/>
                        </a:rPr>
                      </a:br>
                      <a:r>
                        <a:rPr lang="id-ID" sz="1100" u="none" strike="noStrike" dirty="0">
                          <a:effectLst/>
                        </a:rPr>
                        <a:t>3. Click button buy now</a:t>
                      </a:r>
                      <a:br>
                        <a:rPr lang="id-ID" sz="1100" u="none" strike="noStrike" dirty="0">
                          <a:effectLst/>
                        </a:rPr>
                      </a:br>
                      <a:r>
                        <a:rPr lang="id-ID" sz="1100" u="none" strike="noStrike" dirty="0">
                          <a:effectLst/>
                        </a:rPr>
                        <a:t>4. Input all data</a:t>
                      </a:r>
                      <a:br>
                        <a:rPr lang="id-ID" sz="1100" u="none" strike="noStrike" dirty="0">
                          <a:effectLst/>
                        </a:rPr>
                      </a:br>
                      <a:r>
                        <a:rPr lang="id-ID" sz="1100" u="none" strike="noStrike" dirty="0">
                          <a:effectLst/>
                        </a:rPr>
                        <a:t>5. Click button checkout</a:t>
                      </a:r>
                      <a:br>
                        <a:rPr lang="id-ID" sz="1100" u="none" strike="noStrike" dirty="0">
                          <a:effectLst/>
                        </a:rPr>
                      </a:br>
                      <a:r>
                        <a:rPr lang="id-ID" sz="1100" u="none" strike="noStrike" dirty="0">
                          <a:effectLst/>
                        </a:rPr>
                        <a:t>6. Click button continue</a:t>
                      </a:r>
                      <a:br>
                        <a:rPr lang="id-ID" sz="1100" u="none" strike="noStrike" dirty="0">
                          <a:effectLst/>
                        </a:rPr>
                      </a:br>
                      <a:r>
                        <a:rPr lang="id-ID" sz="1100" u="none" strike="noStrike" dirty="0">
                          <a:effectLst/>
                        </a:rPr>
                        <a:t>7. Click button credit/debit card</a:t>
                      </a:r>
                      <a:br>
                        <a:rPr lang="id-ID" sz="1100" u="none" strike="noStrike" dirty="0">
                          <a:effectLst/>
                        </a:rPr>
                      </a:br>
                      <a:r>
                        <a:rPr lang="id-ID" sz="1100" u="none" strike="noStrike" dirty="0">
                          <a:effectLst/>
                        </a:rPr>
                        <a:t>8. Input card number, expire date and cvv</a:t>
                      </a:r>
                      <a:br>
                        <a:rPr lang="id-ID" sz="1100" u="none" strike="noStrike" dirty="0">
                          <a:effectLst/>
                        </a:rPr>
                      </a:br>
                      <a:r>
                        <a:rPr lang="id-ID" sz="1100" u="none" strike="noStrike" dirty="0">
                          <a:effectLst/>
                        </a:rPr>
                        <a:t>9. Click button ceklis in promo midtrans</a:t>
                      </a:r>
                      <a:br>
                        <a:rPr lang="id-ID" sz="1100" u="none" strike="noStrike" dirty="0">
                          <a:effectLst/>
                        </a:rPr>
                      </a:br>
                      <a:r>
                        <a:rPr lang="id-ID" sz="1100" u="none" strike="noStrike" dirty="0">
                          <a:effectLst/>
                        </a:rPr>
                        <a:t>10. Click button pay now</a:t>
                      </a:r>
                      <a:br>
                        <a:rPr lang="id-ID" sz="1100" u="none" strike="noStrike" dirty="0">
                          <a:effectLst/>
                        </a:rPr>
                      </a:br>
                      <a:r>
                        <a:rPr lang="id-ID" sz="1100" u="none" strike="noStrike" dirty="0">
                          <a:effectLst/>
                        </a:rPr>
                        <a:t>11. Click button ok</a:t>
                      </a:r>
                      <a:endParaRPr lang="id-ID" sz="1100" b="0" i="0" u="none" strike="noStrike" dirty="0">
                        <a:solidFill>
                          <a:srgbClr val="000000"/>
                        </a:solidFill>
                        <a:effectLst/>
                        <a:latin typeface="Calibri" panose="020F0502020204030204" pitchFamily="34" charset="0"/>
                      </a:endParaRPr>
                    </a:p>
                  </a:txBody>
                  <a:tcPr marL="4423" marR="4423" marT="4423"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4423" marR="4423" marT="4423" marB="0" anchor="ctr">
                    <a:solidFill>
                      <a:srgbClr val="FF0000"/>
                    </a:solidFill>
                  </a:tcPr>
                </a:tc>
                <a:extLst>
                  <a:ext uri="{0D108BD9-81ED-4DB2-BD59-A6C34878D82A}">
                    <a16:rowId xmlns:a16="http://schemas.microsoft.com/office/drawing/2014/main" val="2805849332"/>
                  </a:ext>
                </a:extLst>
              </a:tr>
              <a:tr h="963309">
                <a:tc>
                  <a:txBody>
                    <a:bodyPr/>
                    <a:lstStyle/>
                    <a:p>
                      <a:pPr algn="ctr" fontAlgn="ctr"/>
                      <a:r>
                        <a:rPr lang="id-ID" sz="1400" u="none" strike="noStrike" dirty="0">
                          <a:effectLst/>
                        </a:rPr>
                        <a:t>TC15</a:t>
                      </a:r>
                      <a:endParaRPr lang="id-ID" sz="1400" b="0" i="0" u="none" strike="noStrike" dirty="0">
                        <a:solidFill>
                          <a:srgbClr val="000000"/>
                        </a:solidFill>
                        <a:effectLst/>
                        <a:latin typeface="Calibri" panose="020F0502020204030204" pitchFamily="34" charset="0"/>
                      </a:endParaRPr>
                    </a:p>
                  </a:txBody>
                  <a:tcPr marL="4423" marR="4423" marT="4423" marB="0" anchor="ctr">
                    <a:solidFill>
                      <a:schemeClr val="bg2"/>
                    </a:solidFill>
                  </a:tcPr>
                </a:tc>
                <a:tc>
                  <a:txBody>
                    <a:bodyPr/>
                    <a:lstStyle/>
                    <a:p>
                      <a:pPr algn="ctr" fontAlgn="ctr"/>
                      <a:r>
                        <a:rPr lang="en-US" sz="1400" u="none" strike="noStrike">
                          <a:effectLst/>
                        </a:rPr>
                        <a:t>Make sure the use another payment options button is clickable</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ctr" fontAlgn="ctr"/>
                      <a:r>
                        <a:rPr lang="en-US" sz="1400" u="none" strike="noStrike">
                          <a:effectLst/>
                        </a:rPr>
                        <a:t>After clicking the use another payment option button, it will be linked to the payment options</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ctr" fontAlgn="ctr"/>
                      <a:r>
                        <a:rPr lang="id-ID" sz="1400" u="none" strike="noStrike" dirty="0">
                          <a:effectLst/>
                        </a:rPr>
                        <a:t> </a:t>
                      </a:r>
                      <a:endParaRPr lang="id-ID" sz="1400" b="0" i="0" u="none" strike="noStrike" dirty="0">
                        <a:solidFill>
                          <a:srgbClr val="000000"/>
                        </a:solidFill>
                        <a:effectLst/>
                        <a:latin typeface="Calibri" panose="020F0502020204030204" pitchFamily="34" charset="0"/>
                      </a:endParaRPr>
                    </a:p>
                  </a:txBody>
                  <a:tcPr marL="4423" marR="4423" marT="4423" marB="0" anchor="ctr"/>
                </a:tc>
                <a:tc>
                  <a:txBody>
                    <a:bodyPr/>
                    <a:lstStyle/>
                    <a:p>
                      <a:pPr algn="l" fontAlgn="t"/>
                      <a:r>
                        <a:rPr lang="id-ID" sz="1100" u="none" strike="noStrike" dirty="0">
                          <a:effectLst/>
                        </a:rPr>
                        <a:t>1. Open Browser</a:t>
                      </a:r>
                      <a:br>
                        <a:rPr lang="id-ID" sz="1100" u="none" strike="noStrike" dirty="0">
                          <a:effectLst/>
                        </a:rPr>
                      </a:br>
                      <a:r>
                        <a:rPr lang="id-ID" sz="1100" u="none" strike="noStrike" dirty="0">
                          <a:effectLst/>
                        </a:rPr>
                        <a:t>2. Navigate to url "https://demo.midtrans.com/"</a:t>
                      </a:r>
                      <a:br>
                        <a:rPr lang="id-ID" sz="1100" u="none" strike="noStrike" dirty="0">
                          <a:effectLst/>
                        </a:rPr>
                      </a:br>
                      <a:r>
                        <a:rPr lang="id-ID" sz="1100" u="none" strike="noStrike" dirty="0">
                          <a:effectLst/>
                        </a:rPr>
                        <a:t>3. Click button buy now</a:t>
                      </a:r>
                      <a:br>
                        <a:rPr lang="id-ID" sz="1100" u="none" strike="noStrike" dirty="0">
                          <a:effectLst/>
                        </a:rPr>
                      </a:br>
                      <a:r>
                        <a:rPr lang="id-ID" sz="1100" u="none" strike="noStrike" dirty="0">
                          <a:effectLst/>
                        </a:rPr>
                        <a:t>4. Input all data</a:t>
                      </a:r>
                      <a:br>
                        <a:rPr lang="id-ID" sz="1100" u="none" strike="noStrike" dirty="0">
                          <a:effectLst/>
                        </a:rPr>
                      </a:br>
                      <a:r>
                        <a:rPr lang="id-ID" sz="1100" u="none" strike="noStrike" dirty="0">
                          <a:effectLst/>
                        </a:rPr>
                        <a:t>5. Click button checkout</a:t>
                      </a:r>
                      <a:br>
                        <a:rPr lang="id-ID" sz="1100" u="none" strike="noStrike" dirty="0">
                          <a:effectLst/>
                        </a:rPr>
                      </a:br>
                      <a:r>
                        <a:rPr lang="id-ID" sz="1100" u="none" strike="noStrike" dirty="0">
                          <a:effectLst/>
                        </a:rPr>
                        <a:t>6. Click button continue</a:t>
                      </a:r>
                      <a:br>
                        <a:rPr lang="id-ID" sz="1100" u="none" strike="noStrike" dirty="0">
                          <a:effectLst/>
                        </a:rPr>
                      </a:br>
                      <a:r>
                        <a:rPr lang="id-ID" sz="1100" u="none" strike="noStrike" dirty="0">
                          <a:effectLst/>
                        </a:rPr>
                        <a:t>7. Click button credit/debit card</a:t>
                      </a:r>
                      <a:br>
                        <a:rPr lang="id-ID" sz="1100" u="none" strike="noStrike" dirty="0">
                          <a:effectLst/>
                        </a:rPr>
                      </a:br>
                      <a:r>
                        <a:rPr lang="id-ID" sz="1100" u="none" strike="noStrike" dirty="0">
                          <a:effectLst/>
                        </a:rPr>
                        <a:t>8. Input card number, expire date and cvv</a:t>
                      </a:r>
                      <a:br>
                        <a:rPr lang="id-ID" sz="1100" u="none" strike="noStrike" dirty="0">
                          <a:effectLst/>
                        </a:rPr>
                      </a:br>
                      <a:r>
                        <a:rPr lang="id-ID" sz="1100" u="none" strike="noStrike" dirty="0">
                          <a:effectLst/>
                        </a:rPr>
                        <a:t>9. Click button ceklis in promo midtrans</a:t>
                      </a:r>
                      <a:br>
                        <a:rPr lang="id-ID" sz="1100" u="none" strike="noStrike" dirty="0">
                          <a:effectLst/>
                        </a:rPr>
                      </a:br>
                      <a:r>
                        <a:rPr lang="id-ID" sz="1100" u="none" strike="noStrike" dirty="0">
                          <a:effectLst/>
                        </a:rPr>
                        <a:t>10. Click button pay now</a:t>
                      </a:r>
                      <a:br>
                        <a:rPr lang="id-ID" sz="1100" u="none" strike="noStrike" dirty="0">
                          <a:effectLst/>
                        </a:rPr>
                      </a:br>
                      <a:r>
                        <a:rPr lang="id-ID" sz="1100" u="none" strike="noStrike" dirty="0">
                          <a:effectLst/>
                        </a:rPr>
                        <a:t>11. Click button ok</a:t>
                      </a:r>
                      <a:br>
                        <a:rPr lang="id-ID" sz="1100" u="none" strike="noStrike" dirty="0">
                          <a:effectLst/>
                        </a:rPr>
                      </a:br>
                      <a:r>
                        <a:rPr lang="id-ID" sz="1100" u="none" strike="noStrike" dirty="0">
                          <a:effectLst/>
                        </a:rPr>
                        <a:t>12. Click button use another payment</a:t>
                      </a:r>
                      <a:endParaRPr lang="id-ID" sz="1100" b="0" i="0" u="none" strike="noStrike" dirty="0">
                        <a:solidFill>
                          <a:srgbClr val="000000"/>
                        </a:solidFill>
                        <a:effectLst/>
                        <a:latin typeface="Calibri" panose="020F0502020204030204" pitchFamily="34" charset="0"/>
                      </a:endParaRPr>
                    </a:p>
                  </a:txBody>
                  <a:tcPr marL="4423" marR="4423" marT="4423"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4423" marR="4423" marT="4423" marB="0" anchor="ctr">
                    <a:solidFill>
                      <a:schemeClr val="accent6"/>
                    </a:solidFill>
                  </a:tcPr>
                </a:tc>
                <a:extLst>
                  <a:ext uri="{0D108BD9-81ED-4DB2-BD59-A6C34878D82A}">
                    <a16:rowId xmlns:a16="http://schemas.microsoft.com/office/drawing/2014/main" val="2534740497"/>
                  </a:ext>
                </a:extLst>
              </a:tr>
              <a:tr h="1301787">
                <a:tc>
                  <a:txBody>
                    <a:bodyPr/>
                    <a:lstStyle/>
                    <a:p>
                      <a:pPr algn="ctr" fontAlgn="ctr"/>
                      <a:r>
                        <a:rPr lang="id-ID" sz="1400" u="none" strike="noStrike" dirty="0">
                          <a:effectLst/>
                        </a:rPr>
                        <a:t>TC16</a:t>
                      </a:r>
                      <a:endParaRPr lang="id-ID" sz="1400" b="0" i="0" u="none" strike="noStrike" dirty="0">
                        <a:solidFill>
                          <a:srgbClr val="000000"/>
                        </a:solidFill>
                        <a:effectLst/>
                        <a:latin typeface="Calibri" panose="020F0502020204030204" pitchFamily="34" charset="0"/>
                      </a:endParaRPr>
                    </a:p>
                  </a:txBody>
                  <a:tcPr marL="4423" marR="4423" marT="4423" marB="0" anchor="ctr">
                    <a:solidFill>
                      <a:schemeClr val="bg2"/>
                    </a:solidFill>
                  </a:tcPr>
                </a:tc>
                <a:tc>
                  <a:txBody>
                    <a:bodyPr/>
                    <a:lstStyle/>
                    <a:p>
                      <a:pPr algn="ctr" fontAlgn="ctr"/>
                      <a:r>
                        <a:rPr lang="en-US" sz="1400" u="none" strike="noStrike">
                          <a:effectLst/>
                        </a:rPr>
                        <a:t>Not inputting phone number in shopping cart</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ctr" fontAlgn="ctr"/>
                      <a:r>
                        <a:rPr lang="en-US" sz="1400" u="none" strike="noStrike">
                          <a:effectLst/>
                        </a:rPr>
                        <a:t>Phone number data input will be inputted when the credit/debit card page</a:t>
                      </a:r>
                      <a:endParaRPr lang="en-US" sz="1400" b="0" i="0" u="none" strike="noStrike">
                        <a:solidFill>
                          <a:srgbClr val="000000"/>
                        </a:solidFill>
                        <a:effectLst/>
                        <a:latin typeface="Calibri" panose="020F0502020204030204" pitchFamily="34" charset="0"/>
                      </a:endParaRPr>
                    </a:p>
                  </a:txBody>
                  <a:tcPr marL="4423" marR="4423" marT="4423" marB="0" anchor="ctr"/>
                </a:tc>
                <a:tc>
                  <a:txBody>
                    <a:bodyPr/>
                    <a:lstStyle/>
                    <a:p>
                      <a:pPr algn="ctr" fontAlgn="ctr"/>
                      <a:r>
                        <a:rPr lang="id-ID" sz="1400" u="none" strike="noStrike" dirty="0">
                          <a:effectLst/>
                        </a:rPr>
                        <a:t> </a:t>
                      </a:r>
                      <a:endParaRPr lang="id-ID" sz="1400" b="0" i="0" u="none" strike="noStrike" dirty="0">
                        <a:solidFill>
                          <a:srgbClr val="000000"/>
                        </a:solidFill>
                        <a:effectLst/>
                        <a:latin typeface="Calibri" panose="020F0502020204030204" pitchFamily="34" charset="0"/>
                      </a:endParaRPr>
                    </a:p>
                  </a:txBody>
                  <a:tcPr marL="4423" marR="4423" marT="4423" marB="0" anchor="ctr"/>
                </a:tc>
                <a:tc>
                  <a:txBody>
                    <a:bodyPr/>
                    <a:lstStyle/>
                    <a:p>
                      <a:pPr algn="l" fontAlgn="t"/>
                      <a:r>
                        <a:rPr lang="id-ID" sz="1100" u="none" strike="noStrike" dirty="0">
                          <a:effectLst/>
                        </a:rPr>
                        <a:t>1. Open Browser</a:t>
                      </a:r>
                      <a:br>
                        <a:rPr lang="id-ID" sz="1100" u="none" strike="noStrike" dirty="0">
                          <a:effectLst/>
                        </a:rPr>
                      </a:br>
                      <a:r>
                        <a:rPr lang="id-ID" sz="1100" u="none" strike="noStrike" dirty="0">
                          <a:effectLst/>
                        </a:rPr>
                        <a:t>2. Navigate to url "https://demo.midtrans.com/"</a:t>
                      </a:r>
                      <a:br>
                        <a:rPr lang="id-ID" sz="1100" u="none" strike="noStrike" dirty="0">
                          <a:effectLst/>
                        </a:rPr>
                      </a:br>
                      <a:r>
                        <a:rPr lang="id-ID" sz="1100" u="none" strike="noStrike" dirty="0">
                          <a:effectLst/>
                        </a:rPr>
                        <a:t>3. Click button buy now</a:t>
                      </a:r>
                      <a:br>
                        <a:rPr lang="id-ID" sz="1100" u="none" strike="noStrike" dirty="0">
                          <a:effectLst/>
                        </a:rPr>
                      </a:br>
                      <a:r>
                        <a:rPr lang="id-ID" sz="1100" u="none" strike="noStrike" dirty="0">
                          <a:effectLst/>
                        </a:rPr>
                        <a:t>4. Input all data except phone number</a:t>
                      </a:r>
                      <a:br>
                        <a:rPr lang="id-ID" sz="1100" u="none" strike="noStrike" dirty="0">
                          <a:effectLst/>
                        </a:rPr>
                      </a:br>
                      <a:r>
                        <a:rPr lang="id-ID" sz="1100" u="none" strike="noStrike" dirty="0">
                          <a:effectLst/>
                        </a:rPr>
                        <a:t>5. Click button checkout</a:t>
                      </a:r>
                      <a:br>
                        <a:rPr lang="id-ID" sz="1100" u="none" strike="noStrike" dirty="0">
                          <a:effectLst/>
                        </a:rPr>
                      </a:br>
                      <a:r>
                        <a:rPr lang="id-ID" sz="1100" u="none" strike="noStrike" dirty="0">
                          <a:effectLst/>
                        </a:rPr>
                        <a:t>6. Click button continue</a:t>
                      </a:r>
                      <a:br>
                        <a:rPr lang="id-ID" sz="1100" u="none" strike="noStrike" dirty="0">
                          <a:effectLst/>
                        </a:rPr>
                      </a:br>
                      <a:r>
                        <a:rPr lang="id-ID" sz="1100" u="none" strike="noStrike" dirty="0">
                          <a:effectLst/>
                        </a:rPr>
                        <a:t>7. Click button credit/debit </a:t>
                      </a:r>
                      <a:r>
                        <a:rPr lang="id-ID" sz="1100" u="none" strike="noStrike" dirty="0" smtClean="0">
                          <a:effectLst/>
                        </a:rPr>
                        <a:t>card</a:t>
                      </a:r>
                      <a:endParaRPr lang="id-ID" sz="1100" b="0" i="0" u="none" strike="noStrike" dirty="0">
                        <a:solidFill>
                          <a:srgbClr val="000000"/>
                        </a:solidFill>
                        <a:effectLst/>
                        <a:latin typeface="Calibri" panose="020F0502020204030204" pitchFamily="34" charset="0"/>
                      </a:endParaRPr>
                    </a:p>
                  </a:txBody>
                  <a:tcPr marL="4423" marR="4423" marT="4423"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4423" marR="4423" marT="4423" marB="0" anchor="ctr">
                    <a:solidFill>
                      <a:schemeClr val="accent6"/>
                    </a:solidFill>
                  </a:tcPr>
                </a:tc>
                <a:extLst>
                  <a:ext uri="{0D108BD9-81ED-4DB2-BD59-A6C34878D82A}">
                    <a16:rowId xmlns:a16="http://schemas.microsoft.com/office/drawing/2014/main" val="2019749105"/>
                  </a:ext>
                </a:extLst>
              </a:tr>
            </a:tbl>
          </a:graphicData>
        </a:graphic>
      </p:graphicFrame>
    </p:spTree>
    <p:extLst>
      <p:ext uri="{BB962C8B-B14F-4D97-AF65-F5344CB8AC3E}">
        <p14:creationId xmlns:p14="http://schemas.microsoft.com/office/powerpoint/2010/main" val="36399285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887173522"/>
              </p:ext>
            </p:extLst>
          </p:nvPr>
        </p:nvGraphicFramePr>
        <p:xfrm>
          <a:off x="219456" y="251044"/>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1824">
                  <a:extLst>
                    <a:ext uri="{9D8B030D-6E8A-4147-A177-3AD203B41FA5}">
                      <a16:colId xmlns:a16="http://schemas.microsoft.com/office/drawing/2014/main" val="1780830453"/>
                    </a:ext>
                  </a:extLst>
                </a:gridCol>
                <a:gridCol w="975359">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07577533"/>
              </p:ext>
            </p:extLst>
          </p:nvPr>
        </p:nvGraphicFramePr>
        <p:xfrm>
          <a:off x="219456" y="740671"/>
          <a:ext cx="11570208" cy="5958798"/>
        </p:xfrm>
        <a:graphic>
          <a:graphicData uri="http://schemas.openxmlformats.org/drawingml/2006/table">
            <a:tbl>
              <a:tblPr>
                <a:tableStyleId>{5940675A-B579-460E-94D1-54222C63F5DA}</a:tableStyleId>
              </a:tblPr>
              <a:tblGrid>
                <a:gridCol w="512064">
                  <a:extLst>
                    <a:ext uri="{9D8B030D-6E8A-4147-A177-3AD203B41FA5}">
                      <a16:colId xmlns:a16="http://schemas.microsoft.com/office/drawing/2014/main" val="1371137828"/>
                    </a:ext>
                  </a:extLst>
                </a:gridCol>
                <a:gridCol w="2609752">
                  <a:extLst>
                    <a:ext uri="{9D8B030D-6E8A-4147-A177-3AD203B41FA5}">
                      <a16:colId xmlns:a16="http://schemas.microsoft.com/office/drawing/2014/main" val="523088245"/>
                    </a:ext>
                  </a:extLst>
                </a:gridCol>
                <a:gridCol w="2581808">
                  <a:extLst>
                    <a:ext uri="{9D8B030D-6E8A-4147-A177-3AD203B41FA5}">
                      <a16:colId xmlns:a16="http://schemas.microsoft.com/office/drawing/2014/main" val="3650896649"/>
                    </a:ext>
                  </a:extLst>
                </a:gridCol>
                <a:gridCol w="2489400">
                  <a:extLst>
                    <a:ext uri="{9D8B030D-6E8A-4147-A177-3AD203B41FA5}">
                      <a16:colId xmlns:a16="http://schemas.microsoft.com/office/drawing/2014/main" val="3842084889"/>
                    </a:ext>
                  </a:extLst>
                </a:gridCol>
                <a:gridCol w="2401824">
                  <a:extLst>
                    <a:ext uri="{9D8B030D-6E8A-4147-A177-3AD203B41FA5}">
                      <a16:colId xmlns:a16="http://schemas.microsoft.com/office/drawing/2014/main" val="41790027"/>
                    </a:ext>
                  </a:extLst>
                </a:gridCol>
                <a:gridCol w="975360">
                  <a:extLst>
                    <a:ext uri="{9D8B030D-6E8A-4147-A177-3AD203B41FA5}">
                      <a16:colId xmlns:a16="http://schemas.microsoft.com/office/drawing/2014/main" val="3455090187"/>
                    </a:ext>
                  </a:extLst>
                </a:gridCol>
              </a:tblGrid>
              <a:tr h="780100">
                <a:tc>
                  <a:txBody>
                    <a:bodyPr/>
                    <a:lstStyle/>
                    <a:p>
                      <a:pPr algn="ctr" fontAlgn="ctr"/>
                      <a:r>
                        <a:rPr lang="id-ID" sz="1400" u="none" strike="noStrike" dirty="0">
                          <a:effectLst/>
                        </a:rPr>
                        <a:t>TC17</a:t>
                      </a:r>
                      <a:endParaRPr lang="id-ID" sz="1400" b="0" i="0" u="none" strike="noStrike" dirty="0">
                        <a:solidFill>
                          <a:srgbClr val="000000"/>
                        </a:solidFill>
                        <a:effectLst/>
                        <a:latin typeface="Calibri" panose="020F0502020204030204" pitchFamily="34" charset="0"/>
                      </a:endParaRPr>
                    </a:p>
                  </a:txBody>
                  <a:tcPr marL="5066" marR="5066" marT="5066" marB="0" anchor="ctr">
                    <a:solidFill>
                      <a:schemeClr val="bg2"/>
                    </a:solidFill>
                  </a:tcPr>
                </a:tc>
                <a:tc>
                  <a:txBody>
                    <a:bodyPr/>
                    <a:lstStyle/>
                    <a:p>
                      <a:pPr algn="ctr" fontAlgn="ctr"/>
                      <a:r>
                        <a:rPr lang="en-US" sz="1400" u="none" strike="noStrike" dirty="0">
                          <a:effectLst/>
                        </a:rPr>
                        <a:t>Did not enter email in shopping cart</a:t>
                      </a:r>
                      <a:endParaRPr lang="en-US" sz="1400" b="0" i="0" u="none" strike="noStrike" dirty="0">
                        <a:solidFill>
                          <a:srgbClr val="000000"/>
                        </a:solidFill>
                        <a:effectLst/>
                        <a:latin typeface="Calibri" panose="020F0502020204030204" pitchFamily="34" charset="0"/>
                      </a:endParaRPr>
                    </a:p>
                  </a:txBody>
                  <a:tcPr marL="5066" marR="5066" marT="5066" marB="0" anchor="ctr"/>
                </a:tc>
                <a:tc>
                  <a:txBody>
                    <a:bodyPr/>
                    <a:lstStyle/>
                    <a:p>
                      <a:pPr algn="ctr" fontAlgn="ctr"/>
                      <a:r>
                        <a:rPr lang="en-US" sz="1400" u="none" strike="noStrike">
                          <a:effectLst/>
                        </a:rPr>
                        <a:t>Will be redirected to the start page and given a transaction failure notification</a:t>
                      </a:r>
                      <a:endParaRPr lang="en-US" sz="1400" b="0" i="0" u="none" strike="noStrike">
                        <a:solidFill>
                          <a:srgbClr val="000000"/>
                        </a:solidFill>
                        <a:effectLst/>
                        <a:latin typeface="Calibri" panose="020F0502020204030204" pitchFamily="34" charset="0"/>
                      </a:endParaRPr>
                    </a:p>
                  </a:txBody>
                  <a:tcPr marL="5066" marR="5066" marT="5066" marB="0" anchor="ctr"/>
                </a:tc>
                <a:tc>
                  <a:txBody>
                    <a:bodyPr/>
                    <a:lstStyle/>
                    <a:p>
                      <a:pPr algn="ctr" fontAlgn="ctr"/>
                      <a:r>
                        <a:rPr lang="id-ID" sz="1300" u="none" strike="noStrike">
                          <a:effectLst/>
                        </a:rPr>
                        <a:t> </a:t>
                      </a:r>
                      <a:endParaRPr lang="id-ID" sz="1300" b="0" i="0" u="none" strike="noStrike">
                        <a:solidFill>
                          <a:srgbClr val="000000"/>
                        </a:solidFill>
                        <a:effectLst/>
                        <a:latin typeface="Calibri" panose="020F0502020204030204" pitchFamily="34" charset="0"/>
                      </a:endParaRPr>
                    </a:p>
                  </a:txBody>
                  <a:tcPr marL="5066" marR="5066" marT="5066" marB="0" anchor="ctr"/>
                </a:tc>
                <a:tc>
                  <a:txBody>
                    <a:bodyPr/>
                    <a:lstStyle/>
                    <a:p>
                      <a:pPr algn="l" fontAlgn="t"/>
                      <a:r>
                        <a:rPr lang="en-US" sz="1300" u="none" strike="noStrike" dirty="0">
                          <a:effectLst/>
                        </a:rPr>
                        <a:t>1. Open Browser</a:t>
                      </a:r>
                      <a:br>
                        <a:rPr lang="en-US" sz="1300" u="none" strike="noStrike" dirty="0">
                          <a:effectLst/>
                        </a:rPr>
                      </a:br>
                      <a:r>
                        <a:rPr lang="en-US" sz="1300" u="none" strike="noStrike" dirty="0">
                          <a:effectLst/>
                        </a:rPr>
                        <a:t>2. Navigate to </a:t>
                      </a:r>
                      <a:r>
                        <a:rPr lang="en-US" sz="1300" u="none" strike="noStrike" dirty="0" err="1">
                          <a:effectLst/>
                        </a:rPr>
                        <a:t>url</a:t>
                      </a:r>
                      <a:r>
                        <a:rPr lang="en-US" sz="1300" u="none" strike="noStrike" dirty="0">
                          <a:effectLst/>
                        </a:rPr>
                        <a:t> "https://demo.midtrans.com/"</a:t>
                      </a:r>
                      <a:br>
                        <a:rPr lang="en-US" sz="1300" u="none" strike="noStrike" dirty="0">
                          <a:effectLst/>
                        </a:rPr>
                      </a:br>
                      <a:r>
                        <a:rPr lang="en-US" sz="1300" u="none" strike="noStrike" dirty="0">
                          <a:effectLst/>
                        </a:rPr>
                        <a:t>3. Click button buy now</a:t>
                      </a:r>
                      <a:br>
                        <a:rPr lang="en-US" sz="1300" u="none" strike="noStrike" dirty="0">
                          <a:effectLst/>
                        </a:rPr>
                      </a:br>
                      <a:r>
                        <a:rPr lang="en-US" sz="1300" u="none" strike="noStrike" dirty="0">
                          <a:effectLst/>
                        </a:rPr>
                        <a:t>4. Input all data except phone number</a:t>
                      </a:r>
                      <a:br>
                        <a:rPr lang="en-US" sz="1300" u="none" strike="noStrike" dirty="0">
                          <a:effectLst/>
                        </a:rPr>
                      </a:br>
                      <a:r>
                        <a:rPr lang="en-US" sz="1300" u="none" strike="noStrike" dirty="0">
                          <a:effectLst/>
                        </a:rPr>
                        <a:t>5. Click button checkout</a:t>
                      </a:r>
                      <a:endParaRPr lang="en-US" sz="1300" b="0" i="0" u="none" strike="noStrike" dirty="0">
                        <a:solidFill>
                          <a:srgbClr val="000000"/>
                        </a:solidFill>
                        <a:effectLst/>
                        <a:latin typeface="Calibri" panose="020F0502020204030204" pitchFamily="34" charset="0"/>
                      </a:endParaRPr>
                    </a:p>
                  </a:txBody>
                  <a:tcPr marL="5066" marR="5066" marT="5066"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066" marR="5066" marT="5066" marB="0" anchor="ctr">
                    <a:solidFill>
                      <a:schemeClr val="accent6"/>
                    </a:solidFill>
                  </a:tcPr>
                </a:tc>
                <a:extLst>
                  <a:ext uri="{0D108BD9-81ED-4DB2-BD59-A6C34878D82A}">
                    <a16:rowId xmlns:a16="http://schemas.microsoft.com/office/drawing/2014/main" val="2940497068"/>
                  </a:ext>
                </a:extLst>
              </a:tr>
              <a:tr h="1139757">
                <a:tc>
                  <a:txBody>
                    <a:bodyPr/>
                    <a:lstStyle/>
                    <a:p>
                      <a:pPr algn="ctr" fontAlgn="ctr"/>
                      <a:r>
                        <a:rPr lang="id-ID" sz="1400" u="none" strike="noStrike">
                          <a:effectLst/>
                        </a:rPr>
                        <a:t>TC18</a:t>
                      </a:r>
                      <a:endParaRPr lang="id-ID" sz="1400" b="0" i="0" u="none" strike="noStrike">
                        <a:solidFill>
                          <a:srgbClr val="000000"/>
                        </a:solidFill>
                        <a:effectLst/>
                        <a:latin typeface="Calibri" panose="020F0502020204030204" pitchFamily="34" charset="0"/>
                      </a:endParaRPr>
                    </a:p>
                  </a:txBody>
                  <a:tcPr marL="5066" marR="5066" marT="5066" marB="0" anchor="ctr">
                    <a:solidFill>
                      <a:schemeClr val="bg2"/>
                    </a:solidFill>
                  </a:tcPr>
                </a:tc>
                <a:tc>
                  <a:txBody>
                    <a:bodyPr/>
                    <a:lstStyle/>
                    <a:p>
                      <a:pPr algn="ctr" fontAlgn="ctr"/>
                      <a:r>
                        <a:rPr lang="en-US" sz="1400" u="none" strike="noStrike" dirty="0">
                          <a:effectLst/>
                        </a:rPr>
                        <a:t>Verify the entire button back and ensure it will return to the previous frame</a:t>
                      </a:r>
                      <a:endParaRPr lang="en-US" sz="1400" b="0" i="0" u="none" strike="noStrike" dirty="0">
                        <a:solidFill>
                          <a:srgbClr val="000000"/>
                        </a:solidFill>
                        <a:effectLst/>
                        <a:latin typeface="Calibri" panose="020F0502020204030204" pitchFamily="34" charset="0"/>
                      </a:endParaRPr>
                    </a:p>
                  </a:txBody>
                  <a:tcPr marL="5066" marR="5066" marT="5066" marB="0" anchor="ctr"/>
                </a:tc>
                <a:tc>
                  <a:txBody>
                    <a:bodyPr/>
                    <a:lstStyle/>
                    <a:p>
                      <a:pPr algn="ctr" fontAlgn="ctr"/>
                      <a:r>
                        <a:rPr lang="en-US" sz="1400" u="none" strike="noStrike" dirty="0">
                          <a:effectLst/>
                        </a:rPr>
                        <a:t>When clicking the back button will return to the previous page</a:t>
                      </a:r>
                      <a:endParaRPr lang="en-US" sz="1400" b="0" i="0" u="none" strike="noStrike" dirty="0">
                        <a:solidFill>
                          <a:srgbClr val="000000"/>
                        </a:solidFill>
                        <a:effectLst/>
                        <a:latin typeface="Calibri" panose="020F0502020204030204" pitchFamily="34" charset="0"/>
                      </a:endParaRPr>
                    </a:p>
                  </a:txBody>
                  <a:tcPr marL="5066" marR="5066" marT="5066" marB="0" anchor="ctr"/>
                </a:tc>
                <a:tc>
                  <a:txBody>
                    <a:bodyPr/>
                    <a:lstStyle/>
                    <a:p>
                      <a:pPr algn="ctr" fontAlgn="ctr"/>
                      <a:r>
                        <a:rPr lang="id-ID" sz="1300" u="none" strike="noStrike">
                          <a:effectLst/>
                        </a:rPr>
                        <a:t> </a:t>
                      </a:r>
                      <a:endParaRPr lang="id-ID" sz="1300" b="0" i="0" u="none" strike="noStrike">
                        <a:solidFill>
                          <a:srgbClr val="000000"/>
                        </a:solidFill>
                        <a:effectLst/>
                        <a:latin typeface="Calibri" panose="020F0502020204030204" pitchFamily="34" charset="0"/>
                      </a:endParaRPr>
                    </a:p>
                  </a:txBody>
                  <a:tcPr marL="5066" marR="5066" marT="5066" marB="0" anchor="ctr"/>
                </a:tc>
                <a:tc>
                  <a:txBody>
                    <a:bodyPr/>
                    <a:lstStyle/>
                    <a:p>
                      <a:pPr algn="l" fontAlgn="t"/>
                      <a:r>
                        <a:rPr lang="id-ID" sz="1300" u="none" strike="noStrike" dirty="0">
                          <a:effectLst/>
                        </a:rPr>
                        <a:t>1. Open Browser</a:t>
                      </a:r>
                      <a:br>
                        <a:rPr lang="id-ID" sz="1300" u="none" strike="noStrike" dirty="0">
                          <a:effectLst/>
                        </a:rPr>
                      </a:br>
                      <a:r>
                        <a:rPr lang="id-ID" sz="1300" u="none" strike="noStrike" dirty="0">
                          <a:effectLst/>
                        </a:rPr>
                        <a:t>2. Navigate to url "https://demo.midtrans.com/"</a:t>
                      </a:r>
                      <a:br>
                        <a:rPr lang="id-ID" sz="1300" u="none" strike="noStrike" dirty="0">
                          <a:effectLst/>
                        </a:rPr>
                      </a:br>
                      <a:r>
                        <a:rPr lang="id-ID" sz="1300" u="none" strike="noStrike" dirty="0">
                          <a:effectLst/>
                        </a:rPr>
                        <a:t>3. Click button buy now</a:t>
                      </a:r>
                      <a:br>
                        <a:rPr lang="id-ID" sz="1300" u="none" strike="noStrike" dirty="0">
                          <a:effectLst/>
                        </a:rPr>
                      </a:br>
                      <a:r>
                        <a:rPr lang="id-ID" sz="1300" u="none" strike="noStrike" dirty="0">
                          <a:effectLst/>
                        </a:rPr>
                        <a:t>4. Input all data except phone number</a:t>
                      </a:r>
                      <a:br>
                        <a:rPr lang="id-ID" sz="1300" u="none" strike="noStrike" dirty="0">
                          <a:effectLst/>
                        </a:rPr>
                      </a:br>
                      <a:r>
                        <a:rPr lang="id-ID" sz="1300" u="none" strike="noStrike" dirty="0">
                          <a:effectLst/>
                        </a:rPr>
                        <a:t>5. Click button checkout</a:t>
                      </a:r>
                      <a:br>
                        <a:rPr lang="id-ID" sz="1300" u="none" strike="noStrike" dirty="0">
                          <a:effectLst/>
                        </a:rPr>
                      </a:br>
                      <a:r>
                        <a:rPr lang="id-ID" sz="1300" u="none" strike="noStrike" dirty="0">
                          <a:effectLst/>
                        </a:rPr>
                        <a:t>6. Click button continue</a:t>
                      </a:r>
                      <a:br>
                        <a:rPr lang="id-ID" sz="1300" u="none" strike="noStrike" dirty="0">
                          <a:effectLst/>
                        </a:rPr>
                      </a:br>
                      <a:r>
                        <a:rPr lang="id-ID" sz="1300" u="none" strike="noStrike" dirty="0">
                          <a:effectLst/>
                        </a:rPr>
                        <a:t>7. Click button credit/debit card</a:t>
                      </a:r>
                      <a:br>
                        <a:rPr lang="id-ID" sz="1300" u="none" strike="noStrike" dirty="0">
                          <a:effectLst/>
                        </a:rPr>
                      </a:br>
                      <a:r>
                        <a:rPr lang="id-ID" sz="1300" u="none" strike="noStrike" dirty="0">
                          <a:effectLst/>
                        </a:rPr>
                        <a:t>8. Click button back</a:t>
                      </a:r>
                      <a:br>
                        <a:rPr lang="id-ID" sz="1300" u="none" strike="noStrike" dirty="0">
                          <a:effectLst/>
                        </a:rPr>
                      </a:br>
                      <a:r>
                        <a:rPr lang="id-ID" sz="1300" u="none" strike="noStrike" dirty="0">
                          <a:effectLst/>
                        </a:rPr>
                        <a:t>9. Click button </a:t>
                      </a:r>
                      <a:r>
                        <a:rPr lang="id-ID" sz="1300" u="none" strike="noStrike" dirty="0" smtClean="0">
                          <a:effectLst/>
                        </a:rPr>
                        <a:t>back</a:t>
                      </a:r>
                      <a:endParaRPr lang="id-ID" sz="1300" b="0" i="0" u="none" strike="noStrike" dirty="0">
                        <a:solidFill>
                          <a:srgbClr val="000000"/>
                        </a:solidFill>
                        <a:effectLst/>
                        <a:latin typeface="Calibri" panose="020F0502020204030204" pitchFamily="34" charset="0"/>
                      </a:endParaRPr>
                    </a:p>
                  </a:txBody>
                  <a:tcPr marL="5066" marR="5066" marT="5066" marB="0"/>
                </a:tc>
                <a:tc>
                  <a:txBody>
                    <a:bodyPr/>
                    <a:lstStyle/>
                    <a:p>
                      <a:pPr algn="ctr" fontAlgn="ctr"/>
                      <a:r>
                        <a:rPr lang="id-ID" sz="1400" u="none" strike="noStrike">
                          <a:effectLst/>
                        </a:rPr>
                        <a:t>Pass</a:t>
                      </a:r>
                      <a:endParaRPr lang="id-ID" sz="1400" b="0" i="0" u="none" strike="noStrike">
                        <a:solidFill>
                          <a:srgbClr val="000000"/>
                        </a:solidFill>
                        <a:effectLst/>
                        <a:latin typeface="Calibri" panose="020F0502020204030204" pitchFamily="34" charset="0"/>
                      </a:endParaRPr>
                    </a:p>
                  </a:txBody>
                  <a:tcPr marL="5066" marR="5066" marT="5066" marB="0" anchor="ctr">
                    <a:solidFill>
                      <a:schemeClr val="accent6"/>
                    </a:solidFill>
                  </a:tcPr>
                </a:tc>
                <a:extLst>
                  <a:ext uri="{0D108BD9-81ED-4DB2-BD59-A6C34878D82A}">
                    <a16:rowId xmlns:a16="http://schemas.microsoft.com/office/drawing/2014/main" val="886326797"/>
                  </a:ext>
                </a:extLst>
              </a:tr>
              <a:tr h="1114429">
                <a:tc>
                  <a:txBody>
                    <a:bodyPr/>
                    <a:lstStyle/>
                    <a:p>
                      <a:pPr algn="ctr" fontAlgn="ctr"/>
                      <a:r>
                        <a:rPr lang="id-ID" sz="1400" u="none" strike="noStrike" dirty="0">
                          <a:effectLst/>
                        </a:rPr>
                        <a:t>TC19</a:t>
                      </a:r>
                      <a:endParaRPr lang="id-ID" sz="1400" b="0" i="0" u="none" strike="noStrike" dirty="0">
                        <a:solidFill>
                          <a:srgbClr val="000000"/>
                        </a:solidFill>
                        <a:effectLst/>
                        <a:latin typeface="Calibri" panose="020F0502020204030204" pitchFamily="34" charset="0"/>
                      </a:endParaRPr>
                    </a:p>
                  </a:txBody>
                  <a:tcPr marL="5066" marR="5066" marT="5066" marB="0" anchor="ctr">
                    <a:solidFill>
                      <a:schemeClr val="bg2"/>
                    </a:solidFill>
                  </a:tcPr>
                </a:tc>
                <a:tc>
                  <a:txBody>
                    <a:bodyPr/>
                    <a:lstStyle/>
                    <a:p>
                      <a:pPr algn="ctr" fontAlgn="ctr"/>
                      <a:r>
                        <a:rPr lang="en-US" sz="1400" u="none" strike="noStrike">
                          <a:effectLst/>
                        </a:rPr>
                        <a:t>Enter input 3 times repeatedly on input credit card number, expire date and vvp</a:t>
                      </a:r>
                      <a:endParaRPr lang="en-US" sz="1400" b="0" i="0" u="none" strike="noStrike">
                        <a:solidFill>
                          <a:srgbClr val="000000"/>
                        </a:solidFill>
                        <a:effectLst/>
                        <a:latin typeface="Calibri" panose="020F0502020204030204" pitchFamily="34" charset="0"/>
                      </a:endParaRPr>
                    </a:p>
                  </a:txBody>
                  <a:tcPr marL="5066" marR="5066" marT="5066" marB="0" anchor="ctr"/>
                </a:tc>
                <a:tc>
                  <a:txBody>
                    <a:bodyPr/>
                    <a:lstStyle/>
                    <a:p>
                      <a:pPr algn="ctr" fontAlgn="ctr"/>
                      <a:r>
                        <a:rPr lang="en-US" sz="1400" u="none" strike="noStrike" dirty="0">
                          <a:effectLst/>
                        </a:rPr>
                        <a:t>The payment process will be successful after repeating the credit card input, expire date and </a:t>
                      </a:r>
                      <a:r>
                        <a:rPr lang="en-US" sz="1400" u="none" strike="noStrike" dirty="0" err="1">
                          <a:effectLst/>
                        </a:rPr>
                        <a:t>vvp</a:t>
                      </a:r>
                      <a:endParaRPr lang="en-US" sz="1400" b="0" i="0" u="none" strike="noStrike" dirty="0">
                        <a:solidFill>
                          <a:srgbClr val="000000"/>
                        </a:solidFill>
                        <a:effectLst/>
                        <a:latin typeface="Calibri" panose="020F0502020204030204" pitchFamily="34" charset="0"/>
                      </a:endParaRPr>
                    </a:p>
                  </a:txBody>
                  <a:tcPr marL="5066" marR="5066" marT="5066" marB="0" anchor="ctr"/>
                </a:tc>
                <a:tc>
                  <a:txBody>
                    <a:bodyPr/>
                    <a:lstStyle/>
                    <a:p>
                      <a:pPr algn="ctr" fontAlgn="ctr"/>
                      <a:r>
                        <a:rPr lang="id-ID" sz="1300" u="none" strike="noStrike" dirty="0">
                          <a:effectLst/>
                        </a:rPr>
                        <a:t> </a:t>
                      </a:r>
                      <a:endParaRPr lang="id-ID" sz="1300" b="0" i="0" u="none" strike="noStrike" dirty="0">
                        <a:solidFill>
                          <a:srgbClr val="000000"/>
                        </a:solidFill>
                        <a:effectLst/>
                        <a:latin typeface="Calibri" panose="020F0502020204030204" pitchFamily="34" charset="0"/>
                      </a:endParaRPr>
                    </a:p>
                  </a:txBody>
                  <a:tcPr marL="5066" marR="5066" marT="5066" marB="0" anchor="ctr"/>
                </a:tc>
                <a:tc>
                  <a:txBody>
                    <a:bodyPr/>
                    <a:lstStyle/>
                    <a:p>
                      <a:pPr algn="l" fontAlgn="t"/>
                      <a:r>
                        <a:rPr lang="id-ID" sz="1300" u="none" strike="noStrike" dirty="0">
                          <a:effectLst/>
                        </a:rPr>
                        <a:t>1. Open Browser</a:t>
                      </a:r>
                      <a:br>
                        <a:rPr lang="id-ID" sz="1300" u="none" strike="noStrike" dirty="0">
                          <a:effectLst/>
                        </a:rPr>
                      </a:br>
                      <a:r>
                        <a:rPr lang="id-ID" sz="1300" u="none" strike="noStrike" dirty="0">
                          <a:effectLst/>
                        </a:rPr>
                        <a:t>2. Navigate to url "https://demo.midtrans.com/"</a:t>
                      </a:r>
                      <a:br>
                        <a:rPr lang="id-ID" sz="1300" u="none" strike="noStrike" dirty="0">
                          <a:effectLst/>
                        </a:rPr>
                      </a:br>
                      <a:r>
                        <a:rPr lang="id-ID" sz="1300" u="none" strike="noStrike" dirty="0">
                          <a:effectLst/>
                        </a:rPr>
                        <a:t>3. Click button buy now</a:t>
                      </a:r>
                      <a:br>
                        <a:rPr lang="id-ID" sz="1300" u="none" strike="noStrike" dirty="0">
                          <a:effectLst/>
                        </a:rPr>
                      </a:br>
                      <a:r>
                        <a:rPr lang="id-ID" sz="1300" u="none" strike="noStrike" dirty="0">
                          <a:effectLst/>
                        </a:rPr>
                        <a:t>4. Input all data except phone number</a:t>
                      </a:r>
                      <a:br>
                        <a:rPr lang="id-ID" sz="1300" u="none" strike="noStrike" dirty="0">
                          <a:effectLst/>
                        </a:rPr>
                      </a:br>
                      <a:r>
                        <a:rPr lang="id-ID" sz="1300" u="none" strike="noStrike" dirty="0">
                          <a:effectLst/>
                        </a:rPr>
                        <a:t>5. Click button checkout</a:t>
                      </a:r>
                      <a:br>
                        <a:rPr lang="id-ID" sz="1300" u="none" strike="noStrike" dirty="0">
                          <a:effectLst/>
                        </a:rPr>
                      </a:br>
                      <a:r>
                        <a:rPr lang="id-ID" sz="1300" u="none" strike="noStrike" dirty="0">
                          <a:effectLst/>
                        </a:rPr>
                        <a:t>6. Click button continue</a:t>
                      </a:r>
                      <a:br>
                        <a:rPr lang="id-ID" sz="1300" u="none" strike="noStrike" dirty="0">
                          <a:effectLst/>
                        </a:rPr>
                      </a:br>
                      <a:r>
                        <a:rPr lang="id-ID" sz="1300" u="none" strike="noStrike" dirty="0">
                          <a:effectLst/>
                        </a:rPr>
                        <a:t>7. Click button credit/debit card</a:t>
                      </a:r>
                      <a:br>
                        <a:rPr lang="id-ID" sz="1300" u="none" strike="noStrike" dirty="0">
                          <a:effectLst/>
                        </a:rPr>
                      </a:br>
                      <a:r>
                        <a:rPr lang="id-ID" sz="1300" u="none" strike="noStrike" dirty="0">
                          <a:effectLst/>
                        </a:rPr>
                        <a:t>8. Input card number, expire date and cvv(3rd input is correct)</a:t>
                      </a:r>
                      <a:br>
                        <a:rPr lang="id-ID" sz="1300" u="none" strike="noStrike" dirty="0">
                          <a:effectLst/>
                        </a:rPr>
                      </a:br>
                      <a:r>
                        <a:rPr lang="id-ID" sz="1300" u="none" strike="noStrike" dirty="0">
                          <a:effectLst/>
                        </a:rPr>
                        <a:t>9. Click button back now</a:t>
                      </a:r>
                      <a:endParaRPr lang="id-ID" sz="1300" b="0" i="0" u="none" strike="noStrike" dirty="0">
                        <a:solidFill>
                          <a:srgbClr val="000000"/>
                        </a:solidFill>
                        <a:effectLst/>
                        <a:latin typeface="Calibri" panose="020F0502020204030204" pitchFamily="34" charset="0"/>
                      </a:endParaRPr>
                    </a:p>
                  </a:txBody>
                  <a:tcPr marL="5066" marR="5066" marT="5066"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5066" marR="5066" marT="5066" marB="0" anchor="ctr">
                    <a:solidFill>
                      <a:schemeClr val="accent6"/>
                    </a:solidFill>
                  </a:tcPr>
                </a:tc>
                <a:extLst>
                  <a:ext uri="{0D108BD9-81ED-4DB2-BD59-A6C34878D82A}">
                    <a16:rowId xmlns:a16="http://schemas.microsoft.com/office/drawing/2014/main" val="2437031630"/>
                  </a:ext>
                </a:extLst>
              </a:tr>
            </a:tbl>
          </a:graphicData>
        </a:graphic>
      </p:graphicFrame>
    </p:spTree>
    <p:extLst>
      <p:ext uri="{BB962C8B-B14F-4D97-AF65-F5344CB8AC3E}">
        <p14:creationId xmlns:p14="http://schemas.microsoft.com/office/powerpoint/2010/main" val="2771135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84772877"/>
              </p:ext>
            </p:extLst>
          </p:nvPr>
        </p:nvGraphicFramePr>
        <p:xfrm>
          <a:off x="219456" y="935741"/>
          <a:ext cx="11570208" cy="5379315"/>
        </p:xfrm>
        <a:graphic>
          <a:graphicData uri="http://schemas.openxmlformats.org/drawingml/2006/table">
            <a:tbl>
              <a:tblPr>
                <a:tableStyleId>{5940675A-B579-460E-94D1-54222C63F5DA}</a:tableStyleId>
              </a:tblPr>
              <a:tblGrid>
                <a:gridCol w="512064">
                  <a:extLst>
                    <a:ext uri="{9D8B030D-6E8A-4147-A177-3AD203B41FA5}">
                      <a16:colId xmlns:a16="http://schemas.microsoft.com/office/drawing/2014/main" val="162929229"/>
                    </a:ext>
                  </a:extLst>
                </a:gridCol>
                <a:gridCol w="2609751">
                  <a:extLst>
                    <a:ext uri="{9D8B030D-6E8A-4147-A177-3AD203B41FA5}">
                      <a16:colId xmlns:a16="http://schemas.microsoft.com/office/drawing/2014/main" val="1759186756"/>
                    </a:ext>
                  </a:extLst>
                </a:gridCol>
                <a:gridCol w="2581808">
                  <a:extLst>
                    <a:ext uri="{9D8B030D-6E8A-4147-A177-3AD203B41FA5}">
                      <a16:colId xmlns:a16="http://schemas.microsoft.com/office/drawing/2014/main" val="2475614279"/>
                    </a:ext>
                  </a:extLst>
                </a:gridCol>
                <a:gridCol w="2501593">
                  <a:extLst>
                    <a:ext uri="{9D8B030D-6E8A-4147-A177-3AD203B41FA5}">
                      <a16:colId xmlns:a16="http://schemas.microsoft.com/office/drawing/2014/main" val="3304678147"/>
                    </a:ext>
                  </a:extLst>
                </a:gridCol>
                <a:gridCol w="2389632">
                  <a:extLst>
                    <a:ext uri="{9D8B030D-6E8A-4147-A177-3AD203B41FA5}">
                      <a16:colId xmlns:a16="http://schemas.microsoft.com/office/drawing/2014/main" val="3059152332"/>
                    </a:ext>
                  </a:extLst>
                </a:gridCol>
                <a:gridCol w="975360">
                  <a:extLst>
                    <a:ext uri="{9D8B030D-6E8A-4147-A177-3AD203B41FA5}">
                      <a16:colId xmlns:a16="http://schemas.microsoft.com/office/drawing/2014/main" val="1610962255"/>
                    </a:ext>
                  </a:extLst>
                </a:gridCol>
              </a:tblGrid>
              <a:tr h="1633449">
                <a:tc>
                  <a:txBody>
                    <a:bodyPr/>
                    <a:lstStyle/>
                    <a:p>
                      <a:pPr algn="ctr" fontAlgn="ctr"/>
                      <a:r>
                        <a:rPr lang="id-ID" sz="1400" u="none" strike="noStrike" dirty="0">
                          <a:effectLst/>
                        </a:rPr>
                        <a:t>TC21</a:t>
                      </a:r>
                      <a:endParaRPr lang="id-ID" sz="1400" b="0" i="0" u="none" strike="noStrike" dirty="0">
                        <a:solidFill>
                          <a:srgbClr val="000000"/>
                        </a:solidFill>
                        <a:effectLst/>
                        <a:latin typeface="Calibri" panose="020F0502020204030204" pitchFamily="34" charset="0"/>
                      </a:endParaRPr>
                    </a:p>
                  </a:txBody>
                  <a:tcPr marL="4945" marR="4945" marT="4945" marB="0" anchor="ctr">
                    <a:solidFill>
                      <a:schemeClr val="bg2"/>
                    </a:solidFill>
                  </a:tcPr>
                </a:tc>
                <a:tc>
                  <a:txBody>
                    <a:bodyPr/>
                    <a:lstStyle/>
                    <a:p>
                      <a:pPr algn="ctr" fontAlgn="ctr"/>
                      <a:r>
                        <a:rPr lang="en-US" sz="1400" u="none" strike="noStrike">
                          <a:effectLst/>
                        </a:rPr>
                        <a:t>After closing the browser and opening the start page again, the system will fail to checkout</a:t>
                      </a:r>
                      <a:endParaRPr lang="en-US" sz="1400" b="0" i="0" u="none" strike="noStrike">
                        <a:solidFill>
                          <a:srgbClr val="000000"/>
                        </a:solidFill>
                        <a:effectLst/>
                        <a:latin typeface="Calibri" panose="020F0502020204030204" pitchFamily="34" charset="0"/>
                      </a:endParaRPr>
                    </a:p>
                  </a:txBody>
                  <a:tcPr marL="4945" marR="4945" marT="4945" marB="0" anchor="ctr"/>
                </a:tc>
                <a:tc>
                  <a:txBody>
                    <a:bodyPr/>
                    <a:lstStyle/>
                    <a:p>
                      <a:pPr algn="ctr" fontAlgn="ctr"/>
                      <a:r>
                        <a:rPr lang="en-US" sz="1400" u="none" strike="noStrike">
                          <a:effectLst/>
                        </a:rPr>
                        <a:t>When you close the browser and return to the start page, you cannot make the payment process</a:t>
                      </a:r>
                      <a:endParaRPr lang="en-US" sz="1400" b="0" i="0" u="none" strike="noStrike">
                        <a:solidFill>
                          <a:srgbClr val="000000"/>
                        </a:solidFill>
                        <a:effectLst/>
                        <a:latin typeface="Calibri" panose="020F0502020204030204" pitchFamily="34" charset="0"/>
                      </a:endParaRPr>
                    </a:p>
                  </a:txBody>
                  <a:tcPr marL="4945" marR="4945" marT="4945" marB="0" anchor="ctr"/>
                </a:tc>
                <a:tc>
                  <a:txBody>
                    <a:bodyPr/>
                    <a:lstStyle/>
                    <a:p>
                      <a:pPr algn="ctr" fontAlgn="ctr"/>
                      <a:r>
                        <a:rPr lang="en-US" sz="1400" u="none" strike="noStrike" dirty="0">
                          <a:effectLst/>
                        </a:rPr>
                        <a:t>It should be when you return after closing the browser, the payment process can be continued</a:t>
                      </a:r>
                      <a:endParaRPr lang="en-US" sz="1400" b="0" i="0" u="none" strike="noStrike" dirty="0">
                        <a:solidFill>
                          <a:srgbClr val="000000"/>
                        </a:solidFill>
                        <a:effectLst/>
                        <a:latin typeface="Calibri" panose="020F0502020204030204" pitchFamily="34" charset="0"/>
                      </a:endParaRPr>
                    </a:p>
                  </a:txBody>
                  <a:tcPr marL="4945" marR="4945" marT="4945" marB="0" anchor="ctr"/>
                </a:tc>
                <a:tc>
                  <a:txBody>
                    <a:bodyPr/>
                    <a:lstStyle/>
                    <a:p>
                      <a:pPr algn="l" fontAlgn="t"/>
                      <a:r>
                        <a:rPr lang="id-ID" sz="1100" u="none" strike="noStrike">
                          <a:effectLst/>
                        </a:rPr>
                        <a:t>1. Open Browser</a:t>
                      </a:r>
                      <a:br>
                        <a:rPr lang="id-ID" sz="1100" u="none" strike="noStrike">
                          <a:effectLst/>
                        </a:rPr>
                      </a:br>
                      <a:r>
                        <a:rPr lang="id-ID" sz="1100" u="none" strike="noStrike">
                          <a:effectLst/>
                        </a:rPr>
                        <a:t>2. Navigate to url "https://demo.midtrans.com/"</a:t>
                      </a:r>
                      <a:br>
                        <a:rPr lang="id-ID" sz="1100" u="none" strike="noStrike">
                          <a:effectLst/>
                        </a:rPr>
                      </a:br>
                      <a:r>
                        <a:rPr lang="id-ID" sz="1100" u="none" strike="noStrike">
                          <a:effectLst/>
                        </a:rPr>
                        <a:t>3. Click button buy now</a:t>
                      </a:r>
                      <a:br>
                        <a:rPr lang="id-ID" sz="1100" u="none" strike="noStrike">
                          <a:effectLst/>
                        </a:rPr>
                      </a:br>
                      <a:r>
                        <a:rPr lang="id-ID" sz="1100" u="none" strike="noStrike">
                          <a:effectLst/>
                        </a:rPr>
                        <a:t>4. Input all data except phone number</a:t>
                      </a:r>
                      <a:br>
                        <a:rPr lang="id-ID" sz="1100" u="none" strike="noStrike">
                          <a:effectLst/>
                        </a:rPr>
                      </a:br>
                      <a:r>
                        <a:rPr lang="id-ID" sz="1100" u="none" strike="noStrike">
                          <a:effectLst/>
                        </a:rPr>
                        <a:t>5. Click button checkout</a:t>
                      </a:r>
                      <a:br>
                        <a:rPr lang="id-ID" sz="1100" u="none" strike="noStrike">
                          <a:effectLst/>
                        </a:rPr>
                      </a:br>
                      <a:r>
                        <a:rPr lang="id-ID" sz="1100" u="none" strike="noStrike">
                          <a:effectLst/>
                        </a:rPr>
                        <a:t>6. Click button continue</a:t>
                      </a:r>
                      <a:br>
                        <a:rPr lang="id-ID" sz="1100" u="none" strike="noStrike">
                          <a:effectLst/>
                        </a:rPr>
                      </a:br>
                      <a:r>
                        <a:rPr lang="id-ID" sz="1100" u="none" strike="noStrike">
                          <a:effectLst/>
                        </a:rPr>
                        <a:t>7. Click button credit/debit card</a:t>
                      </a:r>
                      <a:br>
                        <a:rPr lang="id-ID" sz="1100" u="none" strike="noStrike">
                          <a:effectLst/>
                        </a:rPr>
                      </a:br>
                      <a:r>
                        <a:rPr lang="id-ID" sz="1100" u="none" strike="noStrike">
                          <a:effectLst/>
                        </a:rPr>
                        <a:t>8. Input card number, expire date and cvv </a:t>
                      </a:r>
                      <a:br>
                        <a:rPr lang="id-ID" sz="1100" u="none" strike="noStrike">
                          <a:effectLst/>
                        </a:rPr>
                      </a:br>
                      <a:r>
                        <a:rPr lang="id-ID" sz="1100" u="none" strike="noStrike">
                          <a:effectLst/>
                        </a:rPr>
                        <a:t>9. Click button pay now</a:t>
                      </a:r>
                      <a:endParaRPr lang="id-ID" sz="1100" b="0" i="0" u="none" strike="noStrike">
                        <a:solidFill>
                          <a:srgbClr val="000000"/>
                        </a:solidFill>
                        <a:effectLst/>
                        <a:latin typeface="Calibri" panose="020F0502020204030204" pitchFamily="34" charset="0"/>
                      </a:endParaRPr>
                    </a:p>
                  </a:txBody>
                  <a:tcPr marL="4945" marR="4945" marT="4945" marB="0">
                    <a:lnR w="57150" cap="flat" cmpd="sng" algn="ctr">
                      <a:solidFill>
                        <a:schemeClr val="tx1"/>
                      </a:solidFill>
                      <a:prstDash val="solid"/>
                      <a:round/>
                      <a:headEnd type="none" w="med" len="med"/>
                      <a:tailEnd type="none" w="med" len="med"/>
                    </a:lnR>
                  </a:tcPr>
                </a:tc>
                <a:tc>
                  <a:txBody>
                    <a:bodyPr/>
                    <a:lstStyle/>
                    <a:p>
                      <a:pPr algn="ctr" fontAlgn="ctr"/>
                      <a:r>
                        <a:rPr lang="id-ID" sz="1400" u="none" strike="noStrike" dirty="0" smtClean="0">
                          <a:effectLst/>
                        </a:rPr>
                        <a:t>Blocked</a:t>
                      </a:r>
                      <a:endParaRPr lang="id-ID" sz="1400" b="0" i="0" u="none" strike="noStrike" dirty="0">
                        <a:solidFill>
                          <a:srgbClr val="000000"/>
                        </a:solidFill>
                        <a:effectLst/>
                        <a:latin typeface="Calibri" panose="020F0502020204030204" pitchFamily="34" charset="0"/>
                      </a:endParaRPr>
                    </a:p>
                  </a:txBody>
                  <a:tcPr marL="4945" marR="4945" marT="4945"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6923337"/>
                  </a:ext>
                </a:extLst>
              </a:tr>
              <a:tr h="1633449">
                <a:tc>
                  <a:txBody>
                    <a:bodyPr/>
                    <a:lstStyle/>
                    <a:p>
                      <a:pPr algn="ctr" fontAlgn="ctr"/>
                      <a:r>
                        <a:rPr lang="id-ID" sz="1400" u="none" strike="noStrike">
                          <a:effectLst/>
                        </a:rPr>
                        <a:t>TC22</a:t>
                      </a:r>
                      <a:endParaRPr lang="id-ID" sz="1400" b="0" i="0" u="none" strike="noStrike">
                        <a:solidFill>
                          <a:srgbClr val="000000"/>
                        </a:solidFill>
                        <a:effectLst/>
                        <a:latin typeface="Calibri" panose="020F0502020204030204" pitchFamily="34" charset="0"/>
                      </a:endParaRPr>
                    </a:p>
                  </a:txBody>
                  <a:tcPr marL="4945" marR="4945" marT="4945" marB="0" anchor="ctr">
                    <a:solidFill>
                      <a:schemeClr val="bg2"/>
                    </a:solidFill>
                  </a:tcPr>
                </a:tc>
                <a:tc>
                  <a:txBody>
                    <a:bodyPr/>
                    <a:lstStyle/>
                    <a:p>
                      <a:pPr algn="ctr" fontAlgn="ctr"/>
                      <a:r>
                        <a:rPr lang="en-US" sz="1400" u="none" strike="noStrike" dirty="0">
                          <a:effectLst/>
                        </a:rPr>
                        <a:t>Enter email on credit/debit card page with wrong character input</a:t>
                      </a:r>
                      <a:endParaRPr lang="en-US" sz="1400" b="0" i="0" u="none" strike="noStrike" dirty="0">
                        <a:solidFill>
                          <a:srgbClr val="000000"/>
                        </a:solidFill>
                        <a:effectLst/>
                        <a:latin typeface="Calibri" panose="020F0502020204030204" pitchFamily="34" charset="0"/>
                      </a:endParaRPr>
                    </a:p>
                  </a:txBody>
                  <a:tcPr marL="4945" marR="4945" marT="4945" marB="0" anchor="ctr"/>
                </a:tc>
                <a:tc>
                  <a:txBody>
                    <a:bodyPr/>
                    <a:lstStyle/>
                    <a:p>
                      <a:pPr algn="ctr" fontAlgn="ctr"/>
                      <a:r>
                        <a:rPr lang="en-US" sz="1400" u="none" strike="noStrike" dirty="0">
                          <a:effectLst/>
                        </a:rPr>
                        <a:t>An error message payment data is invalid will appear</a:t>
                      </a:r>
                      <a:endParaRPr lang="en-US" sz="1400" b="0" i="0" u="none" strike="noStrike" dirty="0">
                        <a:solidFill>
                          <a:srgbClr val="000000"/>
                        </a:solidFill>
                        <a:effectLst/>
                        <a:latin typeface="Calibri" panose="020F0502020204030204" pitchFamily="34" charset="0"/>
                      </a:endParaRPr>
                    </a:p>
                  </a:txBody>
                  <a:tcPr marL="4945" marR="4945" marT="4945" marB="0" anchor="ctr"/>
                </a:tc>
                <a:tc>
                  <a:txBody>
                    <a:bodyPr/>
                    <a:lstStyle/>
                    <a:p>
                      <a:pPr algn="ctr" fontAlgn="ctr"/>
                      <a:r>
                        <a:rPr lang="id-ID" sz="1400" u="none" strike="noStrike">
                          <a:effectLst/>
                        </a:rPr>
                        <a:t> </a:t>
                      </a:r>
                      <a:endParaRPr lang="id-ID" sz="1400" b="0" i="0" u="none" strike="noStrike">
                        <a:solidFill>
                          <a:srgbClr val="000000"/>
                        </a:solidFill>
                        <a:effectLst/>
                        <a:latin typeface="Calibri" panose="020F0502020204030204" pitchFamily="34" charset="0"/>
                      </a:endParaRPr>
                    </a:p>
                  </a:txBody>
                  <a:tcPr marL="4945" marR="4945" marT="4945" marB="0" anchor="ctr"/>
                </a:tc>
                <a:tc>
                  <a:txBody>
                    <a:bodyPr/>
                    <a:lstStyle/>
                    <a:p>
                      <a:pPr algn="l" fontAlgn="t"/>
                      <a:r>
                        <a:rPr lang="en-US" sz="1100" u="none" strike="noStrike">
                          <a:effectLst/>
                        </a:rPr>
                        <a:t>1. Open Browser</a:t>
                      </a:r>
                      <a:br>
                        <a:rPr lang="en-US" sz="1100" u="none" strike="noStrike">
                          <a:effectLst/>
                        </a:rPr>
                      </a:br>
                      <a:r>
                        <a:rPr lang="en-US" sz="1100" u="none" strike="noStrike">
                          <a:effectLst/>
                        </a:rPr>
                        <a:t>2. Navigate to url "https://demo.midtrans.com/"</a:t>
                      </a:r>
                      <a:br>
                        <a:rPr lang="en-US" sz="1100" u="none" strike="noStrike">
                          <a:effectLst/>
                        </a:rPr>
                      </a:br>
                      <a:r>
                        <a:rPr lang="en-US" sz="1100" u="none" strike="noStrike">
                          <a:effectLst/>
                        </a:rPr>
                        <a:t>3. Click button buy now</a:t>
                      </a:r>
                      <a:br>
                        <a:rPr lang="en-US" sz="1100" u="none" strike="noStrike">
                          <a:effectLst/>
                        </a:rPr>
                      </a:br>
                      <a:r>
                        <a:rPr lang="en-US" sz="1100" u="none" strike="noStrike">
                          <a:effectLst/>
                        </a:rPr>
                        <a:t>4. Input all data except phone number</a:t>
                      </a:r>
                      <a:br>
                        <a:rPr lang="en-US" sz="1100" u="none" strike="noStrike">
                          <a:effectLst/>
                        </a:rPr>
                      </a:br>
                      <a:r>
                        <a:rPr lang="en-US" sz="1100" u="none" strike="noStrike">
                          <a:effectLst/>
                        </a:rPr>
                        <a:t>5. Click button checkout</a:t>
                      </a:r>
                      <a:br>
                        <a:rPr lang="en-US" sz="1100" u="none" strike="noStrike">
                          <a:effectLst/>
                        </a:rPr>
                      </a:br>
                      <a:r>
                        <a:rPr lang="en-US" sz="1100" u="none" strike="noStrike">
                          <a:effectLst/>
                        </a:rPr>
                        <a:t>6. Click button continue</a:t>
                      </a:r>
                      <a:br>
                        <a:rPr lang="en-US" sz="1100" u="none" strike="noStrike">
                          <a:effectLst/>
                        </a:rPr>
                      </a:br>
                      <a:r>
                        <a:rPr lang="en-US" sz="1100" u="none" strike="noStrike">
                          <a:effectLst/>
                        </a:rPr>
                        <a:t>7. Click button credit/debit card</a:t>
                      </a:r>
                      <a:br>
                        <a:rPr lang="en-US" sz="1100" u="none" strike="noStrike">
                          <a:effectLst/>
                        </a:rPr>
                      </a:br>
                      <a:r>
                        <a:rPr lang="en-US" sz="1100" u="none" strike="noStrike">
                          <a:effectLst/>
                        </a:rPr>
                        <a:t>8. Fill in the email input with wrong data</a:t>
                      </a:r>
                      <a:br>
                        <a:rPr lang="en-US" sz="1100" u="none" strike="noStrike">
                          <a:effectLst/>
                        </a:rPr>
                      </a:br>
                      <a:r>
                        <a:rPr lang="en-US" sz="1100" u="none" strike="noStrike">
                          <a:effectLst/>
                        </a:rPr>
                        <a:t>9. Click button pay now</a:t>
                      </a:r>
                      <a:endParaRPr lang="en-US" sz="1100" b="0" i="0" u="none" strike="noStrike">
                        <a:solidFill>
                          <a:srgbClr val="000000"/>
                        </a:solidFill>
                        <a:effectLst/>
                        <a:latin typeface="Calibri" panose="020F0502020204030204" pitchFamily="34" charset="0"/>
                      </a:endParaRPr>
                    </a:p>
                  </a:txBody>
                  <a:tcPr marL="4945" marR="4945" marT="4945"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4945" marR="4945" marT="4945" marB="0" anchor="ctr">
                    <a:lnT w="57150" cap="flat" cmpd="sng" algn="ctr">
                      <a:solidFill>
                        <a:schemeClr val="tx1"/>
                      </a:solidFill>
                      <a:prstDash val="solid"/>
                      <a:round/>
                      <a:headEnd type="none" w="med" len="med"/>
                      <a:tailEnd type="none" w="med" len="med"/>
                    </a:lnT>
                    <a:solidFill>
                      <a:schemeClr val="accent6"/>
                    </a:solidFill>
                  </a:tcPr>
                </a:tc>
                <a:extLst>
                  <a:ext uri="{0D108BD9-81ED-4DB2-BD59-A6C34878D82A}">
                    <a16:rowId xmlns:a16="http://schemas.microsoft.com/office/drawing/2014/main" val="1617392297"/>
                  </a:ext>
                </a:extLst>
              </a:tr>
              <a:tr h="1905691">
                <a:tc>
                  <a:txBody>
                    <a:bodyPr/>
                    <a:lstStyle/>
                    <a:p>
                      <a:pPr algn="ctr" fontAlgn="ctr"/>
                      <a:r>
                        <a:rPr lang="id-ID" sz="1400" u="none" strike="noStrike" dirty="0">
                          <a:effectLst/>
                        </a:rPr>
                        <a:t>TC23</a:t>
                      </a:r>
                      <a:endParaRPr lang="id-ID" sz="1400" b="0" i="0" u="none" strike="noStrike" dirty="0">
                        <a:solidFill>
                          <a:srgbClr val="000000"/>
                        </a:solidFill>
                        <a:effectLst/>
                        <a:latin typeface="Calibri" panose="020F0502020204030204" pitchFamily="34" charset="0"/>
                      </a:endParaRPr>
                    </a:p>
                  </a:txBody>
                  <a:tcPr marL="4945" marR="4945" marT="4945" marB="0" anchor="ctr">
                    <a:solidFill>
                      <a:schemeClr val="bg2"/>
                    </a:solidFill>
                  </a:tcPr>
                </a:tc>
                <a:tc>
                  <a:txBody>
                    <a:bodyPr/>
                    <a:lstStyle/>
                    <a:p>
                      <a:pPr algn="ctr" fontAlgn="ctr"/>
                      <a:r>
                        <a:rPr lang="en-US" sz="1400" u="none" strike="noStrike">
                          <a:effectLst/>
                        </a:rPr>
                        <a:t>Enter the card number, expiration date and CVV with the problematic credit card</a:t>
                      </a:r>
                      <a:endParaRPr lang="en-US" sz="1400" b="0" i="0" u="none" strike="noStrike">
                        <a:solidFill>
                          <a:srgbClr val="000000"/>
                        </a:solidFill>
                        <a:effectLst/>
                        <a:latin typeface="Calibri" panose="020F0502020204030204" pitchFamily="34" charset="0"/>
                      </a:endParaRPr>
                    </a:p>
                  </a:txBody>
                  <a:tcPr marL="4945" marR="4945" marT="4945" marB="0" anchor="ctr"/>
                </a:tc>
                <a:tc>
                  <a:txBody>
                    <a:bodyPr/>
                    <a:lstStyle/>
                    <a:p>
                      <a:pPr algn="ctr" fontAlgn="ctr"/>
                      <a:r>
                        <a:rPr lang="en-US" sz="1400" u="none" strike="noStrike" dirty="0">
                          <a:effectLst/>
                        </a:rPr>
                        <a:t>When entering the wrong card number, at the end of the payment process, a failed payment ticket will appear</a:t>
                      </a:r>
                      <a:endParaRPr lang="en-US" sz="1400" b="0" i="0" u="none" strike="noStrike" dirty="0">
                        <a:solidFill>
                          <a:srgbClr val="000000"/>
                        </a:solidFill>
                        <a:effectLst/>
                        <a:latin typeface="Calibri" panose="020F0502020204030204" pitchFamily="34" charset="0"/>
                      </a:endParaRPr>
                    </a:p>
                  </a:txBody>
                  <a:tcPr marL="4945" marR="4945" marT="4945" marB="0" anchor="ctr"/>
                </a:tc>
                <a:tc>
                  <a:txBody>
                    <a:bodyPr/>
                    <a:lstStyle/>
                    <a:p>
                      <a:pPr algn="ctr" fontAlgn="ctr"/>
                      <a:r>
                        <a:rPr lang="id-ID" sz="1400" u="none" strike="noStrike" dirty="0">
                          <a:effectLst/>
                        </a:rPr>
                        <a:t> </a:t>
                      </a:r>
                      <a:endParaRPr lang="id-ID" sz="1400" b="0" i="0" u="none" strike="noStrike" dirty="0">
                        <a:solidFill>
                          <a:srgbClr val="000000"/>
                        </a:solidFill>
                        <a:effectLst/>
                        <a:latin typeface="Calibri" panose="020F0502020204030204" pitchFamily="34" charset="0"/>
                      </a:endParaRPr>
                    </a:p>
                  </a:txBody>
                  <a:tcPr marL="4945" marR="4945" marT="4945" marB="0" anchor="ctr"/>
                </a:tc>
                <a:tc>
                  <a:txBody>
                    <a:bodyPr/>
                    <a:lstStyle/>
                    <a:p>
                      <a:pPr algn="l" fontAlgn="t"/>
                      <a:r>
                        <a:rPr lang="id-ID" sz="1100" u="none" strike="noStrike" dirty="0">
                          <a:effectLst/>
                        </a:rPr>
                        <a:t>1. Open Browser</a:t>
                      </a:r>
                      <a:br>
                        <a:rPr lang="id-ID" sz="1100" u="none" strike="noStrike" dirty="0">
                          <a:effectLst/>
                        </a:rPr>
                      </a:br>
                      <a:r>
                        <a:rPr lang="id-ID" sz="1100" u="none" strike="noStrike" dirty="0">
                          <a:effectLst/>
                        </a:rPr>
                        <a:t>2. Navigate to url "https://demo.midtrans.com/"</a:t>
                      </a:r>
                      <a:br>
                        <a:rPr lang="id-ID" sz="1100" u="none" strike="noStrike" dirty="0">
                          <a:effectLst/>
                        </a:rPr>
                      </a:br>
                      <a:r>
                        <a:rPr lang="id-ID" sz="1100" u="none" strike="noStrike" dirty="0">
                          <a:effectLst/>
                        </a:rPr>
                        <a:t>3. Click button buy now</a:t>
                      </a:r>
                      <a:br>
                        <a:rPr lang="id-ID" sz="1100" u="none" strike="noStrike" dirty="0">
                          <a:effectLst/>
                        </a:rPr>
                      </a:br>
                      <a:r>
                        <a:rPr lang="id-ID" sz="1100" u="none" strike="noStrike" dirty="0">
                          <a:effectLst/>
                        </a:rPr>
                        <a:t>4. Input all data except phone number</a:t>
                      </a:r>
                      <a:br>
                        <a:rPr lang="id-ID" sz="1100" u="none" strike="noStrike" dirty="0">
                          <a:effectLst/>
                        </a:rPr>
                      </a:br>
                      <a:r>
                        <a:rPr lang="id-ID" sz="1100" u="none" strike="noStrike" dirty="0">
                          <a:effectLst/>
                        </a:rPr>
                        <a:t>5. Click button checkout</a:t>
                      </a:r>
                      <a:br>
                        <a:rPr lang="id-ID" sz="1100" u="none" strike="noStrike" dirty="0">
                          <a:effectLst/>
                        </a:rPr>
                      </a:br>
                      <a:r>
                        <a:rPr lang="id-ID" sz="1100" u="none" strike="noStrike" dirty="0">
                          <a:effectLst/>
                        </a:rPr>
                        <a:t>6. Click button continue</a:t>
                      </a:r>
                      <a:br>
                        <a:rPr lang="id-ID" sz="1100" u="none" strike="noStrike" dirty="0">
                          <a:effectLst/>
                        </a:rPr>
                      </a:br>
                      <a:r>
                        <a:rPr lang="id-ID" sz="1100" u="none" strike="noStrike" dirty="0">
                          <a:effectLst/>
                        </a:rPr>
                        <a:t>7. Click button credit/debit card</a:t>
                      </a:r>
                      <a:br>
                        <a:rPr lang="id-ID" sz="1100" u="none" strike="noStrike" dirty="0">
                          <a:effectLst/>
                        </a:rPr>
                      </a:br>
                      <a:r>
                        <a:rPr lang="id-ID" sz="1100" u="none" strike="noStrike" dirty="0">
                          <a:effectLst/>
                        </a:rPr>
                        <a:t>8. Input card number, expire date and cvv </a:t>
                      </a:r>
                      <a:br>
                        <a:rPr lang="id-ID" sz="1100" u="none" strike="noStrike" dirty="0">
                          <a:effectLst/>
                        </a:rPr>
                      </a:br>
                      <a:r>
                        <a:rPr lang="id-ID" sz="1100" u="none" strike="noStrike" dirty="0">
                          <a:effectLst/>
                        </a:rPr>
                        <a:t>9. Click button back pay now</a:t>
                      </a:r>
                      <a:br>
                        <a:rPr lang="id-ID" sz="1100" u="none" strike="noStrike" dirty="0">
                          <a:effectLst/>
                        </a:rPr>
                      </a:br>
                      <a:r>
                        <a:rPr lang="id-ID" sz="1100" u="none" strike="noStrike" dirty="0">
                          <a:effectLst/>
                        </a:rPr>
                        <a:t>10. Input password</a:t>
                      </a:r>
                      <a:br>
                        <a:rPr lang="id-ID" sz="1100" u="none" strike="noStrike" dirty="0">
                          <a:effectLst/>
                        </a:rPr>
                      </a:br>
                      <a:r>
                        <a:rPr lang="id-ID" sz="1100" u="none" strike="noStrike" dirty="0">
                          <a:effectLst/>
                        </a:rPr>
                        <a:t>12. Click button ok</a:t>
                      </a:r>
                      <a:endParaRPr lang="id-ID" sz="1100" b="0" i="0" u="none" strike="noStrike" dirty="0">
                        <a:solidFill>
                          <a:srgbClr val="000000"/>
                        </a:solidFill>
                        <a:effectLst/>
                        <a:latin typeface="Calibri" panose="020F0502020204030204" pitchFamily="34" charset="0"/>
                      </a:endParaRPr>
                    </a:p>
                  </a:txBody>
                  <a:tcPr marL="4945" marR="4945" marT="4945" marB="0"/>
                </a:tc>
                <a:tc>
                  <a:txBody>
                    <a:bodyPr/>
                    <a:lstStyle/>
                    <a:p>
                      <a:pPr algn="ctr" fontAlgn="ctr"/>
                      <a:r>
                        <a:rPr lang="id-ID" sz="1400" u="none" strike="noStrike" dirty="0">
                          <a:effectLst/>
                        </a:rPr>
                        <a:t>Pass</a:t>
                      </a:r>
                      <a:endParaRPr lang="id-ID" sz="1400" b="0" i="0" u="none" strike="noStrike" dirty="0">
                        <a:solidFill>
                          <a:srgbClr val="000000"/>
                        </a:solidFill>
                        <a:effectLst/>
                        <a:latin typeface="Calibri" panose="020F0502020204030204" pitchFamily="34" charset="0"/>
                      </a:endParaRPr>
                    </a:p>
                  </a:txBody>
                  <a:tcPr marL="4945" marR="4945" marT="4945" marB="0" anchor="ctr">
                    <a:solidFill>
                      <a:schemeClr val="accent6"/>
                    </a:solidFill>
                  </a:tcPr>
                </a:tc>
                <a:extLst>
                  <a:ext uri="{0D108BD9-81ED-4DB2-BD59-A6C34878D82A}">
                    <a16:rowId xmlns:a16="http://schemas.microsoft.com/office/drawing/2014/main" val="3171040472"/>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752406627"/>
              </p:ext>
            </p:extLst>
          </p:nvPr>
        </p:nvGraphicFramePr>
        <p:xfrm>
          <a:off x="219456" y="446116"/>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1824">
                  <a:extLst>
                    <a:ext uri="{9D8B030D-6E8A-4147-A177-3AD203B41FA5}">
                      <a16:colId xmlns:a16="http://schemas.microsoft.com/office/drawing/2014/main" val="1780830453"/>
                    </a:ext>
                  </a:extLst>
                </a:gridCol>
                <a:gridCol w="975359">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spTree>
    <p:extLst>
      <p:ext uri="{BB962C8B-B14F-4D97-AF65-F5344CB8AC3E}">
        <p14:creationId xmlns:p14="http://schemas.microsoft.com/office/powerpoint/2010/main" val="27188313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652209399"/>
              </p:ext>
            </p:extLst>
          </p:nvPr>
        </p:nvGraphicFramePr>
        <p:xfrm>
          <a:off x="219455" y="923551"/>
          <a:ext cx="11570207" cy="5575698"/>
        </p:xfrm>
        <a:graphic>
          <a:graphicData uri="http://schemas.openxmlformats.org/drawingml/2006/table">
            <a:tbl>
              <a:tblPr>
                <a:tableStyleId>{5940675A-B579-460E-94D1-54222C63F5DA}</a:tableStyleId>
              </a:tblPr>
              <a:tblGrid>
                <a:gridCol w="512065">
                  <a:extLst>
                    <a:ext uri="{9D8B030D-6E8A-4147-A177-3AD203B41FA5}">
                      <a16:colId xmlns:a16="http://schemas.microsoft.com/office/drawing/2014/main" val="1944943965"/>
                    </a:ext>
                  </a:extLst>
                </a:gridCol>
                <a:gridCol w="2609750">
                  <a:extLst>
                    <a:ext uri="{9D8B030D-6E8A-4147-A177-3AD203B41FA5}">
                      <a16:colId xmlns:a16="http://schemas.microsoft.com/office/drawing/2014/main" val="1163590415"/>
                    </a:ext>
                  </a:extLst>
                </a:gridCol>
                <a:gridCol w="2581809">
                  <a:extLst>
                    <a:ext uri="{9D8B030D-6E8A-4147-A177-3AD203B41FA5}">
                      <a16:colId xmlns:a16="http://schemas.microsoft.com/office/drawing/2014/main" val="844531282"/>
                    </a:ext>
                  </a:extLst>
                </a:gridCol>
                <a:gridCol w="2489401">
                  <a:extLst>
                    <a:ext uri="{9D8B030D-6E8A-4147-A177-3AD203B41FA5}">
                      <a16:colId xmlns:a16="http://schemas.microsoft.com/office/drawing/2014/main" val="848718825"/>
                    </a:ext>
                  </a:extLst>
                </a:gridCol>
                <a:gridCol w="2393027">
                  <a:extLst>
                    <a:ext uri="{9D8B030D-6E8A-4147-A177-3AD203B41FA5}">
                      <a16:colId xmlns:a16="http://schemas.microsoft.com/office/drawing/2014/main" val="2442140860"/>
                    </a:ext>
                  </a:extLst>
                </a:gridCol>
                <a:gridCol w="984155">
                  <a:extLst>
                    <a:ext uri="{9D8B030D-6E8A-4147-A177-3AD203B41FA5}">
                      <a16:colId xmlns:a16="http://schemas.microsoft.com/office/drawing/2014/main" val="1173839320"/>
                    </a:ext>
                  </a:extLst>
                </a:gridCol>
              </a:tblGrid>
              <a:tr h="1014977">
                <a:tc>
                  <a:txBody>
                    <a:bodyPr/>
                    <a:lstStyle/>
                    <a:p>
                      <a:pPr algn="ctr" fontAlgn="ctr"/>
                      <a:r>
                        <a:rPr lang="id-ID" sz="1400" u="none" strike="noStrike" dirty="0">
                          <a:effectLst/>
                        </a:rPr>
                        <a:t>TC24</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a:effectLst/>
                        </a:rPr>
                        <a:t>Clicking the X button on the order summary</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 X button on the order summary is directly linked to the main page</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There should be a button on this page that functions to return to the previous page not to the main page</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a:effectLst/>
                        </a:rPr>
                        <a:t>1. Open Browser</a:t>
                      </a:r>
                      <a:br>
                        <a:rPr lang="en-US" sz="1200" u="none" strike="noStrike">
                          <a:effectLst/>
                        </a:rPr>
                      </a:br>
                      <a:r>
                        <a:rPr lang="en-US" sz="1200" u="none" strike="noStrike">
                          <a:effectLst/>
                        </a:rPr>
                        <a:t>2. Navigate to url "https://demo.midtrans.com/"</a:t>
                      </a:r>
                      <a:br>
                        <a:rPr lang="en-US" sz="1200" u="none" strike="noStrike">
                          <a:effectLst/>
                        </a:rPr>
                      </a:br>
                      <a:r>
                        <a:rPr lang="en-US" sz="1200" u="none" strike="noStrike">
                          <a:effectLst/>
                        </a:rPr>
                        <a:t>3. Click button buy now</a:t>
                      </a:r>
                      <a:br>
                        <a:rPr lang="en-US" sz="1200" u="none" strike="noStrike">
                          <a:effectLst/>
                        </a:rPr>
                      </a:br>
                      <a:r>
                        <a:rPr lang="en-US" sz="1200" u="none" strike="noStrike">
                          <a:effectLst/>
                        </a:rPr>
                        <a:t>4. Click button checkout</a:t>
                      </a:r>
                      <a:br>
                        <a:rPr lang="en-US" sz="1200" u="none" strike="noStrike">
                          <a:effectLst/>
                        </a:rPr>
                      </a:br>
                      <a:r>
                        <a:rPr lang="en-US" sz="1200" u="none" strike="noStrike">
                          <a:effectLst/>
                        </a:rPr>
                        <a:t>5. Click button X</a:t>
                      </a:r>
                      <a:endParaRPr lang="en-US" sz="1200" b="0" i="0" u="none" strike="noStrike">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a:effectLst/>
                        </a:rPr>
                        <a:t>Failed</a:t>
                      </a:r>
                      <a:endParaRPr lang="id-ID" sz="1400" b="0" i="0" u="none" strike="noStrike">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4137015408"/>
                  </a:ext>
                </a:extLst>
              </a:tr>
              <a:tr h="1036320">
                <a:tc>
                  <a:txBody>
                    <a:bodyPr/>
                    <a:lstStyle/>
                    <a:p>
                      <a:pPr algn="ctr" fontAlgn="ctr"/>
                      <a:r>
                        <a:rPr lang="id-ID" sz="1400" u="none" strike="noStrike" dirty="0">
                          <a:effectLst/>
                        </a:rPr>
                        <a:t>TC25</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dirty="0" smtClean="0">
                          <a:effectLst/>
                        </a:rPr>
                        <a:t>Verify the address display in the order summary</a:t>
                      </a:r>
                      <a:endParaRPr lang="id-ID"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No separator character in address, city and postal code</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 address display in shipping details requires a period or comma to distinguish between address, city and postal code</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a:effectLst/>
                        </a:rPr>
                        <a:t>1. Open Browser</a:t>
                      </a:r>
                      <a:br>
                        <a:rPr lang="en-US" sz="1200" u="none" strike="noStrike">
                          <a:effectLst/>
                        </a:rPr>
                      </a:br>
                      <a:r>
                        <a:rPr lang="en-US" sz="1200" u="none" strike="noStrike">
                          <a:effectLst/>
                        </a:rPr>
                        <a:t>2. Navigate to url "https://demo.midtrans.com/"</a:t>
                      </a:r>
                      <a:br>
                        <a:rPr lang="en-US" sz="1200" u="none" strike="noStrike">
                          <a:effectLst/>
                        </a:rPr>
                      </a:br>
                      <a:r>
                        <a:rPr lang="en-US" sz="1200" u="none" strike="noStrike">
                          <a:effectLst/>
                        </a:rPr>
                        <a:t>3. Click button buy now</a:t>
                      </a:r>
                      <a:br>
                        <a:rPr lang="en-US" sz="1200" u="none" strike="noStrike">
                          <a:effectLst/>
                        </a:rPr>
                      </a:br>
                      <a:r>
                        <a:rPr lang="en-US" sz="1200" u="none" strike="noStrike">
                          <a:effectLst/>
                        </a:rPr>
                        <a:t>4. Click button checkout</a:t>
                      </a:r>
                      <a:br>
                        <a:rPr lang="en-US" sz="1200" u="none" strike="noStrike">
                          <a:effectLst/>
                        </a:rPr>
                      </a:br>
                      <a:r>
                        <a:rPr lang="en-US" sz="1200" u="none" strike="noStrike">
                          <a:effectLst/>
                        </a:rPr>
                        <a:t>5. Click button shipping details</a:t>
                      </a:r>
                      <a:endParaRPr lang="en-US" sz="1200" b="0" i="0" u="none" strike="noStrike">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a:effectLst/>
                        </a:rPr>
                        <a:t>Failed</a:t>
                      </a:r>
                      <a:endParaRPr lang="id-ID" sz="1400" b="0" i="0" u="none" strike="noStrike">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53566602"/>
                  </a:ext>
                </a:extLst>
              </a:tr>
              <a:tr h="719328">
                <a:tc>
                  <a:txBody>
                    <a:bodyPr/>
                    <a:lstStyle/>
                    <a:p>
                      <a:pPr algn="ctr" fontAlgn="ctr"/>
                      <a:r>
                        <a:rPr lang="id-ID" sz="1400" u="none" strike="noStrike" dirty="0">
                          <a:effectLst/>
                        </a:rPr>
                        <a:t>TC26</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dirty="0">
                          <a:effectLst/>
                        </a:rPr>
                        <a:t>Entering the name character input on the shopping cart exceeds 50 letters</a:t>
                      </a:r>
                      <a:endParaRPr lang="en-US"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In the name input, you can fill in the input until it is unlimited</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There should be a character input limit on the 50 letter name input</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a:effectLst/>
                        </a:rPr>
                        <a:t>1. Open Browser</a:t>
                      </a:r>
                      <a:br>
                        <a:rPr lang="en-US" sz="1200" u="none" strike="noStrike">
                          <a:effectLst/>
                        </a:rPr>
                      </a:br>
                      <a:r>
                        <a:rPr lang="en-US" sz="1200" u="none" strike="noStrike">
                          <a:effectLst/>
                        </a:rPr>
                        <a:t>2. Navigate to url "https://demo.midtrans.com/"</a:t>
                      </a:r>
                      <a:br>
                        <a:rPr lang="en-US" sz="1200" u="none" strike="noStrike">
                          <a:effectLst/>
                        </a:rPr>
                      </a:br>
                      <a:r>
                        <a:rPr lang="en-US" sz="1200" u="none" strike="noStrike">
                          <a:effectLst/>
                        </a:rPr>
                        <a:t>3. Click button buy now</a:t>
                      </a:r>
                      <a:br>
                        <a:rPr lang="en-US" sz="1200" u="none" strike="noStrike">
                          <a:effectLst/>
                        </a:rPr>
                      </a:br>
                      <a:endParaRPr lang="en-US" sz="1200" b="0" i="0" u="none" strike="noStrike">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a:effectLst/>
                        </a:rPr>
                        <a:t>Failed</a:t>
                      </a:r>
                      <a:endParaRPr lang="id-ID" sz="1400" b="0" i="0" u="none" strike="noStrike">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2212998883"/>
                  </a:ext>
                </a:extLst>
              </a:tr>
              <a:tr h="690604">
                <a:tc>
                  <a:txBody>
                    <a:bodyPr/>
                    <a:lstStyle/>
                    <a:p>
                      <a:pPr algn="ctr" fontAlgn="ctr"/>
                      <a:r>
                        <a:rPr lang="id-ID" sz="1400" u="none" strike="noStrike" dirty="0">
                          <a:effectLst/>
                        </a:rPr>
                        <a:t>TC27</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dirty="0">
                          <a:effectLst/>
                        </a:rPr>
                        <a:t>Entering the email character input on the shopping cart exceeds 30 letters</a:t>
                      </a:r>
                      <a:endParaRPr lang="en-US"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In email input, you can fill in unlimited inputs</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There should be a character input limit on email input of 30 characters</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a:effectLst/>
                        </a:rPr>
                        <a:t>1. Open Browser</a:t>
                      </a:r>
                      <a:br>
                        <a:rPr lang="en-US" sz="1200" u="none" strike="noStrike">
                          <a:effectLst/>
                        </a:rPr>
                      </a:br>
                      <a:r>
                        <a:rPr lang="en-US" sz="1200" u="none" strike="noStrike">
                          <a:effectLst/>
                        </a:rPr>
                        <a:t>2. Navigate to url "https://demo.midtrans.com/"</a:t>
                      </a:r>
                      <a:br>
                        <a:rPr lang="en-US" sz="1200" u="none" strike="noStrike">
                          <a:effectLst/>
                        </a:rPr>
                      </a:br>
                      <a:r>
                        <a:rPr lang="en-US" sz="1200" u="none" strike="noStrike">
                          <a:effectLst/>
                        </a:rPr>
                        <a:t>3. Click button buy now</a:t>
                      </a:r>
                      <a:br>
                        <a:rPr lang="en-US" sz="1200" u="none" strike="noStrike">
                          <a:effectLst/>
                        </a:rPr>
                      </a:br>
                      <a:endParaRPr lang="en-US" sz="1200" b="0" i="0" u="none" strike="noStrike">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a:effectLst/>
                        </a:rPr>
                        <a:t>Failed</a:t>
                      </a:r>
                      <a:endParaRPr lang="id-ID" sz="1400" b="0" i="0" u="none" strike="noStrike">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2086570251"/>
                  </a:ext>
                </a:extLst>
              </a:tr>
              <a:tr h="625304">
                <a:tc>
                  <a:txBody>
                    <a:bodyPr/>
                    <a:lstStyle/>
                    <a:p>
                      <a:pPr algn="ctr" fontAlgn="ctr"/>
                      <a:r>
                        <a:rPr lang="id-ID" sz="1400" u="none" strike="noStrike" dirty="0">
                          <a:effectLst/>
                        </a:rPr>
                        <a:t>TC28</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dirty="0">
                          <a:effectLst/>
                        </a:rPr>
                        <a:t>Enter the character phone number input on the shopping cart exceeds 16 digits</a:t>
                      </a:r>
                      <a:endParaRPr lang="en-US"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At the phone number input, you can fill in unlimited inputs</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There should be a limit for inputting characters in the phone number input of 16 digits</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a:effectLst/>
                        </a:rPr>
                        <a:t>1. Open Browser </a:t>
                      </a:r>
                      <a:br>
                        <a:rPr lang="en-US" sz="1200" u="none" strike="noStrike">
                          <a:effectLst/>
                        </a:rPr>
                      </a:br>
                      <a:r>
                        <a:rPr lang="en-US" sz="1200" u="none" strike="noStrike">
                          <a:effectLst/>
                        </a:rPr>
                        <a:t>2. Navigate to url "https://demo.midtrans.com/" </a:t>
                      </a:r>
                      <a:br>
                        <a:rPr lang="en-US" sz="1200" u="none" strike="noStrike">
                          <a:effectLst/>
                        </a:rPr>
                      </a:br>
                      <a:r>
                        <a:rPr lang="en-US" sz="1200" u="none" strike="noStrike">
                          <a:effectLst/>
                        </a:rPr>
                        <a:t>3. Click button buy now</a:t>
                      </a:r>
                      <a:endParaRPr lang="en-US" sz="1200" b="0" i="0" u="none" strike="noStrike">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3419992749"/>
                  </a:ext>
                </a:extLst>
              </a:tr>
              <a:tr h="783878">
                <a:tc>
                  <a:txBody>
                    <a:bodyPr/>
                    <a:lstStyle/>
                    <a:p>
                      <a:pPr algn="ctr" fontAlgn="ctr"/>
                      <a:r>
                        <a:rPr lang="id-ID" sz="1400" u="none" strike="noStrike" dirty="0">
                          <a:effectLst/>
                        </a:rPr>
                        <a:t>TC29</a:t>
                      </a:r>
                      <a:endParaRPr lang="id-ID" sz="1400" b="0" i="0" u="none" strike="noStrike" dirty="0">
                        <a:solidFill>
                          <a:srgbClr val="000000"/>
                        </a:solidFill>
                        <a:effectLst/>
                        <a:latin typeface="Calibri" panose="020F0502020204030204" pitchFamily="34" charset="0"/>
                      </a:endParaRPr>
                    </a:p>
                  </a:txBody>
                  <a:tcPr marL="7388" marR="7388" marT="7388" marB="0" anchor="ctr">
                    <a:solidFill>
                      <a:schemeClr val="bg2"/>
                    </a:solidFill>
                  </a:tcPr>
                </a:tc>
                <a:tc>
                  <a:txBody>
                    <a:bodyPr/>
                    <a:lstStyle/>
                    <a:p>
                      <a:pPr algn="ctr" fontAlgn="ctr"/>
                      <a:r>
                        <a:rPr lang="en-US" sz="1400" u="none" strike="noStrike" dirty="0">
                          <a:effectLst/>
                        </a:rPr>
                        <a:t>Entering character input on the city on the shopping cart exceeds 85 characters</a:t>
                      </a:r>
                      <a:endParaRPr lang="en-US"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a:effectLst/>
                        </a:rPr>
                        <a:t>At the input city, you can fill in the input until it is unlimited</a:t>
                      </a:r>
                      <a:endParaRPr lang="en-US" sz="1400" b="0" i="0" u="none" strike="noStrike">
                        <a:solidFill>
                          <a:srgbClr val="000000"/>
                        </a:solidFill>
                        <a:effectLst/>
                        <a:latin typeface="Calibri" panose="020F0502020204030204" pitchFamily="34" charset="0"/>
                      </a:endParaRPr>
                    </a:p>
                  </a:txBody>
                  <a:tcPr marL="7388" marR="7388" marT="7388" marB="0" anchor="ctr"/>
                </a:tc>
                <a:tc>
                  <a:txBody>
                    <a:bodyPr/>
                    <a:lstStyle/>
                    <a:p>
                      <a:pPr algn="ctr" fontAlgn="ctr"/>
                      <a:r>
                        <a:rPr lang="en-US" sz="1400" u="none" strike="noStrike" dirty="0">
                          <a:effectLst/>
                        </a:rPr>
                        <a:t>There should be a character input limit on city input of 85 characters</a:t>
                      </a:r>
                      <a:endParaRPr lang="en-US" sz="1400" b="0" i="0" u="none" strike="noStrike" dirty="0">
                        <a:solidFill>
                          <a:srgbClr val="000000"/>
                        </a:solidFill>
                        <a:effectLst/>
                        <a:latin typeface="Calibri" panose="020F0502020204030204" pitchFamily="34" charset="0"/>
                      </a:endParaRPr>
                    </a:p>
                  </a:txBody>
                  <a:tcPr marL="7388" marR="7388" marT="7388" marB="0" anchor="ctr"/>
                </a:tc>
                <a:tc>
                  <a:txBody>
                    <a:bodyPr/>
                    <a:lstStyle/>
                    <a:p>
                      <a:pPr algn="l" fontAlgn="t"/>
                      <a:r>
                        <a:rPr lang="en-US" sz="1200" u="none" strike="noStrike" dirty="0">
                          <a:effectLst/>
                        </a:rPr>
                        <a:t>1. Open Browser</a:t>
                      </a:r>
                      <a:br>
                        <a:rPr lang="en-US" sz="1200" u="none" strike="noStrike" dirty="0">
                          <a:effectLst/>
                        </a:rPr>
                      </a:br>
                      <a:r>
                        <a:rPr lang="en-US" sz="1200" u="none" strike="noStrike" dirty="0">
                          <a:effectLst/>
                        </a:rPr>
                        <a:t>2. Navigate to </a:t>
                      </a:r>
                      <a:r>
                        <a:rPr lang="en-US" sz="1200" u="none" strike="noStrike" dirty="0" err="1">
                          <a:effectLst/>
                        </a:rPr>
                        <a:t>url</a:t>
                      </a:r>
                      <a:r>
                        <a:rPr lang="en-US" sz="1200" u="none" strike="noStrike" dirty="0">
                          <a:effectLst/>
                        </a:rPr>
                        <a:t> "https://demo.midtrans.com/"</a:t>
                      </a:r>
                      <a:br>
                        <a:rPr lang="en-US" sz="1200" u="none" strike="noStrike" dirty="0">
                          <a:effectLst/>
                        </a:rPr>
                      </a:br>
                      <a:r>
                        <a:rPr lang="en-US" sz="1200" u="none" strike="noStrike" dirty="0">
                          <a:effectLst/>
                        </a:rPr>
                        <a:t>3. Click button buy now</a:t>
                      </a:r>
                      <a:endParaRPr lang="en-US" sz="1200" b="0" i="0" u="none" strike="noStrike" dirty="0">
                        <a:solidFill>
                          <a:srgbClr val="000000"/>
                        </a:solidFill>
                        <a:effectLst/>
                        <a:latin typeface="Calibri" panose="020F0502020204030204" pitchFamily="34" charset="0"/>
                      </a:endParaRPr>
                    </a:p>
                  </a:txBody>
                  <a:tcPr marL="7388" marR="7388" marT="7388"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7388" marR="7388" marT="7388" marB="0" anchor="ctr">
                    <a:solidFill>
                      <a:srgbClr val="FF0000"/>
                    </a:solidFill>
                  </a:tcPr>
                </a:tc>
                <a:extLst>
                  <a:ext uri="{0D108BD9-81ED-4DB2-BD59-A6C34878D82A}">
                    <a16:rowId xmlns:a16="http://schemas.microsoft.com/office/drawing/2014/main" val="1605872024"/>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807929948"/>
              </p:ext>
            </p:extLst>
          </p:nvPr>
        </p:nvGraphicFramePr>
        <p:xfrm>
          <a:off x="219456" y="433924"/>
          <a:ext cx="11570207" cy="489627"/>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1824">
                  <a:extLst>
                    <a:ext uri="{9D8B030D-6E8A-4147-A177-3AD203B41FA5}">
                      <a16:colId xmlns:a16="http://schemas.microsoft.com/office/drawing/2014/main" val="1780830453"/>
                    </a:ext>
                  </a:extLst>
                </a:gridCol>
                <a:gridCol w="975359">
                  <a:extLst>
                    <a:ext uri="{9D8B030D-6E8A-4147-A177-3AD203B41FA5}">
                      <a16:colId xmlns:a16="http://schemas.microsoft.com/office/drawing/2014/main" val="268194235"/>
                    </a:ext>
                  </a:extLst>
                </a:gridCol>
              </a:tblGrid>
              <a:tr h="489627">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spTree>
    <p:extLst>
      <p:ext uri="{BB962C8B-B14F-4D97-AF65-F5344CB8AC3E}">
        <p14:creationId xmlns:p14="http://schemas.microsoft.com/office/powerpoint/2010/main" val="3100776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4483898"/>
              </p:ext>
            </p:extLst>
          </p:nvPr>
        </p:nvGraphicFramePr>
        <p:xfrm>
          <a:off x="329184" y="987552"/>
          <a:ext cx="11570207" cy="496831"/>
        </p:xfrm>
        <a:graphic>
          <a:graphicData uri="http://schemas.openxmlformats.org/drawingml/2006/table">
            <a:tbl>
              <a:tblPr>
                <a:tableStyleId>{5940675A-B579-460E-94D1-54222C63F5DA}</a:tableStyleId>
              </a:tblPr>
              <a:tblGrid>
                <a:gridCol w="510008">
                  <a:extLst>
                    <a:ext uri="{9D8B030D-6E8A-4147-A177-3AD203B41FA5}">
                      <a16:colId xmlns:a16="http://schemas.microsoft.com/office/drawing/2014/main" val="1277978599"/>
                    </a:ext>
                  </a:extLst>
                </a:gridCol>
                <a:gridCol w="2615431">
                  <a:extLst>
                    <a:ext uri="{9D8B030D-6E8A-4147-A177-3AD203B41FA5}">
                      <a16:colId xmlns:a16="http://schemas.microsoft.com/office/drawing/2014/main" val="1493162856"/>
                    </a:ext>
                  </a:extLst>
                </a:gridCol>
                <a:gridCol w="2576200">
                  <a:extLst>
                    <a:ext uri="{9D8B030D-6E8A-4147-A177-3AD203B41FA5}">
                      <a16:colId xmlns:a16="http://schemas.microsoft.com/office/drawing/2014/main" val="3949567030"/>
                    </a:ext>
                  </a:extLst>
                </a:gridCol>
                <a:gridCol w="2491385">
                  <a:extLst>
                    <a:ext uri="{9D8B030D-6E8A-4147-A177-3AD203B41FA5}">
                      <a16:colId xmlns:a16="http://schemas.microsoft.com/office/drawing/2014/main" val="539702233"/>
                    </a:ext>
                  </a:extLst>
                </a:gridCol>
                <a:gridCol w="2401824">
                  <a:extLst>
                    <a:ext uri="{9D8B030D-6E8A-4147-A177-3AD203B41FA5}">
                      <a16:colId xmlns:a16="http://schemas.microsoft.com/office/drawing/2014/main" val="1780830453"/>
                    </a:ext>
                  </a:extLst>
                </a:gridCol>
                <a:gridCol w="975359">
                  <a:extLst>
                    <a:ext uri="{9D8B030D-6E8A-4147-A177-3AD203B41FA5}">
                      <a16:colId xmlns:a16="http://schemas.microsoft.com/office/drawing/2014/main" val="268194235"/>
                    </a:ext>
                  </a:extLst>
                </a:gridCol>
              </a:tblGrid>
              <a:tr h="496831">
                <a:tc>
                  <a:txBody>
                    <a:bodyPr/>
                    <a:lstStyle/>
                    <a:p>
                      <a:pPr algn="ctr" fontAlgn="ctr"/>
                      <a:r>
                        <a:rPr lang="id-ID" sz="1200" u="none" strike="noStrike" dirty="0">
                          <a:effectLst/>
                        </a:rPr>
                        <a:t>Test Case Id</a:t>
                      </a:r>
                      <a:endParaRPr lang="id-ID" sz="12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Tase Case</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Actual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Expected Result</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Steps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tc>
                  <a:txBody>
                    <a:bodyPr/>
                    <a:lstStyle/>
                    <a:p>
                      <a:pPr algn="ctr" fontAlgn="ctr"/>
                      <a:r>
                        <a:rPr lang="id-ID" sz="1400" u="none" strike="noStrike" dirty="0">
                          <a:effectLst/>
                        </a:rPr>
                        <a:t>Status</a:t>
                      </a:r>
                      <a:endParaRPr lang="id-ID" sz="1400" b="0" i="0" u="none" strike="noStrike" dirty="0">
                        <a:solidFill>
                          <a:srgbClr val="000000"/>
                        </a:solidFill>
                        <a:effectLst/>
                        <a:latin typeface="Calibri" panose="020F0502020204030204" pitchFamily="34" charset="0"/>
                      </a:endParaRPr>
                    </a:p>
                  </a:txBody>
                  <a:tcPr marL="7991" marR="7991" marT="7991" marB="0" anchor="ctr">
                    <a:solidFill>
                      <a:schemeClr val="bg2"/>
                    </a:solidFill>
                  </a:tcPr>
                </a:tc>
                <a:extLst>
                  <a:ext uri="{0D108BD9-81ED-4DB2-BD59-A6C34878D82A}">
                    <a16:rowId xmlns:a16="http://schemas.microsoft.com/office/drawing/2014/main" val="108218010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47802956"/>
              </p:ext>
            </p:extLst>
          </p:nvPr>
        </p:nvGraphicFramePr>
        <p:xfrm>
          <a:off x="329184" y="1484383"/>
          <a:ext cx="11570206" cy="4506705"/>
        </p:xfrm>
        <a:graphic>
          <a:graphicData uri="http://schemas.openxmlformats.org/drawingml/2006/table">
            <a:tbl>
              <a:tblPr>
                <a:tableStyleId>{5940675A-B579-460E-94D1-54222C63F5DA}</a:tableStyleId>
              </a:tblPr>
              <a:tblGrid>
                <a:gridCol w="512064">
                  <a:extLst>
                    <a:ext uri="{9D8B030D-6E8A-4147-A177-3AD203B41FA5}">
                      <a16:colId xmlns:a16="http://schemas.microsoft.com/office/drawing/2014/main" val="2755671044"/>
                    </a:ext>
                  </a:extLst>
                </a:gridCol>
                <a:gridCol w="2609751">
                  <a:extLst>
                    <a:ext uri="{9D8B030D-6E8A-4147-A177-3AD203B41FA5}">
                      <a16:colId xmlns:a16="http://schemas.microsoft.com/office/drawing/2014/main" val="120377501"/>
                    </a:ext>
                  </a:extLst>
                </a:gridCol>
                <a:gridCol w="2581808">
                  <a:extLst>
                    <a:ext uri="{9D8B030D-6E8A-4147-A177-3AD203B41FA5}">
                      <a16:colId xmlns:a16="http://schemas.microsoft.com/office/drawing/2014/main" val="3483367725"/>
                    </a:ext>
                  </a:extLst>
                </a:gridCol>
                <a:gridCol w="2489401">
                  <a:extLst>
                    <a:ext uri="{9D8B030D-6E8A-4147-A177-3AD203B41FA5}">
                      <a16:colId xmlns:a16="http://schemas.microsoft.com/office/drawing/2014/main" val="3284889709"/>
                    </a:ext>
                  </a:extLst>
                </a:gridCol>
                <a:gridCol w="2393028">
                  <a:extLst>
                    <a:ext uri="{9D8B030D-6E8A-4147-A177-3AD203B41FA5}">
                      <a16:colId xmlns:a16="http://schemas.microsoft.com/office/drawing/2014/main" val="445892728"/>
                    </a:ext>
                  </a:extLst>
                </a:gridCol>
                <a:gridCol w="984154">
                  <a:extLst>
                    <a:ext uri="{9D8B030D-6E8A-4147-A177-3AD203B41FA5}">
                      <a16:colId xmlns:a16="http://schemas.microsoft.com/office/drawing/2014/main" val="3440168383"/>
                    </a:ext>
                  </a:extLst>
                </a:gridCol>
              </a:tblGrid>
              <a:tr h="697167">
                <a:tc>
                  <a:txBody>
                    <a:bodyPr/>
                    <a:lstStyle/>
                    <a:p>
                      <a:pPr algn="ctr" fontAlgn="ctr"/>
                      <a:r>
                        <a:rPr lang="id-ID" sz="1400" u="none" strike="noStrike" dirty="0">
                          <a:effectLst/>
                        </a:rPr>
                        <a:t>TC30</a:t>
                      </a:r>
                      <a:endParaRPr lang="id-ID" sz="1400" b="0" i="0" u="none" strike="noStrike" dirty="0">
                        <a:solidFill>
                          <a:srgbClr val="000000"/>
                        </a:solidFill>
                        <a:effectLst/>
                        <a:latin typeface="Calibri" panose="020F0502020204030204" pitchFamily="34" charset="0"/>
                      </a:endParaRPr>
                    </a:p>
                  </a:txBody>
                  <a:tcPr marL="8715" marR="8715" marT="8715" marB="0" anchor="ctr">
                    <a:solidFill>
                      <a:schemeClr val="bg2"/>
                    </a:solidFill>
                  </a:tcPr>
                </a:tc>
                <a:tc>
                  <a:txBody>
                    <a:bodyPr/>
                    <a:lstStyle/>
                    <a:p>
                      <a:pPr algn="ctr" fontAlgn="ctr"/>
                      <a:r>
                        <a:rPr lang="en-US" sz="1400" u="none" strike="noStrike">
                          <a:effectLst/>
                        </a:rPr>
                        <a:t>Entering the postal code character input on the shopping cart as much as 5 digits and can only fill in with numeric input</a:t>
                      </a:r>
                      <a:endParaRPr lang="en-US" sz="1400" b="0" i="0" u="none" strike="noStrike">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a:effectLst/>
                        </a:rPr>
                        <a:t>In postal code input, you can fill in unlimited inputs</a:t>
                      </a:r>
                      <a:endParaRPr lang="en-US" sz="1400" b="0" i="0" u="none" strike="noStrike">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a:effectLst/>
                        </a:rPr>
                        <a:t>There should be a character input limit on postal code input of 5 digits</a:t>
                      </a:r>
                      <a:endParaRPr lang="en-US" sz="140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t"/>
                      <a:r>
                        <a:rPr lang="en-US" sz="1400" u="none" strike="noStrike">
                          <a:effectLst/>
                        </a:rPr>
                        <a:t>1. Open Browser</a:t>
                      </a:r>
                      <a:br>
                        <a:rPr lang="en-US" sz="1400" u="none" strike="noStrike">
                          <a:effectLst/>
                        </a:rPr>
                      </a:br>
                      <a:r>
                        <a:rPr lang="en-US" sz="1400" u="none" strike="noStrike">
                          <a:effectLst/>
                        </a:rPr>
                        <a:t>2. Navigate to url "https://demo.midtrans.com/"</a:t>
                      </a:r>
                      <a:br>
                        <a:rPr lang="en-US" sz="1400" u="none" strike="noStrike">
                          <a:effectLst/>
                        </a:rPr>
                      </a:br>
                      <a:r>
                        <a:rPr lang="en-US" sz="1400" u="none" strike="noStrike">
                          <a:effectLst/>
                        </a:rPr>
                        <a:t>3. Click button buy now</a:t>
                      </a:r>
                      <a:endParaRPr lang="en-US" sz="1400" b="0" i="0" u="none" strike="noStrike">
                        <a:solidFill>
                          <a:srgbClr val="000000"/>
                        </a:solidFill>
                        <a:effectLst/>
                        <a:latin typeface="Calibri" panose="020F0502020204030204" pitchFamily="34" charset="0"/>
                      </a:endParaRPr>
                    </a:p>
                  </a:txBody>
                  <a:tcPr marL="8715" marR="8715" marT="8715"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8715" marR="8715" marT="8715" marB="0" anchor="ctr">
                    <a:solidFill>
                      <a:srgbClr val="FF0000"/>
                    </a:solidFill>
                  </a:tcPr>
                </a:tc>
                <a:extLst>
                  <a:ext uri="{0D108BD9-81ED-4DB2-BD59-A6C34878D82A}">
                    <a16:rowId xmlns:a16="http://schemas.microsoft.com/office/drawing/2014/main" val="439944612"/>
                  </a:ext>
                </a:extLst>
              </a:tr>
              <a:tr h="871458">
                <a:tc>
                  <a:txBody>
                    <a:bodyPr/>
                    <a:lstStyle/>
                    <a:p>
                      <a:pPr algn="ctr" fontAlgn="ctr"/>
                      <a:r>
                        <a:rPr lang="id-ID" sz="1400" u="none" strike="noStrike" dirty="0">
                          <a:effectLst/>
                        </a:rPr>
                        <a:t>TC31</a:t>
                      </a:r>
                      <a:endParaRPr lang="id-ID" sz="1400" b="0" i="0" u="none" strike="noStrike" dirty="0">
                        <a:solidFill>
                          <a:srgbClr val="000000"/>
                        </a:solidFill>
                        <a:effectLst/>
                        <a:latin typeface="Calibri" panose="020F0502020204030204" pitchFamily="34" charset="0"/>
                      </a:endParaRPr>
                    </a:p>
                  </a:txBody>
                  <a:tcPr marL="8715" marR="8715" marT="8715" marB="0" anchor="ctr">
                    <a:solidFill>
                      <a:schemeClr val="bg2"/>
                    </a:solidFill>
                  </a:tcPr>
                </a:tc>
                <a:tc>
                  <a:txBody>
                    <a:bodyPr/>
                    <a:lstStyle/>
                    <a:p>
                      <a:pPr algn="ctr" fontAlgn="ctr"/>
                      <a:r>
                        <a:rPr lang="en-US" sz="1400" u="none" strike="noStrike" dirty="0">
                          <a:effectLst/>
                        </a:rPr>
                        <a:t>Entering data on shopping carts with characters that do not match each input</a:t>
                      </a:r>
                      <a:endParaRPr lang="en-US" sz="1400" b="0" i="0" u="none" strike="noStrike" dirty="0">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dirty="0">
                          <a:effectLst/>
                        </a:rPr>
                        <a:t>If one of the inputs in the shopping cart is filled in more than the number of characters in each input or filled in with the wrong input, it will return to the main page</a:t>
                      </a:r>
                      <a:endParaRPr lang="en-US" sz="1400" b="0" i="0" u="none" strike="noStrike" dirty="0">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a:effectLst/>
                        </a:rPr>
                        <a:t>It should show the wrong input at the wrong input place so as not to make it difficult for users to find out the wrong input</a:t>
                      </a:r>
                      <a:endParaRPr lang="en-US" sz="1400" b="0" i="0" u="none" strike="noStrike">
                        <a:solidFill>
                          <a:srgbClr val="000000"/>
                        </a:solidFill>
                        <a:effectLst/>
                        <a:latin typeface="Calibri" panose="020F0502020204030204" pitchFamily="34" charset="0"/>
                      </a:endParaRPr>
                    </a:p>
                  </a:txBody>
                  <a:tcPr marL="8715" marR="8715" marT="8715" marB="0" anchor="ctr"/>
                </a:tc>
                <a:tc>
                  <a:txBody>
                    <a:bodyPr/>
                    <a:lstStyle/>
                    <a:p>
                      <a:pPr algn="l" fontAlgn="t"/>
                      <a:r>
                        <a:rPr lang="en-US" sz="1400" u="none" strike="noStrike">
                          <a:effectLst/>
                        </a:rPr>
                        <a:t>1. Open Browser</a:t>
                      </a:r>
                      <a:br>
                        <a:rPr lang="en-US" sz="1400" u="none" strike="noStrike">
                          <a:effectLst/>
                        </a:rPr>
                      </a:br>
                      <a:r>
                        <a:rPr lang="en-US" sz="1400" u="none" strike="noStrike">
                          <a:effectLst/>
                        </a:rPr>
                        <a:t>2. Navigate to url "https://demo.midtrans.com/"</a:t>
                      </a:r>
                      <a:br>
                        <a:rPr lang="en-US" sz="1400" u="none" strike="noStrike">
                          <a:effectLst/>
                        </a:rPr>
                      </a:br>
                      <a:r>
                        <a:rPr lang="en-US" sz="1400" u="none" strike="noStrike">
                          <a:effectLst/>
                        </a:rPr>
                        <a:t>3. Click button buy now</a:t>
                      </a:r>
                      <a:br>
                        <a:rPr lang="en-US" sz="1400" u="none" strike="noStrike">
                          <a:effectLst/>
                        </a:rPr>
                      </a:br>
                      <a:r>
                        <a:rPr lang="en-US" sz="1400" u="none" strike="noStrike">
                          <a:effectLst/>
                        </a:rPr>
                        <a:t>4. Click button checkout</a:t>
                      </a:r>
                      <a:endParaRPr lang="en-US" sz="1400" b="0" i="0" u="none" strike="noStrike">
                        <a:solidFill>
                          <a:srgbClr val="000000"/>
                        </a:solidFill>
                        <a:effectLst/>
                        <a:latin typeface="Calibri" panose="020F0502020204030204" pitchFamily="34" charset="0"/>
                      </a:endParaRPr>
                    </a:p>
                  </a:txBody>
                  <a:tcPr marL="8715" marR="8715" marT="8715"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8715" marR="8715" marT="8715" marB="0" anchor="ctr">
                    <a:solidFill>
                      <a:srgbClr val="FF0000"/>
                    </a:solidFill>
                  </a:tcPr>
                </a:tc>
                <a:extLst>
                  <a:ext uri="{0D108BD9-81ED-4DB2-BD59-A6C34878D82A}">
                    <a16:rowId xmlns:a16="http://schemas.microsoft.com/office/drawing/2014/main" val="112065157"/>
                  </a:ext>
                </a:extLst>
              </a:tr>
              <a:tr h="2091500">
                <a:tc>
                  <a:txBody>
                    <a:bodyPr/>
                    <a:lstStyle/>
                    <a:p>
                      <a:pPr algn="ctr" fontAlgn="ctr"/>
                      <a:r>
                        <a:rPr lang="id-ID" sz="1400" u="none" strike="noStrike" dirty="0">
                          <a:effectLst/>
                        </a:rPr>
                        <a:t>TC32</a:t>
                      </a:r>
                      <a:endParaRPr lang="id-ID" sz="1400" b="0" i="0" u="none" strike="noStrike" dirty="0">
                        <a:solidFill>
                          <a:srgbClr val="000000"/>
                        </a:solidFill>
                        <a:effectLst/>
                        <a:latin typeface="Calibri" panose="020F0502020204030204" pitchFamily="34" charset="0"/>
                      </a:endParaRPr>
                    </a:p>
                  </a:txBody>
                  <a:tcPr marL="8715" marR="8715" marT="8715" marB="0" anchor="ctr">
                    <a:solidFill>
                      <a:schemeClr val="bg2"/>
                    </a:solidFill>
                  </a:tcPr>
                </a:tc>
                <a:tc>
                  <a:txBody>
                    <a:bodyPr/>
                    <a:lstStyle/>
                    <a:p>
                      <a:pPr algn="ctr" fontAlgn="ctr"/>
                      <a:r>
                        <a:rPr lang="en-US" sz="1400" u="none" strike="noStrike">
                          <a:effectLst/>
                        </a:rPr>
                        <a:t>Checking suggest on input card number</a:t>
                      </a:r>
                      <a:endParaRPr lang="en-US" sz="1400" b="0" i="0" u="none" strike="noStrike">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dirty="0">
                          <a:effectLst/>
                        </a:rPr>
                        <a:t>Suggest card number will follow if the user scrolls</a:t>
                      </a:r>
                      <a:endParaRPr lang="en-US" sz="1400" b="0" i="0" u="none" strike="noStrike" dirty="0">
                        <a:solidFill>
                          <a:srgbClr val="000000"/>
                        </a:solidFill>
                        <a:effectLst/>
                        <a:latin typeface="Calibri" panose="020F0502020204030204" pitchFamily="34" charset="0"/>
                      </a:endParaRPr>
                    </a:p>
                  </a:txBody>
                  <a:tcPr marL="8715" marR="8715" marT="8715" marB="0" anchor="ctr"/>
                </a:tc>
                <a:tc>
                  <a:txBody>
                    <a:bodyPr/>
                    <a:lstStyle/>
                    <a:p>
                      <a:pPr algn="ctr" fontAlgn="ctr"/>
                      <a:r>
                        <a:rPr lang="en-US" sz="1400" u="none" strike="noStrike" dirty="0">
                          <a:effectLst/>
                        </a:rPr>
                        <a:t>When the page is scrolled, suggest input card number should not follow</a:t>
                      </a:r>
                      <a:endParaRPr lang="en-US" sz="1400" b="0" i="0" u="none" strike="noStrike" dirty="0">
                        <a:solidFill>
                          <a:srgbClr val="000000"/>
                        </a:solidFill>
                        <a:effectLst/>
                        <a:latin typeface="Calibri" panose="020F0502020204030204" pitchFamily="34" charset="0"/>
                      </a:endParaRPr>
                    </a:p>
                  </a:txBody>
                  <a:tcPr marL="8715" marR="8715" marT="8715" marB="0" anchor="ctr"/>
                </a:tc>
                <a:tc>
                  <a:txBody>
                    <a:bodyPr/>
                    <a:lstStyle/>
                    <a:p>
                      <a:pPr algn="l" fontAlgn="t"/>
                      <a:r>
                        <a:rPr lang="id-ID" sz="1400" u="none" strike="noStrike" dirty="0">
                          <a:effectLst/>
                        </a:rPr>
                        <a:t>1. Open Browser </a:t>
                      </a:r>
                      <a:br>
                        <a:rPr lang="id-ID" sz="1400" u="none" strike="noStrike" dirty="0">
                          <a:effectLst/>
                        </a:rPr>
                      </a:br>
                      <a:r>
                        <a:rPr lang="id-ID" sz="1400" u="none" strike="noStrike" dirty="0">
                          <a:effectLst/>
                        </a:rPr>
                        <a:t>2. Navigate to url "https://demo.midtrans.com/" </a:t>
                      </a:r>
                      <a:br>
                        <a:rPr lang="id-ID" sz="1400" u="none" strike="noStrike" dirty="0">
                          <a:effectLst/>
                        </a:rPr>
                      </a:br>
                      <a:r>
                        <a:rPr lang="id-ID" sz="1400" u="none" strike="noStrike" dirty="0">
                          <a:effectLst/>
                        </a:rPr>
                        <a:t>3. Click button buy now </a:t>
                      </a:r>
                      <a:br>
                        <a:rPr lang="id-ID" sz="1400" u="none" strike="noStrike" dirty="0">
                          <a:effectLst/>
                        </a:rPr>
                      </a:br>
                      <a:r>
                        <a:rPr lang="id-ID" sz="1400" u="none" strike="noStrike" dirty="0">
                          <a:effectLst/>
                        </a:rPr>
                        <a:t>4. Input all data except phone number </a:t>
                      </a:r>
                      <a:br>
                        <a:rPr lang="id-ID" sz="1400" u="none" strike="noStrike" dirty="0">
                          <a:effectLst/>
                        </a:rPr>
                      </a:br>
                      <a:r>
                        <a:rPr lang="id-ID" sz="1400" u="none" strike="noStrike" dirty="0">
                          <a:effectLst/>
                        </a:rPr>
                        <a:t>5. Click button checkout </a:t>
                      </a:r>
                      <a:br>
                        <a:rPr lang="id-ID" sz="1400" u="none" strike="noStrike" dirty="0">
                          <a:effectLst/>
                        </a:rPr>
                      </a:br>
                      <a:r>
                        <a:rPr lang="id-ID" sz="1400" u="none" strike="noStrike" dirty="0">
                          <a:effectLst/>
                        </a:rPr>
                        <a:t>6. Click button continue </a:t>
                      </a:r>
                      <a:br>
                        <a:rPr lang="id-ID" sz="1400" u="none" strike="noStrike" dirty="0">
                          <a:effectLst/>
                        </a:rPr>
                      </a:br>
                      <a:r>
                        <a:rPr lang="id-ID" sz="1400" u="none" strike="noStrike" dirty="0">
                          <a:effectLst/>
                        </a:rPr>
                        <a:t>7. Click button credit/debit card </a:t>
                      </a:r>
                      <a:br>
                        <a:rPr lang="id-ID" sz="1400" u="none" strike="noStrike" dirty="0">
                          <a:effectLst/>
                        </a:rPr>
                      </a:br>
                      <a:r>
                        <a:rPr lang="id-ID" sz="1400" u="none" strike="noStrike" dirty="0">
                          <a:effectLst/>
                        </a:rPr>
                        <a:t>8. Click inputan card number </a:t>
                      </a:r>
                      <a:br>
                        <a:rPr lang="id-ID" sz="1400" u="none" strike="noStrike" dirty="0">
                          <a:effectLst/>
                        </a:rPr>
                      </a:br>
                      <a:r>
                        <a:rPr lang="id-ID" sz="1400" u="none" strike="noStrike" dirty="0">
                          <a:effectLst/>
                        </a:rPr>
                        <a:t>9. Scroll page </a:t>
                      </a:r>
                      <a:br>
                        <a:rPr lang="id-ID" sz="1400" u="none" strike="noStrike" dirty="0">
                          <a:effectLst/>
                        </a:rPr>
                      </a:br>
                      <a:endParaRPr lang="id-ID" sz="1400" b="0" i="0" u="none" strike="noStrike" dirty="0">
                        <a:solidFill>
                          <a:srgbClr val="000000"/>
                        </a:solidFill>
                        <a:effectLst/>
                        <a:latin typeface="Calibri" panose="020F0502020204030204" pitchFamily="34" charset="0"/>
                      </a:endParaRPr>
                    </a:p>
                  </a:txBody>
                  <a:tcPr marL="8715" marR="8715" marT="8715" marB="0"/>
                </a:tc>
                <a:tc>
                  <a:txBody>
                    <a:bodyPr/>
                    <a:lstStyle/>
                    <a:p>
                      <a:pPr algn="ctr" fontAlgn="ctr"/>
                      <a:r>
                        <a:rPr lang="id-ID" sz="1400" u="none" strike="noStrike" dirty="0">
                          <a:effectLst/>
                        </a:rPr>
                        <a:t>Failed</a:t>
                      </a:r>
                      <a:endParaRPr lang="id-ID" sz="1400" b="0" i="0" u="none" strike="noStrike" dirty="0">
                        <a:solidFill>
                          <a:srgbClr val="000000"/>
                        </a:solidFill>
                        <a:effectLst/>
                        <a:latin typeface="Calibri" panose="020F0502020204030204" pitchFamily="34" charset="0"/>
                      </a:endParaRPr>
                    </a:p>
                  </a:txBody>
                  <a:tcPr marL="8715" marR="8715" marT="8715" marB="0" anchor="ctr">
                    <a:solidFill>
                      <a:srgbClr val="FF0000"/>
                    </a:solidFill>
                  </a:tcPr>
                </a:tc>
                <a:extLst>
                  <a:ext uri="{0D108BD9-81ED-4DB2-BD59-A6C34878D82A}">
                    <a16:rowId xmlns:a16="http://schemas.microsoft.com/office/drawing/2014/main" val="2314411335"/>
                  </a:ext>
                </a:extLst>
              </a:tr>
            </a:tbl>
          </a:graphicData>
        </a:graphic>
      </p:graphicFrame>
    </p:spTree>
    <p:extLst>
      <p:ext uri="{BB962C8B-B14F-4D97-AF65-F5344CB8AC3E}">
        <p14:creationId xmlns:p14="http://schemas.microsoft.com/office/powerpoint/2010/main" val="18950250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TotalTime>
  <Words>1614</Words>
  <Application>Microsoft Office PowerPoint</Application>
  <PresentationFormat>Widescreen</PresentationFormat>
  <Paragraphs>298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Bahnschrift SemiBold Condensed</vt:lpstr>
      <vt:lpstr>Bahnschrift SemiBold SemiConden</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TELKOM</dc:creator>
  <cp:lastModifiedBy>TELKOM</cp:lastModifiedBy>
  <cp:revision>32</cp:revision>
  <dcterms:created xsi:type="dcterms:W3CDTF">2022-01-23T13:46:49Z</dcterms:created>
  <dcterms:modified xsi:type="dcterms:W3CDTF">2022-01-28T09:27:35Z</dcterms:modified>
</cp:coreProperties>
</file>