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6" d="100"/>
          <a:sy n="66" d="100"/>
        </p:scale>
        <p:origin x="90"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M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81033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07796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M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280377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30852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M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F7D37-7795-418F-A511-EDC6CA722DAB}" type="datetimeFigureOut">
              <a:rPr lang="ro-MD" smtClean="0"/>
              <a:t>21.09.2017</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191306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5" name="Date Placeholder 4"/>
          <p:cNvSpPr>
            <a:spLocks noGrp="1"/>
          </p:cNvSpPr>
          <p:nvPr>
            <p:ph type="dt" sz="half" idx="10"/>
          </p:nvPr>
        </p:nvSpPr>
        <p:spPr/>
        <p:txBody>
          <a:bodyPr/>
          <a:lstStyle/>
          <a:p>
            <a:fld id="{432F7D37-7795-418F-A511-EDC6CA722DAB}" type="datetimeFigureOut">
              <a:rPr lang="ro-MD" smtClean="0"/>
              <a:t>21.09.2017</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45765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M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7" name="Date Placeholder 6"/>
          <p:cNvSpPr>
            <a:spLocks noGrp="1"/>
          </p:cNvSpPr>
          <p:nvPr>
            <p:ph type="dt" sz="half" idx="10"/>
          </p:nvPr>
        </p:nvSpPr>
        <p:spPr/>
        <p:txBody>
          <a:bodyPr/>
          <a:lstStyle/>
          <a:p>
            <a:fld id="{432F7D37-7795-418F-A511-EDC6CA722DAB}" type="datetimeFigureOut">
              <a:rPr lang="ro-MD" smtClean="0"/>
              <a:t>21.09.2017</a:t>
            </a:fld>
            <a:endParaRPr lang="ro-MD"/>
          </a:p>
        </p:txBody>
      </p:sp>
      <p:sp>
        <p:nvSpPr>
          <p:cNvPr id="8" name="Footer Placeholder 7"/>
          <p:cNvSpPr>
            <a:spLocks noGrp="1"/>
          </p:cNvSpPr>
          <p:nvPr>
            <p:ph type="ftr" sz="quarter" idx="11"/>
          </p:nvPr>
        </p:nvSpPr>
        <p:spPr/>
        <p:txBody>
          <a:bodyPr/>
          <a:lstStyle/>
          <a:p>
            <a:endParaRPr lang="ro-MD"/>
          </a:p>
        </p:txBody>
      </p:sp>
      <p:sp>
        <p:nvSpPr>
          <p:cNvPr id="9" name="Slide Number Placeholder 8"/>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207712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MD"/>
          </a:p>
        </p:txBody>
      </p:sp>
      <p:sp>
        <p:nvSpPr>
          <p:cNvPr id="3" name="Date Placeholder 2"/>
          <p:cNvSpPr>
            <a:spLocks noGrp="1"/>
          </p:cNvSpPr>
          <p:nvPr>
            <p:ph type="dt" sz="half" idx="10"/>
          </p:nvPr>
        </p:nvSpPr>
        <p:spPr/>
        <p:txBody>
          <a:bodyPr/>
          <a:lstStyle/>
          <a:p>
            <a:fld id="{432F7D37-7795-418F-A511-EDC6CA722DAB}" type="datetimeFigureOut">
              <a:rPr lang="ro-MD" smtClean="0"/>
              <a:t>21.09.2017</a:t>
            </a:fld>
            <a:endParaRPr lang="ro-MD"/>
          </a:p>
        </p:txBody>
      </p:sp>
      <p:sp>
        <p:nvSpPr>
          <p:cNvPr id="4" name="Footer Placeholder 3"/>
          <p:cNvSpPr>
            <a:spLocks noGrp="1"/>
          </p:cNvSpPr>
          <p:nvPr>
            <p:ph type="ftr" sz="quarter" idx="11"/>
          </p:nvPr>
        </p:nvSpPr>
        <p:spPr/>
        <p:txBody>
          <a:bodyPr/>
          <a:lstStyle/>
          <a:p>
            <a:endParaRPr lang="ro-MD"/>
          </a:p>
        </p:txBody>
      </p:sp>
      <p:sp>
        <p:nvSpPr>
          <p:cNvPr id="5" name="Slide Number Placeholder 4"/>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175029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F7D37-7795-418F-A511-EDC6CA722DAB}" type="datetimeFigureOut">
              <a:rPr lang="ro-MD" smtClean="0"/>
              <a:t>21.09.2017</a:t>
            </a:fld>
            <a:endParaRPr lang="ro-MD"/>
          </a:p>
        </p:txBody>
      </p:sp>
      <p:sp>
        <p:nvSpPr>
          <p:cNvPr id="3" name="Footer Placeholder 2"/>
          <p:cNvSpPr>
            <a:spLocks noGrp="1"/>
          </p:cNvSpPr>
          <p:nvPr>
            <p:ph type="ftr" sz="quarter" idx="11"/>
          </p:nvPr>
        </p:nvSpPr>
        <p:spPr/>
        <p:txBody>
          <a:bodyPr/>
          <a:lstStyle/>
          <a:p>
            <a:endParaRPr lang="ro-MD"/>
          </a:p>
        </p:txBody>
      </p:sp>
      <p:sp>
        <p:nvSpPr>
          <p:cNvPr id="4" name="Slide Number Placeholder 3"/>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412730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M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F7D37-7795-418F-A511-EDC6CA722DAB}" type="datetimeFigureOut">
              <a:rPr lang="ro-MD" smtClean="0"/>
              <a:t>21.09.2017</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301158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M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M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F7D37-7795-418F-A511-EDC6CA722DAB}" type="datetimeFigureOut">
              <a:rPr lang="ro-MD" smtClean="0"/>
              <a:t>21.09.2017</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72488B79-11D1-4BCA-AC76-8E98BEA3E6BB}" type="slidenum">
              <a:rPr lang="ro-MD" smtClean="0"/>
              <a:t>‹#›</a:t>
            </a:fld>
            <a:endParaRPr lang="ro-MD"/>
          </a:p>
        </p:txBody>
      </p:sp>
    </p:spTree>
    <p:extLst>
      <p:ext uri="{BB962C8B-B14F-4D97-AF65-F5344CB8AC3E}">
        <p14:creationId xmlns:p14="http://schemas.microsoft.com/office/powerpoint/2010/main" val="14620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M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M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F7D37-7795-418F-A511-EDC6CA722DAB}" type="datetimeFigureOut">
              <a:rPr lang="ro-MD" smtClean="0"/>
              <a:t>21.09.2017</a:t>
            </a:fld>
            <a:endParaRPr lang="ro-M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M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88B79-11D1-4BCA-AC76-8E98BEA3E6BB}" type="slidenum">
              <a:rPr lang="ro-MD" smtClean="0"/>
              <a:t>‹#›</a:t>
            </a:fld>
            <a:endParaRPr lang="ro-MD"/>
          </a:p>
        </p:txBody>
      </p:sp>
    </p:spTree>
    <p:extLst>
      <p:ext uri="{BB962C8B-B14F-4D97-AF65-F5344CB8AC3E}">
        <p14:creationId xmlns:p14="http://schemas.microsoft.com/office/powerpoint/2010/main" val="1195690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mailto:oskars@VIA.dk" TargetMode="External"/><Relationship Id="rId13" Type="http://schemas.openxmlformats.org/officeDocument/2006/relationships/image" Target="../media/image16.jpeg"/><Relationship Id="rId3" Type="http://schemas.openxmlformats.org/officeDocument/2006/relationships/image" Target="../media/image5.png"/><Relationship Id="rId7" Type="http://schemas.openxmlformats.org/officeDocument/2006/relationships/image" Target="../media/image13.jpeg"/><Relationship Id="rId12" Type="http://schemas.openxmlformats.org/officeDocument/2006/relationships/hyperlink" Target="mailto:dragos@VIA.dk"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mailto:taha@VIA.dk" TargetMode="External"/><Relationship Id="rId11" Type="http://schemas.openxmlformats.org/officeDocument/2006/relationships/image" Target="../media/image15.jpeg"/><Relationship Id="rId5" Type="http://schemas.openxmlformats.org/officeDocument/2006/relationships/image" Target="../media/image7.png"/><Relationship Id="rId10" Type="http://schemas.openxmlformats.org/officeDocument/2006/relationships/hyperlink" Target="mailto:liviu@VIA.dk" TargetMode="External"/><Relationship Id="rId4" Type="http://schemas.openxmlformats.org/officeDocument/2006/relationships/image" Target="../media/image6.png"/><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2">
            <a:extLst>
              <a:ext uri="{28A0092B-C50C-407E-A947-70E740481C1C}">
                <a14:useLocalDpi xmlns:a14="http://schemas.microsoft.com/office/drawing/2010/main" val="0"/>
              </a:ext>
            </a:extLst>
          </a:blip>
          <a:srcRect t="18473" b="24249"/>
          <a:stretch/>
        </p:blipFill>
        <p:spPr>
          <a:xfrm>
            <a:off x="5990344" y="1684219"/>
            <a:ext cx="2286000" cy="1388485"/>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0702" y="1683517"/>
            <a:ext cx="2323584" cy="1389888"/>
          </a:xfrm>
          <a:prstGeom prst="rect">
            <a:avLst/>
          </a:prstGeom>
        </p:spPr>
      </p:pic>
      <p:sp>
        <p:nvSpPr>
          <p:cNvPr id="24" name="Rectangle 23"/>
          <p:cNvSpPr/>
          <p:nvPr/>
        </p:nvSpPr>
        <p:spPr>
          <a:xfrm>
            <a:off x="5600379" y="1096169"/>
            <a:ext cx="3065930" cy="215503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6629" y="1299882"/>
            <a:ext cx="3406589" cy="2129118"/>
          </a:xfrm>
          <a:prstGeom prst="rect">
            <a:avLst/>
          </a:prstGeom>
        </p:spPr>
      </p:pic>
      <p:cxnSp>
        <p:nvCxnSpPr>
          <p:cNvPr id="17" name="Straight Connector 16"/>
          <p:cNvCxnSpPr/>
          <p:nvPr/>
        </p:nvCxnSpPr>
        <p:spPr>
          <a:xfrm>
            <a:off x="5513294" y="1038113"/>
            <a:ext cx="0" cy="5080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2388" y="3484133"/>
            <a:ext cx="4935071" cy="2616101"/>
          </a:xfrm>
          <a:prstGeom prst="rect">
            <a:avLst/>
          </a:prstGeom>
          <a:noFill/>
        </p:spPr>
        <p:txBody>
          <a:bodyPr wrap="square" rtlCol="0">
            <a:spAutoFit/>
          </a:bodyPr>
          <a:lstStyle/>
          <a:p>
            <a:pPr>
              <a:spcAft>
                <a:spcPts val="1200"/>
              </a:spcAft>
            </a:pPr>
            <a:r>
              <a:rPr lang="en-US" sz="1400" b="1" cap="all" dirty="0"/>
              <a:t>HOW TO MEDITATE</a:t>
            </a:r>
          </a:p>
          <a:p>
            <a:r>
              <a:rPr lang="en-US" sz="1400" dirty="0"/>
              <a:t>With the hectic pace and demands of modern life, many people feel stressed and over-worked. It often feels like there is just not enough time in the day to get everything done. Our stress and tiredness make us unhappy, impatient and frustrated. It can even affect our health. We are often so busy we feel there is no time to stop and meditate! But meditation actually gives you more time by making your mind calmer and more focused. A simple ten or fifteen minute breathing meditation as explained below can help you to overcome your stress and find some inner peace and balance</a:t>
            </a:r>
            <a:r>
              <a:rPr lang="en-US" sz="1400" dirty="0" smtClean="0"/>
              <a:t>. …..</a:t>
            </a:r>
            <a:r>
              <a:rPr lang="en-US" sz="1400" i="1" dirty="0" smtClean="0"/>
              <a:t>click to see more</a:t>
            </a:r>
            <a:endParaRPr lang="ro-MD" sz="1400" i="1" dirty="0"/>
          </a:p>
        </p:txBody>
      </p:sp>
      <p:sp>
        <p:nvSpPr>
          <p:cNvPr id="20" name="Rounded Rectangle 19"/>
          <p:cNvSpPr/>
          <p:nvPr/>
        </p:nvSpPr>
        <p:spPr>
          <a:xfrm>
            <a:off x="10125636" y="372228"/>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ro-MD" dirty="0"/>
          </a:p>
        </p:txBody>
      </p:sp>
      <p:pic>
        <p:nvPicPr>
          <p:cNvPr id="1028" name="Picture 4" descr="Imagini pentru facebook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sp>
        <p:nvSpPr>
          <p:cNvPr id="27" name="TextBox 26"/>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
        <p:nvSpPr>
          <p:cNvPr id="28" name="TextBox 27"/>
          <p:cNvSpPr txBox="1"/>
          <p:nvPr/>
        </p:nvSpPr>
        <p:spPr>
          <a:xfrm>
            <a:off x="5807464" y="1215069"/>
            <a:ext cx="2651760" cy="261610"/>
          </a:xfrm>
          <a:prstGeom prst="rect">
            <a:avLst/>
          </a:prstGeom>
        </p:spPr>
        <p:txBody>
          <a:bodyPr wrap="square">
            <a:spAutoFit/>
          </a:bodyPr>
          <a:lstStyle>
            <a:defPPr>
              <a:defRPr lang="en-US"/>
            </a:defPPr>
            <a:lvl1pPr>
              <a:defRPr sz="1200">
                <a:solidFill>
                  <a:srgbClr val="97917D"/>
                </a:solidFill>
                <a:latin typeface="raleway" charset="0"/>
              </a:defRPr>
            </a:lvl1pPr>
          </a:lstStyle>
          <a:p>
            <a:pPr algn="ctr"/>
            <a:r>
              <a:rPr lang="en-US" sz="1100" b="1" dirty="0">
                <a:solidFill>
                  <a:schemeClr val="accent1">
                    <a:lumMod val="50000"/>
                  </a:schemeClr>
                </a:solidFill>
              </a:rPr>
              <a:t>Oct. 6-12 Int'l Fall Festival - Germany</a:t>
            </a:r>
          </a:p>
        </p:txBody>
      </p:sp>
      <p:sp>
        <p:nvSpPr>
          <p:cNvPr id="31" name="Rectangle 30"/>
          <p:cNvSpPr/>
          <p:nvPr/>
        </p:nvSpPr>
        <p:spPr>
          <a:xfrm>
            <a:off x="9009529" y="1096169"/>
            <a:ext cx="3065930" cy="215503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32" name="TextBox 31"/>
          <p:cNvSpPr txBox="1"/>
          <p:nvPr/>
        </p:nvSpPr>
        <p:spPr>
          <a:xfrm>
            <a:off x="9009530" y="1215069"/>
            <a:ext cx="3065929" cy="430887"/>
          </a:xfrm>
          <a:prstGeom prst="rect">
            <a:avLst/>
          </a:prstGeom>
        </p:spPr>
        <p:txBody>
          <a:bodyPr wrap="square">
            <a:spAutoFit/>
          </a:bodyPr>
          <a:lstStyle>
            <a:defPPr>
              <a:defRPr lang="en-US"/>
            </a:defPPr>
            <a:lvl1pPr>
              <a:defRPr sz="1200">
                <a:solidFill>
                  <a:srgbClr val="97917D"/>
                </a:solidFill>
                <a:latin typeface="raleway" charset="0"/>
              </a:defRPr>
            </a:lvl1pPr>
          </a:lstStyle>
          <a:p>
            <a:pPr algn="ctr"/>
            <a:r>
              <a:rPr lang="en-US" sz="1100" b="1" dirty="0">
                <a:solidFill>
                  <a:schemeClr val="accent1">
                    <a:lumMod val="50000"/>
                  </a:schemeClr>
                </a:solidFill>
              </a:rPr>
              <a:t>Dec. 1-3 Southwest Dharma Celebration in New Mexico</a:t>
            </a:r>
            <a:endParaRPr lang="en-US" sz="1100" b="1" dirty="0">
              <a:solidFill>
                <a:schemeClr val="accent1">
                  <a:lumMod val="50000"/>
                </a:schemeClr>
              </a:solidFill>
            </a:endParaRPr>
          </a:p>
        </p:txBody>
      </p:sp>
      <p:sp>
        <p:nvSpPr>
          <p:cNvPr id="34" name="Rectangle 33"/>
          <p:cNvSpPr/>
          <p:nvPr/>
        </p:nvSpPr>
        <p:spPr>
          <a:xfrm>
            <a:off x="5600379" y="3696097"/>
            <a:ext cx="3065930" cy="215503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35" name="TextBox 34"/>
          <p:cNvSpPr txBox="1"/>
          <p:nvPr/>
        </p:nvSpPr>
        <p:spPr>
          <a:xfrm>
            <a:off x="5807464" y="3814997"/>
            <a:ext cx="2651760" cy="261610"/>
          </a:xfrm>
          <a:prstGeom prst="rect">
            <a:avLst/>
          </a:prstGeom>
        </p:spPr>
        <p:txBody>
          <a:bodyPr wrap="square">
            <a:spAutoFit/>
          </a:bodyPr>
          <a:lstStyle>
            <a:defPPr>
              <a:defRPr lang="en-US"/>
            </a:defPPr>
            <a:lvl1pPr>
              <a:defRPr sz="1200">
                <a:solidFill>
                  <a:srgbClr val="97917D"/>
                </a:solidFill>
                <a:latin typeface="raleway" charset="0"/>
              </a:defRPr>
            </a:lvl1pPr>
          </a:lstStyle>
          <a:p>
            <a:pPr algn="ctr"/>
            <a:r>
              <a:rPr lang="en-US" sz="1100" b="1" dirty="0">
                <a:solidFill>
                  <a:schemeClr val="accent1">
                    <a:lumMod val="50000"/>
                  </a:schemeClr>
                </a:solidFill>
              </a:rPr>
              <a:t>Nov. 3-5The Midwest Dharma </a:t>
            </a:r>
          </a:p>
        </p:txBody>
      </p:sp>
      <p:sp>
        <p:nvSpPr>
          <p:cNvPr id="37" name="Rectangle 36"/>
          <p:cNvSpPr/>
          <p:nvPr/>
        </p:nvSpPr>
        <p:spPr>
          <a:xfrm>
            <a:off x="9009529" y="3696097"/>
            <a:ext cx="3065930" cy="215503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38" name="TextBox 37"/>
          <p:cNvSpPr txBox="1"/>
          <p:nvPr/>
        </p:nvSpPr>
        <p:spPr>
          <a:xfrm>
            <a:off x="9009530" y="3814997"/>
            <a:ext cx="3065929" cy="430887"/>
          </a:xfrm>
          <a:prstGeom prst="rect">
            <a:avLst/>
          </a:prstGeom>
        </p:spPr>
        <p:txBody>
          <a:bodyPr wrap="square">
            <a:spAutoFit/>
          </a:bodyPr>
          <a:lstStyle>
            <a:defPPr>
              <a:defRPr lang="en-US"/>
            </a:defPPr>
            <a:lvl1pPr>
              <a:defRPr sz="1200">
                <a:solidFill>
                  <a:srgbClr val="97917D"/>
                </a:solidFill>
                <a:latin typeface="raleway" charset="0"/>
              </a:defRPr>
            </a:lvl1pPr>
          </a:lstStyle>
          <a:p>
            <a:pPr algn="ctr"/>
            <a:r>
              <a:rPr lang="en-US" sz="1100" b="1" dirty="0" smtClean="0">
                <a:solidFill>
                  <a:schemeClr val="accent1">
                    <a:lumMod val="50000"/>
                  </a:schemeClr>
                </a:solidFill>
              </a:rPr>
              <a:t>Dec. </a:t>
            </a:r>
            <a:r>
              <a:rPr lang="en-US" sz="1100" b="1" dirty="0" smtClean="0">
                <a:solidFill>
                  <a:schemeClr val="accent1">
                    <a:lumMod val="50000"/>
                  </a:schemeClr>
                </a:solidFill>
              </a:rPr>
              <a:t>1</a:t>
            </a:r>
            <a:r>
              <a:rPr lang="en-US" sz="1100" b="1" dirty="0">
                <a:solidFill>
                  <a:schemeClr val="accent1">
                    <a:lumMod val="50000"/>
                  </a:schemeClr>
                </a:solidFill>
              </a:rPr>
              <a:t>-3 The South West Dharma Celebration</a:t>
            </a:r>
            <a:endParaRPr lang="en-US" sz="1100" b="1" dirty="0">
              <a:solidFill>
                <a:schemeClr val="accent1">
                  <a:lumMod val="50000"/>
                </a:schemeClr>
              </a:solidFill>
            </a:endParaRPr>
          </a:p>
        </p:txBody>
      </p:sp>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64777" y="4283445"/>
            <a:ext cx="2337135" cy="1389888"/>
          </a:xfrm>
          <a:prstGeom prst="rect">
            <a:avLst/>
          </a:prstGeom>
        </p:spPr>
      </p:pic>
      <p:pic>
        <p:nvPicPr>
          <p:cNvPr id="1034" name="Picture 10" descr="https://scontent-arn2-1.xx.fbcdn.net/v/t34.0-12/21903476_857031751142008_121423697_n.png?oh=b899c4ac9c1dd494a017d459175616ac&amp;oe=59C5B589"/>
          <p:cNvPicPr>
            <a:picLocks noChangeAspect="1" noChangeArrowheads="1"/>
          </p:cNvPicPr>
          <p:nvPr/>
        </p:nvPicPr>
        <p:blipFill rotWithShape="1">
          <a:blip r:embed="rId10">
            <a:extLst>
              <a:ext uri="{28A0092B-C50C-407E-A947-70E740481C1C}">
                <a14:useLocalDpi xmlns:a14="http://schemas.microsoft.com/office/drawing/2010/main" val="0"/>
              </a:ext>
            </a:extLst>
          </a:blip>
          <a:srcRect t="23613" b="16212"/>
          <a:stretch/>
        </p:blipFill>
        <p:spPr bwMode="auto">
          <a:xfrm>
            <a:off x="9391318" y="4283445"/>
            <a:ext cx="2302352"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9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260" y="4553011"/>
            <a:ext cx="2057400" cy="1285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260" y="1188676"/>
            <a:ext cx="2055607" cy="1284754"/>
          </a:xfrm>
          <a:prstGeom prst="rect">
            <a:avLst/>
          </a:prstGeom>
        </p:spPr>
      </p:pic>
      <p:sp>
        <p:nvSpPr>
          <p:cNvPr id="19" name="TextBox 18"/>
          <p:cNvSpPr txBox="1"/>
          <p:nvPr/>
        </p:nvSpPr>
        <p:spPr>
          <a:xfrm>
            <a:off x="2765298" y="1277055"/>
            <a:ext cx="9054666" cy="1107996"/>
          </a:xfrm>
          <a:prstGeom prst="rect">
            <a:avLst/>
          </a:prstGeom>
          <a:noFill/>
        </p:spPr>
        <p:txBody>
          <a:bodyPr wrap="square" rtlCol="0">
            <a:spAutoFit/>
          </a:bodyPr>
          <a:lstStyle/>
          <a:p>
            <a:pPr>
              <a:spcAft>
                <a:spcPts val="1200"/>
              </a:spcAft>
            </a:pPr>
            <a:r>
              <a:rPr lang="en-US" sz="1400" b="1" cap="all" dirty="0"/>
              <a:t>HOW TO MEDITATE</a:t>
            </a:r>
          </a:p>
          <a:p>
            <a:r>
              <a:rPr lang="en-US" sz="1400" dirty="0"/>
              <a:t>With the hectic pace and demands of modern life, many people feel stressed and over-worked. It often feels like there is just not enough time in the day to get everything done. Our stress and tiredness make us unhappy, impatient and frustrated. It can even affect our health. We are </a:t>
            </a:r>
            <a:r>
              <a:rPr lang="en-US" sz="1400" dirty="0" smtClean="0"/>
              <a:t>o…..</a:t>
            </a:r>
            <a:r>
              <a:rPr lang="en-US" sz="1400" i="1" dirty="0" smtClean="0"/>
              <a:t>click to see more</a:t>
            </a:r>
            <a:endParaRPr lang="ro-MD" sz="1400" i="1" dirty="0"/>
          </a:p>
        </p:txBody>
      </p:sp>
      <p:sp>
        <p:nvSpPr>
          <p:cNvPr id="20" name="Rounded Rectangle 19"/>
          <p:cNvSpPr/>
          <p:nvPr/>
        </p:nvSpPr>
        <p:spPr>
          <a:xfrm>
            <a:off x="10125636" y="372228"/>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a:t>
            </a:r>
            <a:endParaRPr lang="ro-MD" dirty="0"/>
          </a:p>
        </p:txBody>
      </p:sp>
      <p:pic>
        <p:nvPicPr>
          <p:cNvPr id="1028" name="Picture 4" descr="Imagini pentru facebook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sp>
        <p:nvSpPr>
          <p:cNvPr id="32" name="TextBox 31"/>
          <p:cNvSpPr txBox="1"/>
          <p:nvPr/>
        </p:nvSpPr>
        <p:spPr>
          <a:xfrm>
            <a:off x="2765298" y="2959783"/>
            <a:ext cx="9054666" cy="1107996"/>
          </a:xfrm>
          <a:prstGeom prst="rect">
            <a:avLst/>
          </a:prstGeom>
          <a:noFill/>
        </p:spPr>
        <p:txBody>
          <a:bodyPr wrap="square" rtlCol="0">
            <a:spAutoFit/>
          </a:bodyPr>
          <a:lstStyle/>
          <a:p>
            <a:pPr>
              <a:spcAft>
                <a:spcPts val="1200"/>
              </a:spcAft>
            </a:pPr>
            <a:r>
              <a:rPr lang="en-US" sz="1400" b="1" cap="all" dirty="0" smtClean="0"/>
              <a:t>Getting Closer to the Buddha</a:t>
            </a:r>
          </a:p>
          <a:p>
            <a:r>
              <a:rPr lang="en-US" sz="1400" dirty="0"/>
              <a:t>Buddhist practitioners light and burn incense sticks. They raise the burning sticks above the head and bow to the statues of Buddha. Then they place their sticks vertically on burners from which smoke </a:t>
            </a:r>
            <a:r>
              <a:rPr lang="en-US" sz="1400" dirty="0" smtClean="0"/>
              <a:t>wa</a:t>
            </a:r>
            <a:r>
              <a:rPr lang="en-US" sz="1400" dirty="0"/>
              <a:t>fts.</a:t>
            </a:r>
          </a:p>
          <a:p>
            <a:r>
              <a:rPr lang="en-US" sz="1400" dirty="0"/>
              <a:t>Worshipers do so in a hope to talk to the Buddha </a:t>
            </a:r>
            <a:r>
              <a:rPr lang="en-US" sz="1400" dirty="0" smtClean="0"/>
              <a:t>w…..</a:t>
            </a:r>
            <a:r>
              <a:rPr lang="en-US" sz="1400" i="1" dirty="0" smtClean="0"/>
              <a:t>click to see more</a:t>
            </a:r>
            <a:endParaRPr lang="ro-MD" sz="1400" i="1" dirty="0"/>
          </a:p>
        </p:txBody>
      </p:sp>
      <p:sp>
        <p:nvSpPr>
          <p:cNvPr id="34" name="TextBox 33"/>
          <p:cNvSpPr txBox="1"/>
          <p:nvPr/>
        </p:nvSpPr>
        <p:spPr>
          <a:xfrm>
            <a:off x="2765298" y="4642511"/>
            <a:ext cx="9054666" cy="1107996"/>
          </a:xfrm>
          <a:prstGeom prst="rect">
            <a:avLst/>
          </a:prstGeom>
          <a:noFill/>
        </p:spPr>
        <p:txBody>
          <a:bodyPr wrap="square" rtlCol="0">
            <a:spAutoFit/>
          </a:bodyPr>
          <a:lstStyle/>
          <a:p>
            <a:pPr>
              <a:spcAft>
                <a:spcPts val="1200"/>
              </a:spcAft>
            </a:pPr>
            <a:r>
              <a:rPr lang="en-US" sz="1400" b="1" cap="all" dirty="0" smtClean="0"/>
              <a:t>Astrology and Astronomy</a:t>
            </a:r>
          </a:p>
          <a:p>
            <a:pPr>
              <a:spcAft>
                <a:spcPts val="1200"/>
              </a:spcAft>
            </a:pPr>
            <a:r>
              <a:rPr lang="en-US" sz="1400" dirty="0" smtClean="0"/>
              <a:t>From </a:t>
            </a:r>
            <a:r>
              <a:rPr lang="en-US" sz="1400" dirty="0"/>
              <a:t>the very beginning of time man has been fascinated by the stars and he has always tried to find some links between them and his own destiny. His observation of the stars and their movements gave rise to two very important areas of study, namely, As</a:t>
            </a:r>
            <a:r>
              <a:rPr lang="en-US" sz="1400" dirty="0" smtClean="0"/>
              <a:t>…..</a:t>
            </a:r>
            <a:r>
              <a:rPr lang="en-US" sz="1400" i="1" dirty="0" smtClean="0"/>
              <a:t>click to see more</a:t>
            </a:r>
            <a:endParaRPr lang="ro-MD" sz="1400" i="1" dirty="0"/>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260" y="2870843"/>
            <a:ext cx="2057400" cy="1285875"/>
          </a:xfrm>
          <a:prstGeom prst="rect">
            <a:avLst/>
          </a:prstGeom>
        </p:spPr>
      </p:pic>
      <p:cxnSp>
        <p:nvCxnSpPr>
          <p:cNvPr id="38" name="Straight Connector 37"/>
          <p:cNvCxnSpPr/>
          <p:nvPr/>
        </p:nvCxnSpPr>
        <p:spPr>
          <a:xfrm>
            <a:off x="2716308" y="1038113"/>
            <a:ext cx="0" cy="5080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8665" y="2667007"/>
            <a:ext cx="1108363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58665" y="4336149"/>
            <a:ext cx="1108363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Tree>
    <p:extLst>
      <p:ext uri="{BB962C8B-B14F-4D97-AF65-F5344CB8AC3E}">
        <p14:creationId xmlns:p14="http://schemas.microsoft.com/office/powerpoint/2010/main" val="190618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260" y="1188676"/>
            <a:ext cx="2055607" cy="1284754"/>
          </a:xfrm>
          <a:prstGeom prst="rect">
            <a:avLst/>
          </a:prstGeom>
        </p:spPr>
      </p:pic>
      <p:sp>
        <p:nvSpPr>
          <p:cNvPr id="19" name="TextBox 18"/>
          <p:cNvSpPr txBox="1"/>
          <p:nvPr/>
        </p:nvSpPr>
        <p:spPr>
          <a:xfrm>
            <a:off x="2765298" y="1277055"/>
            <a:ext cx="9054666" cy="4185761"/>
          </a:xfrm>
          <a:prstGeom prst="rect">
            <a:avLst/>
          </a:prstGeom>
          <a:noFill/>
        </p:spPr>
        <p:txBody>
          <a:bodyPr wrap="square" rtlCol="0">
            <a:spAutoFit/>
          </a:bodyPr>
          <a:lstStyle/>
          <a:p>
            <a:pPr>
              <a:spcAft>
                <a:spcPts val="1200"/>
              </a:spcAft>
            </a:pPr>
            <a:r>
              <a:rPr lang="en-US" sz="1600" b="1" cap="all" dirty="0"/>
              <a:t>HOW TO MEDITATE</a:t>
            </a:r>
          </a:p>
          <a:p>
            <a:r>
              <a:rPr lang="en-US" sz="1600" dirty="0"/>
              <a:t>With the hectic pace and demands of modern life, many people feel stressed and over-worked. It often feels like there is just not enough time in the day to get everything done. Our stress and tiredness make us unhappy, impatient and frustrated. It can even affect our health. We are often so busy we feel there is no time to stop and meditate! But meditation actually gives you more time by making your mind calmer and more focused. A simple ten or fifteen minute breathing meditation as explained below can help you to overcome your stress and find some inner peace and balance.</a:t>
            </a:r>
          </a:p>
          <a:p>
            <a:r>
              <a:rPr lang="en-US" sz="1600" dirty="0"/>
              <a:t>Meditation can also help us to understand our own mind. We can learn how to transform our mind from negative to positive, from disturbed to peaceful, from unhappy to happy. Overcoming negative minds and cultivating constructive thoughts is the purpose of the transforming meditations found in the Buddhist tradition. This is a profound spiritual practice you can enjoy throughout the day, not just while seated in meditation.</a:t>
            </a:r>
          </a:p>
          <a:p>
            <a:r>
              <a:rPr lang="en-US" sz="1600" dirty="0"/>
              <a:t>On this website you can learn the basics of Buddhist meditation. A few books are mentioned that will help you to deepen your understanding if you wish to explore further. Anyone can benefit from the meditations given here, Buddhist or not. We hope that you find this website useful and that you learn to enjoy the inner peace that comes from meditation.</a:t>
            </a:r>
          </a:p>
        </p:txBody>
      </p:sp>
      <p:sp>
        <p:nvSpPr>
          <p:cNvPr id="20" name="Rounded Rectangle 19"/>
          <p:cNvSpPr/>
          <p:nvPr/>
        </p:nvSpPr>
        <p:spPr>
          <a:xfrm>
            <a:off x="10125636" y="372228"/>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a:t>
            </a:r>
            <a:endParaRPr lang="ro-MD" dirty="0"/>
          </a:p>
        </p:txBody>
      </p:sp>
      <p:pic>
        <p:nvPicPr>
          <p:cNvPr id="1028" name="Picture 4" descr="Imagini pentru facebook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cxnSp>
        <p:nvCxnSpPr>
          <p:cNvPr id="24" name="Straight Connector 23"/>
          <p:cNvCxnSpPr/>
          <p:nvPr/>
        </p:nvCxnSpPr>
        <p:spPr>
          <a:xfrm>
            <a:off x="2729756" y="1038113"/>
            <a:ext cx="0" cy="508029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Tree>
    <p:extLst>
      <p:ext uri="{BB962C8B-B14F-4D97-AF65-F5344CB8AC3E}">
        <p14:creationId xmlns:p14="http://schemas.microsoft.com/office/powerpoint/2010/main" val="1378545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260" y="1188676"/>
            <a:ext cx="2057400" cy="1285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65298" y="1277055"/>
            <a:ext cx="9054666" cy="4185761"/>
          </a:xfrm>
          <a:prstGeom prst="rect">
            <a:avLst/>
          </a:prstGeom>
          <a:noFill/>
        </p:spPr>
        <p:txBody>
          <a:bodyPr wrap="square" rtlCol="0">
            <a:spAutoFit/>
          </a:bodyPr>
          <a:lstStyle/>
          <a:p>
            <a:pPr>
              <a:spcAft>
                <a:spcPts val="1200"/>
              </a:spcAft>
            </a:pPr>
            <a:r>
              <a:rPr lang="en-US" sz="1600" b="1" cap="all" dirty="0" smtClean="0"/>
              <a:t>Getting Closer to the Buddha</a:t>
            </a:r>
          </a:p>
          <a:p>
            <a:r>
              <a:rPr lang="en-US" sz="1600" dirty="0" smtClean="0"/>
              <a:t>Buddhist practitioners light and burn incense sticks. They raise the burning sticks above the head and bow to the statues of Buddha. Then they place their sticks vertically on burners from which smoke wafts.</a:t>
            </a:r>
          </a:p>
          <a:p>
            <a:r>
              <a:rPr lang="en-US" sz="1600" dirty="0" smtClean="0"/>
              <a:t>Worshipers do so in a hope to talk to the Buddha who will appear in the smoke. This is the scene you will see in most of the functioning Buddhist temples in China.</a:t>
            </a:r>
          </a:p>
          <a:p>
            <a:r>
              <a:rPr lang="en-US" sz="1600" dirty="0" smtClean="0"/>
              <a:t>Incense burning is a common Chinese religious ritual in Chinese Buddhism as well as Chinese ancestor worship and Taoism. The most common practice is that followers burn three sticks of incense at once, one for the Buddha; another for the Buddha’s teachings, known as the Dharma; and a third for the community of Buddhists, the Sangha.</a:t>
            </a:r>
          </a:p>
          <a:p>
            <a:r>
              <a:rPr lang="en-US" sz="1600" dirty="0" smtClean="0"/>
              <a:t>So incense smoke is a soul link between worshipers and the Buddha. With joss sticks burning, people are getting closer the Buddha and it also reminds us to burn ourselves, to give and to sacrifice though in reality, many people come here  praying for health, love, money and the list can be much longer.</a:t>
            </a:r>
          </a:p>
          <a:p>
            <a:r>
              <a:rPr lang="en-US" sz="1600" dirty="0" smtClean="0"/>
              <a:t>What would you talk with Buddha if you have the chance to burn incense sticks? For sacrifice or taking? If you  are planning your Beijing tour, do allocate one or two hours visiting Lama Temple, also known as </a:t>
            </a:r>
            <a:r>
              <a:rPr lang="en-US" sz="1600" dirty="0" err="1" smtClean="0"/>
              <a:t>Yonghe</a:t>
            </a:r>
            <a:r>
              <a:rPr lang="en-US" sz="1600" dirty="0" smtClean="0"/>
              <a:t> Temple or </a:t>
            </a:r>
            <a:r>
              <a:rPr lang="en-US" sz="1600" dirty="0" err="1" smtClean="0"/>
              <a:t>Yonghe</a:t>
            </a:r>
            <a:r>
              <a:rPr lang="en-US" sz="1600" dirty="0" smtClean="0"/>
              <a:t> Lamasery.  You will be infected by the solemn and mythical atmosphere of incense burning and praying.</a:t>
            </a:r>
            <a:endParaRPr lang="en-US" sz="1600" dirty="0"/>
          </a:p>
        </p:txBody>
      </p:sp>
      <p:sp>
        <p:nvSpPr>
          <p:cNvPr id="20" name="Rounded Rectangle 19"/>
          <p:cNvSpPr/>
          <p:nvPr/>
        </p:nvSpPr>
        <p:spPr>
          <a:xfrm>
            <a:off x="10125636" y="372228"/>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a:t>
            </a:r>
            <a:endParaRPr lang="ro-MD" dirty="0"/>
          </a:p>
        </p:txBody>
      </p:sp>
      <p:pic>
        <p:nvPicPr>
          <p:cNvPr id="1028" name="Picture 4" descr="Imagini pentru facebook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cxnSp>
        <p:nvCxnSpPr>
          <p:cNvPr id="24" name="Straight Connector 23"/>
          <p:cNvCxnSpPr/>
          <p:nvPr/>
        </p:nvCxnSpPr>
        <p:spPr>
          <a:xfrm>
            <a:off x="2729756" y="1038113"/>
            <a:ext cx="0" cy="508029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Tree>
    <p:extLst>
      <p:ext uri="{BB962C8B-B14F-4D97-AF65-F5344CB8AC3E}">
        <p14:creationId xmlns:p14="http://schemas.microsoft.com/office/powerpoint/2010/main" val="480655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260" y="1188676"/>
            <a:ext cx="2057400" cy="128587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65298" y="1277055"/>
            <a:ext cx="9054666" cy="4431983"/>
          </a:xfrm>
          <a:prstGeom prst="rect">
            <a:avLst/>
          </a:prstGeom>
          <a:noFill/>
        </p:spPr>
        <p:txBody>
          <a:bodyPr wrap="square" rtlCol="0">
            <a:spAutoFit/>
          </a:bodyPr>
          <a:lstStyle/>
          <a:p>
            <a:pPr>
              <a:spcAft>
                <a:spcPts val="1200"/>
              </a:spcAft>
            </a:pPr>
            <a:r>
              <a:rPr lang="en-US" sz="1600" b="1" cap="all" dirty="0" smtClean="0"/>
              <a:t>Astrology and Astronomy</a:t>
            </a:r>
          </a:p>
          <a:p>
            <a:r>
              <a:rPr lang="en-US" sz="1600" dirty="0"/>
              <a:t>From the very beginning of time man has been fascinated by the stars and he has always tried to find some links between them and his own destiny. His observation of the stars and their movements gave rise to two very important areas of study, namely, Astronomy and Astrology. Astronomy can be considered a pure science which is concerned with the measurements of distances, the evolution and destruction of stars, their movements, and so on. Of course all these calculations are always made in relation to planet earth and how these interplanetary movements affect mankind on a physical level. Modern astronomy seeks to find answers to the still unanswered questions regarding the origin of man and the final, possible end of his existence as a member of the human race. It is a fascinating area of study and our new knowledge of the universe and the galaxies has put much pressure on many religions to evaluate their age-old postulations regarding the creator and the creation of life.</a:t>
            </a:r>
          </a:p>
          <a:p>
            <a:r>
              <a:rPr lang="en-US" sz="1600" dirty="0"/>
              <a:t>Buddhism does not face any dilemma, simply because the Buddha did not encourage His followers to speculate on things beyond their comprehension. However, He has made many allusions which in the light of our new knowledge gained through science, shows us that the Buddha was very much aware of the true nature of the Universe, that it was never created in one glorious moment, that the earth is merely a tiny, even unimportant speck in all of space, that there is constant creation and destruction, and that everything is in constant motion</a:t>
            </a:r>
            <a:r>
              <a:rPr lang="en-US" sz="1600" dirty="0" smtClean="0"/>
              <a:t>.</a:t>
            </a:r>
            <a:endParaRPr lang="en-US" sz="1600" dirty="0"/>
          </a:p>
        </p:txBody>
      </p:sp>
      <p:sp>
        <p:nvSpPr>
          <p:cNvPr id="20" name="Rounded Rectangle 19"/>
          <p:cNvSpPr/>
          <p:nvPr/>
        </p:nvSpPr>
        <p:spPr>
          <a:xfrm>
            <a:off x="10125636" y="372228"/>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a:t>
            </a:r>
            <a:endParaRPr lang="ro-MD" dirty="0"/>
          </a:p>
        </p:txBody>
      </p:sp>
      <p:pic>
        <p:nvPicPr>
          <p:cNvPr id="1028" name="Picture 4" descr="Imagini pentru facebook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cxnSp>
        <p:nvCxnSpPr>
          <p:cNvPr id="24" name="Straight Connector 23"/>
          <p:cNvCxnSpPr/>
          <p:nvPr/>
        </p:nvCxnSpPr>
        <p:spPr>
          <a:xfrm>
            <a:off x="2729756" y="1038113"/>
            <a:ext cx="0" cy="5080299"/>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Tree>
    <p:extLst>
      <p:ext uri="{BB962C8B-B14F-4D97-AF65-F5344CB8AC3E}">
        <p14:creationId xmlns:p14="http://schemas.microsoft.com/office/powerpoint/2010/main" val="202738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125636" y="372228"/>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ro-MD" dirty="0"/>
          </a:p>
        </p:txBody>
      </p:sp>
      <p:pic>
        <p:nvPicPr>
          <p:cNvPr id="1028" name="Picture 4" descr="Imagini pentru facebook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graphicFrame>
        <p:nvGraphicFramePr>
          <p:cNvPr id="3" name="Table 2"/>
          <p:cNvGraphicFramePr>
            <a:graphicFrameLocks noGrp="1"/>
          </p:cNvGraphicFramePr>
          <p:nvPr>
            <p:extLst>
              <p:ext uri="{D42A27DB-BD31-4B8C-83A1-F6EECF244321}">
                <p14:modId xmlns:p14="http://schemas.microsoft.com/office/powerpoint/2010/main" val="659824924"/>
              </p:ext>
            </p:extLst>
          </p:nvPr>
        </p:nvGraphicFramePr>
        <p:xfrm>
          <a:off x="290972" y="3642108"/>
          <a:ext cx="5267960" cy="1766570"/>
        </p:xfrm>
        <a:graphic>
          <a:graphicData uri="http://schemas.openxmlformats.org/drawingml/2006/table">
            <a:tbl>
              <a:tblPr firstRow="1" firstCol="1" bandRow="1">
                <a:tableStyleId>{5C22544A-7EE6-4342-B048-85BDC9FD1C3A}</a:tableStyleId>
              </a:tblPr>
              <a:tblGrid>
                <a:gridCol w="2633980"/>
                <a:gridCol w="2633980"/>
              </a:tblGrid>
              <a:tr h="1766570">
                <a:tc>
                  <a:txBody>
                    <a:bodyPr/>
                    <a:lstStyle/>
                    <a:p>
                      <a:pPr>
                        <a:lnSpc>
                          <a:spcPct val="107000"/>
                        </a:lnSpc>
                        <a:spcAft>
                          <a:spcPts val="0"/>
                        </a:spcAft>
                      </a:pP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Phone number : +45 4444 4444</a:t>
                      </a:r>
                    </a:p>
                    <a:p>
                      <a:pPr>
                        <a:lnSpc>
                          <a:spcPct val="107000"/>
                        </a:lnSpc>
                        <a:spcAft>
                          <a:spcPts val="0"/>
                        </a:spcAft>
                      </a:pPr>
                      <a:r>
                        <a:rPr lang="lv-LV" sz="1100" dirty="0">
                          <a:effectLst/>
                        </a:rPr>
                        <a:t>Email: </a:t>
                      </a:r>
                      <a:r>
                        <a:rPr lang="lv-LV" sz="1100" u="sng" dirty="0">
                          <a:effectLst/>
                          <a:hlinkClick r:id="rId6"/>
                        </a:rPr>
                        <a:t>taha@VIA.dk</a:t>
                      </a:r>
                      <a:endParaRPr lang="lv-LV" sz="1100" dirty="0">
                        <a:effectLst/>
                      </a:endParaRPr>
                    </a:p>
                    <a:p>
                      <a:pPr>
                        <a:lnSpc>
                          <a:spcPct val="107000"/>
                        </a:lnSpc>
                        <a:spcAft>
                          <a:spcPts val="0"/>
                        </a:spcAft>
                      </a:pPr>
                      <a:r>
                        <a:rPr lang="lv-LV" sz="1100" dirty="0">
                          <a:effectLst/>
                        </a:rPr>
                        <a:t>Occupation: Board member</a:t>
                      </a:r>
                      <a:r>
                        <a:rPr lang="lv-LV" sz="1100" dirty="0" smtClean="0">
                          <a:effectLst/>
                        </a:rPr>
                        <a:t>.</a:t>
                      </a:r>
                    </a:p>
                    <a:p>
                      <a:pPr>
                        <a:lnSpc>
                          <a:spcPct val="107000"/>
                        </a:lnSpc>
                        <a:spcAft>
                          <a:spcPts val="0"/>
                        </a:spcAft>
                      </a:pPr>
                      <a:r>
                        <a:rPr lang="lv-LV" sz="1100" dirty="0" smtClean="0">
                          <a:effectLst/>
                        </a:rPr>
                        <a:t>                       Incharge</a:t>
                      </a:r>
                      <a:r>
                        <a:rPr lang="lv-LV" sz="1100" baseline="0" dirty="0" smtClean="0">
                          <a:effectLst/>
                        </a:rPr>
                        <a:t> of Web </a:t>
                      </a:r>
                      <a:r>
                        <a:rPr lang="lv-LV" sz="1100" baseline="0" dirty="0" smtClean="0">
                          <a:effectLst/>
                        </a:rPr>
                        <a:t>D</a:t>
                      </a:r>
                      <a:r>
                        <a:rPr lang="en-US" sz="1100" baseline="0" dirty="0" err="1" smtClean="0">
                          <a:effectLst/>
                        </a:rPr>
                        <a:t>esign</a:t>
                      </a:r>
                      <a:endParaRPr lang="lv-LV" sz="1100" dirty="0">
                        <a:effectLst/>
                      </a:endParaRPr>
                    </a:p>
                    <a:p>
                      <a:pPr>
                        <a:lnSpc>
                          <a:spcPct val="107000"/>
                        </a:lnSpc>
                        <a:spcAft>
                          <a:spcPts val="0"/>
                        </a:spcAft>
                      </a:pPr>
                      <a:r>
                        <a:rPr lang="lv-LV" sz="1100" dirty="0">
                          <a:effectLst/>
                        </a:rPr>
                        <a:t> </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2050" name="Picture 14" descr="Taha Zein profila attēl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542" y="3834375"/>
            <a:ext cx="1371600" cy="1371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571701789"/>
              </p:ext>
            </p:extLst>
          </p:nvPr>
        </p:nvGraphicFramePr>
        <p:xfrm>
          <a:off x="290972" y="1165804"/>
          <a:ext cx="5267960" cy="1766570"/>
        </p:xfrm>
        <a:graphic>
          <a:graphicData uri="http://schemas.openxmlformats.org/drawingml/2006/table">
            <a:tbl>
              <a:tblPr firstRow="1" firstCol="1" bandRow="1">
                <a:tableStyleId>{5C22544A-7EE6-4342-B048-85BDC9FD1C3A}</a:tableStyleId>
              </a:tblPr>
              <a:tblGrid>
                <a:gridCol w="2633980"/>
                <a:gridCol w="2633980"/>
              </a:tblGrid>
              <a:tr h="1766570">
                <a:tc>
                  <a:txBody>
                    <a:bodyPr/>
                    <a:lstStyle/>
                    <a:p>
                      <a:pPr>
                        <a:lnSpc>
                          <a:spcPct val="107000"/>
                        </a:lnSpc>
                        <a:spcAft>
                          <a:spcPts val="0"/>
                        </a:spcAft>
                      </a:pP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Phone number : +45 6666 6666</a:t>
                      </a:r>
                    </a:p>
                    <a:p>
                      <a:pPr>
                        <a:lnSpc>
                          <a:spcPct val="107000"/>
                        </a:lnSpc>
                        <a:spcAft>
                          <a:spcPts val="0"/>
                        </a:spcAft>
                      </a:pPr>
                      <a:r>
                        <a:rPr lang="lv-LV" sz="1100" dirty="0">
                          <a:effectLst/>
                        </a:rPr>
                        <a:t>Email: </a:t>
                      </a:r>
                      <a:r>
                        <a:rPr lang="lv-LV" sz="1100" u="sng" dirty="0">
                          <a:effectLst/>
                          <a:hlinkClick r:id="rId8"/>
                        </a:rPr>
                        <a:t>oskars@VIA.dk</a:t>
                      </a:r>
                      <a:endParaRPr lang="lv-LV" sz="1100" dirty="0">
                        <a:effectLst/>
                      </a:endParaRPr>
                    </a:p>
                    <a:p>
                      <a:pPr>
                        <a:lnSpc>
                          <a:spcPct val="107000"/>
                        </a:lnSpc>
                        <a:spcAft>
                          <a:spcPts val="0"/>
                        </a:spcAft>
                      </a:pPr>
                      <a:r>
                        <a:rPr lang="lv-LV" sz="1100" dirty="0">
                          <a:effectLst/>
                        </a:rPr>
                        <a:t>Occupation: Board member</a:t>
                      </a:r>
                      <a:r>
                        <a:rPr lang="lv-LV" sz="1100" dirty="0" smtClean="0">
                          <a:effectLst/>
                        </a:rPr>
                        <a:t>. </a:t>
                      </a:r>
                    </a:p>
                    <a:p>
                      <a:pPr>
                        <a:lnSpc>
                          <a:spcPct val="107000"/>
                        </a:lnSpc>
                        <a:spcAft>
                          <a:spcPts val="0"/>
                        </a:spcAft>
                      </a:pPr>
                      <a:r>
                        <a:rPr lang="lv-LV" sz="1100" dirty="0" smtClean="0">
                          <a:effectLst/>
                        </a:rPr>
                        <a:t>                       Incharge of</a:t>
                      </a:r>
                      <a:r>
                        <a:rPr lang="lv-LV" sz="1100" baseline="0" dirty="0" smtClean="0">
                          <a:effectLst/>
                        </a:rPr>
                        <a:t> something else</a:t>
                      </a:r>
                      <a:endParaRPr lang="lv-LV" sz="1100" dirty="0">
                        <a:effectLst/>
                      </a:endParaRPr>
                    </a:p>
                    <a:p>
                      <a:pPr>
                        <a:lnSpc>
                          <a:spcPct val="107000"/>
                        </a:lnSpc>
                        <a:spcAft>
                          <a:spcPts val="0"/>
                        </a:spcAft>
                      </a:pPr>
                      <a:r>
                        <a:rPr lang="lv-LV" sz="1100" dirty="0">
                          <a:effectLst/>
                        </a:rPr>
                        <a:t> </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2051" name="Picture 1" descr="Lietotāja Oskars Arājs attēl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542" y="1355237"/>
            <a:ext cx="1371600" cy="1371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1065417941"/>
              </p:ext>
            </p:extLst>
          </p:nvPr>
        </p:nvGraphicFramePr>
        <p:xfrm>
          <a:off x="6552004" y="1165804"/>
          <a:ext cx="5267960" cy="1766570"/>
        </p:xfrm>
        <a:graphic>
          <a:graphicData uri="http://schemas.openxmlformats.org/drawingml/2006/table">
            <a:tbl>
              <a:tblPr firstRow="1" firstCol="1" bandRow="1">
                <a:tableStyleId>{5C22544A-7EE6-4342-B048-85BDC9FD1C3A}</a:tableStyleId>
              </a:tblPr>
              <a:tblGrid>
                <a:gridCol w="2633980"/>
                <a:gridCol w="2633980"/>
              </a:tblGrid>
              <a:tr h="1766570">
                <a:tc>
                  <a:txBody>
                    <a:bodyPr/>
                    <a:lstStyle/>
                    <a:p>
                      <a:pPr algn="ctr">
                        <a:lnSpc>
                          <a:spcPct val="107000"/>
                        </a:lnSpc>
                        <a:spcAft>
                          <a:spcPts val="0"/>
                        </a:spcAft>
                      </a:pPr>
                      <a:r>
                        <a:rPr lang="lv-LV" sz="1100" dirty="0">
                          <a:effectLst/>
                        </a:rPr>
                        <a:t> </a:t>
                      </a:r>
                    </a:p>
                    <a:p>
                      <a:pPr algn="ctr">
                        <a:lnSpc>
                          <a:spcPct val="107000"/>
                        </a:lnSpc>
                        <a:spcAft>
                          <a:spcPts val="0"/>
                        </a:spcAft>
                      </a:pPr>
                      <a:r>
                        <a:rPr lang="lv-LV" sz="1100" dirty="0">
                          <a:effectLst/>
                        </a:rPr>
                        <a:t> </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Phone number : +45 5555 5555</a:t>
                      </a:r>
                    </a:p>
                    <a:p>
                      <a:pPr>
                        <a:lnSpc>
                          <a:spcPct val="107000"/>
                        </a:lnSpc>
                        <a:spcAft>
                          <a:spcPts val="0"/>
                        </a:spcAft>
                      </a:pPr>
                      <a:r>
                        <a:rPr lang="lv-LV" sz="1100" dirty="0">
                          <a:effectLst/>
                        </a:rPr>
                        <a:t>Email: </a:t>
                      </a:r>
                      <a:r>
                        <a:rPr lang="lv-LV" sz="1100" u="sng" dirty="0">
                          <a:effectLst/>
                          <a:hlinkClick r:id="rId10"/>
                        </a:rPr>
                        <a:t>liviu@VIA.dk</a:t>
                      </a:r>
                      <a:endParaRPr lang="lv-LV" sz="1100" dirty="0">
                        <a:effectLst/>
                      </a:endParaRPr>
                    </a:p>
                    <a:p>
                      <a:pPr>
                        <a:lnSpc>
                          <a:spcPct val="107000"/>
                        </a:lnSpc>
                        <a:spcAft>
                          <a:spcPts val="0"/>
                        </a:spcAft>
                      </a:pPr>
                      <a:r>
                        <a:rPr lang="lv-LV" sz="1100" dirty="0">
                          <a:effectLst/>
                        </a:rPr>
                        <a:t>Occupation: Board member</a:t>
                      </a:r>
                      <a:r>
                        <a:rPr lang="lv-LV" sz="1100" dirty="0" smtClean="0">
                          <a:effectLst/>
                        </a:rPr>
                        <a:t>.</a:t>
                      </a:r>
                    </a:p>
                    <a:p>
                      <a:pPr>
                        <a:lnSpc>
                          <a:spcPct val="107000"/>
                        </a:lnSpc>
                        <a:spcAft>
                          <a:spcPts val="0"/>
                        </a:spcAft>
                      </a:pPr>
                      <a:r>
                        <a:rPr lang="lv-LV" sz="1100" dirty="0" smtClean="0">
                          <a:effectLst/>
                        </a:rPr>
                        <a:t>                        Incharge of new</a:t>
                      </a:r>
                      <a:r>
                        <a:rPr lang="lv-LV" sz="1100" baseline="0" dirty="0" smtClean="0">
                          <a:effectLst/>
                        </a:rPr>
                        <a:t> information</a:t>
                      </a:r>
                      <a:endParaRPr lang="lv-LV" sz="1100" dirty="0">
                        <a:effectLst/>
                      </a:endParaRPr>
                    </a:p>
                    <a:p>
                      <a:pPr>
                        <a:lnSpc>
                          <a:spcPct val="107000"/>
                        </a:lnSpc>
                        <a:spcAft>
                          <a:spcPts val="0"/>
                        </a:spcAft>
                      </a:pPr>
                      <a:r>
                        <a:rPr lang="lv-LV" sz="1100" dirty="0">
                          <a:effectLst/>
                        </a:rPr>
                        <a:t> </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2052" name="Picture 19" descr="Liviu Pascari profila attēls"/>
          <p:cNvPicPr>
            <a:picLocks noChangeAspect="1" noChangeArrowheads="1"/>
          </p:cNvPicPr>
          <p:nvPr/>
        </p:nvPicPr>
        <p:blipFill rotWithShape="1">
          <a:blip r:embed="rId11">
            <a:extLst>
              <a:ext uri="{28A0092B-C50C-407E-A947-70E740481C1C}">
                <a14:useLocalDpi xmlns:a14="http://schemas.microsoft.com/office/drawing/2010/main" val="0"/>
              </a:ext>
            </a:extLst>
          </a:blip>
          <a:srcRect t="570" b="-1"/>
          <a:stretch/>
        </p:blipFill>
        <p:spPr bwMode="auto">
          <a:xfrm>
            <a:off x="7015162" y="1354475"/>
            <a:ext cx="1371600" cy="137236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graphicFrame>
        <p:nvGraphicFramePr>
          <p:cNvPr id="25" name="Table 24"/>
          <p:cNvGraphicFramePr>
            <a:graphicFrameLocks noGrp="1"/>
          </p:cNvGraphicFramePr>
          <p:nvPr>
            <p:extLst>
              <p:ext uri="{D42A27DB-BD31-4B8C-83A1-F6EECF244321}">
                <p14:modId xmlns:p14="http://schemas.microsoft.com/office/powerpoint/2010/main" val="2027020371"/>
              </p:ext>
            </p:extLst>
          </p:nvPr>
        </p:nvGraphicFramePr>
        <p:xfrm>
          <a:off x="6552004" y="3642108"/>
          <a:ext cx="5267960" cy="1766570"/>
        </p:xfrm>
        <a:graphic>
          <a:graphicData uri="http://schemas.openxmlformats.org/drawingml/2006/table">
            <a:tbl>
              <a:tblPr firstRow="1" firstCol="1" bandRow="1">
                <a:tableStyleId>{5C22544A-7EE6-4342-B048-85BDC9FD1C3A}</a:tableStyleId>
              </a:tblPr>
              <a:tblGrid>
                <a:gridCol w="2633980"/>
                <a:gridCol w="2633980"/>
              </a:tblGrid>
              <a:tr h="1766570">
                <a:tc>
                  <a:txBody>
                    <a:bodyPr/>
                    <a:lstStyle/>
                    <a:p>
                      <a:pPr>
                        <a:lnSpc>
                          <a:spcPct val="107000"/>
                        </a:lnSpc>
                        <a:spcAft>
                          <a:spcPts val="0"/>
                        </a:spcAft>
                      </a:pP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 </a:t>
                      </a:r>
                    </a:p>
                    <a:p>
                      <a:pPr>
                        <a:lnSpc>
                          <a:spcPct val="107000"/>
                        </a:lnSpc>
                        <a:spcAft>
                          <a:spcPts val="0"/>
                        </a:spcAft>
                      </a:pPr>
                      <a:r>
                        <a:rPr lang="lv-LV" sz="1100" dirty="0">
                          <a:effectLst/>
                        </a:rPr>
                        <a:t>Phone number : +45 4444 4444</a:t>
                      </a:r>
                    </a:p>
                    <a:p>
                      <a:pPr>
                        <a:lnSpc>
                          <a:spcPct val="107000"/>
                        </a:lnSpc>
                        <a:spcAft>
                          <a:spcPts val="0"/>
                        </a:spcAft>
                      </a:pPr>
                      <a:r>
                        <a:rPr lang="lv-LV" sz="1100" dirty="0">
                          <a:effectLst/>
                        </a:rPr>
                        <a:t>Email: </a:t>
                      </a:r>
                      <a:r>
                        <a:rPr lang="en-US" sz="1100" b="1" u="sng" kern="1200" dirty="0" err="1" smtClean="0">
                          <a:solidFill>
                            <a:schemeClr val="lt1"/>
                          </a:solidFill>
                          <a:effectLst/>
                          <a:latin typeface="+mn-lt"/>
                          <a:ea typeface="+mn-ea"/>
                          <a:cs typeface="+mn-cs"/>
                          <a:hlinkClick r:id="rId12"/>
                        </a:rPr>
                        <a:t>dragos</a:t>
                      </a:r>
                      <a:r>
                        <a:rPr lang="lv-LV" sz="1100" b="1" u="sng" kern="1200" dirty="0" smtClean="0">
                          <a:solidFill>
                            <a:schemeClr val="lt1"/>
                          </a:solidFill>
                          <a:effectLst/>
                          <a:latin typeface="+mn-lt"/>
                          <a:ea typeface="+mn-ea"/>
                          <a:cs typeface="+mn-cs"/>
                          <a:hlinkClick r:id="rId12"/>
                        </a:rPr>
                        <a:t>@VIA.dk</a:t>
                      </a:r>
                      <a:r>
                        <a:rPr lang="en-US" sz="1100" b="1" u="sng" kern="1200" baseline="0" dirty="0" smtClean="0">
                          <a:solidFill>
                            <a:schemeClr val="lt1"/>
                          </a:solidFill>
                          <a:effectLst/>
                          <a:latin typeface="+mn-lt"/>
                          <a:ea typeface="+mn-ea"/>
                          <a:cs typeface="+mn-cs"/>
                        </a:rPr>
                        <a:t> </a:t>
                      </a:r>
                      <a:endParaRPr lang="lv-LV" sz="1100" b="1" u="sng" kern="1200" dirty="0">
                        <a:solidFill>
                          <a:schemeClr val="lt1"/>
                        </a:solidFill>
                        <a:effectLst/>
                        <a:latin typeface="+mn-lt"/>
                        <a:ea typeface="+mn-ea"/>
                        <a:cs typeface="+mn-cs"/>
                      </a:endParaRPr>
                    </a:p>
                    <a:p>
                      <a:pPr>
                        <a:lnSpc>
                          <a:spcPct val="107000"/>
                        </a:lnSpc>
                        <a:spcAft>
                          <a:spcPts val="0"/>
                        </a:spcAft>
                      </a:pPr>
                      <a:r>
                        <a:rPr lang="lv-LV" sz="1100" dirty="0">
                          <a:effectLst/>
                        </a:rPr>
                        <a:t>Occupation: Board member</a:t>
                      </a:r>
                      <a:r>
                        <a:rPr lang="lv-LV" sz="1100" dirty="0" smtClean="0">
                          <a:effectLst/>
                        </a:rPr>
                        <a:t>.</a:t>
                      </a:r>
                    </a:p>
                    <a:p>
                      <a:pPr>
                        <a:lnSpc>
                          <a:spcPct val="107000"/>
                        </a:lnSpc>
                        <a:spcAft>
                          <a:spcPts val="0"/>
                        </a:spcAft>
                      </a:pPr>
                      <a:r>
                        <a:rPr lang="lv-LV" sz="1100" dirty="0" smtClean="0">
                          <a:effectLst/>
                        </a:rPr>
                        <a:t>                       Incharge</a:t>
                      </a:r>
                      <a:r>
                        <a:rPr lang="lv-LV" sz="1100" baseline="0" dirty="0" smtClean="0">
                          <a:effectLst/>
                        </a:rPr>
                        <a:t> of Web </a:t>
                      </a:r>
                      <a:r>
                        <a:rPr lang="lv-LV" sz="1100" baseline="0" dirty="0" smtClean="0">
                          <a:effectLst/>
                        </a:rPr>
                        <a:t>D</a:t>
                      </a:r>
                      <a:r>
                        <a:rPr lang="en-US" sz="1100" baseline="0" dirty="0" err="1" smtClean="0">
                          <a:effectLst/>
                        </a:rPr>
                        <a:t>esig</a:t>
                      </a:r>
                      <a:r>
                        <a:rPr lang="lv-LV" sz="1100" baseline="0" dirty="0" smtClean="0">
                          <a:effectLst/>
                        </a:rPr>
                        <a:t>n</a:t>
                      </a:r>
                      <a:endParaRPr lang="lv-LV" sz="1100" dirty="0">
                        <a:effectLst/>
                      </a:endParaRPr>
                    </a:p>
                    <a:p>
                      <a:pPr>
                        <a:lnSpc>
                          <a:spcPct val="107000"/>
                        </a:lnSpc>
                        <a:spcAft>
                          <a:spcPts val="0"/>
                        </a:spcAft>
                      </a:pPr>
                      <a:r>
                        <a:rPr lang="lv-LV" sz="1100" dirty="0">
                          <a:effectLst/>
                        </a:rPr>
                        <a:t> </a:t>
                      </a:r>
                      <a:endParaRPr lang="lv-LV"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4098" name="Picture 2" descr="https://scontent-arn2-1.xx.fbcdn.net/v/t34.0-12/21850643_857027707809079_1169619881_n.jpg?oh=f1efb3ece46c7ae4a956b9b54fc85a18&amp;oe=59C60809"/>
          <p:cNvPicPr>
            <a:picLocks noChangeAspect="1" noChangeArrowheads="1"/>
          </p:cNvPicPr>
          <p:nvPr/>
        </p:nvPicPr>
        <p:blipFill rotWithShape="1">
          <a:blip r:embed="rId13">
            <a:extLst>
              <a:ext uri="{28A0092B-C50C-407E-A947-70E740481C1C}">
                <a14:useLocalDpi xmlns:a14="http://schemas.microsoft.com/office/drawing/2010/main" val="0"/>
              </a:ext>
            </a:extLst>
          </a:blip>
          <a:srcRect l="-1" t="10162" r="21086" b="45665"/>
          <a:stretch/>
        </p:blipFill>
        <p:spPr bwMode="auto">
          <a:xfrm>
            <a:off x="7015162" y="3834375"/>
            <a:ext cx="1371600" cy="13682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15454" y="1238363"/>
            <a:ext cx="2164550" cy="338554"/>
          </a:xfrm>
          <a:prstGeom prst="rect">
            <a:avLst/>
          </a:prstGeom>
          <a:noFill/>
        </p:spPr>
        <p:txBody>
          <a:bodyPr wrap="square" rtlCol="0">
            <a:spAutoFit/>
          </a:bodyPr>
          <a:lstStyle/>
          <a:p>
            <a:r>
              <a:rPr lang="en-US" sz="1600" b="1" dirty="0" err="1" smtClean="0">
                <a:solidFill>
                  <a:schemeClr val="accent4">
                    <a:lumMod val="40000"/>
                    <a:lumOff val="60000"/>
                  </a:schemeClr>
                </a:solidFill>
              </a:rPr>
              <a:t>Oskars</a:t>
            </a:r>
            <a:r>
              <a:rPr lang="en-US" sz="1600" b="1" dirty="0" smtClean="0">
                <a:solidFill>
                  <a:schemeClr val="accent4">
                    <a:lumMod val="40000"/>
                    <a:lumOff val="60000"/>
                  </a:schemeClr>
                </a:solidFill>
              </a:rPr>
              <a:t> </a:t>
            </a:r>
            <a:r>
              <a:rPr lang="en-US" sz="1600" b="1" dirty="0" err="1" smtClean="0">
                <a:solidFill>
                  <a:schemeClr val="accent4">
                    <a:lumMod val="40000"/>
                    <a:lumOff val="60000"/>
                  </a:schemeClr>
                </a:solidFill>
              </a:rPr>
              <a:t>Arajs</a:t>
            </a:r>
            <a:endParaRPr lang="ro-MD" sz="1600" b="1" dirty="0">
              <a:solidFill>
                <a:schemeClr val="accent4">
                  <a:lumMod val="40000"/>
                  <a:lumOff val="60000"/>
                </a:schemeClr>
              </a:solidFill>
            </a:endParaRPr>
          </a:p>
        </p:txBody>
      </p:sp>
      <p:sp>
        <p:nvSpPr>
          <p:cNvPr id="27" name="TextBox 26"/>
          <p:cNvSpPr txBox="1"/>
          <p:nvPr/>
        </p:nvSpPr>
        <p:spPr>
          <a:xfrm>
            <a:off x="9186839" y="1238363"/>
            <a:ext cx="2164550" cy="338554"/>
          </a:xfrm>
          <a:prstGeom prst="rect">
            <a:avLst/>
          </a:prstGeom>
          <a:noFill/>
        </p:spPr>
        <p:txBody>
          <a:bodyPr wrap="square" rtlCol="0">
            <a:spAutoFit/>
          </a:bodyPr>
          <a:lstStyle/>
          <a:p>
            <a:r>
              <a:rPr lang="en-US" sz="1600" b="1" dirty="0" smtClean="0">
                <a:solidFill>
                  <a:schemeClr val="accent4">
                    <a:lumMod val="40000"/>
                    <a:lumOff val="60000"/>
                  </a:schemeClr>
                </a:solidFill>
              </a:rPr>
              <a:t>Liviu Pascari</a:t>
            </a:r>
            <a:endParaRPr lang="ro-MD" sz="1600" b="1" dirty="0">
              <a:solidFill>
                <a:schemeClr val="accent4">
                  <a:lumMod val="40000"/>
                  <a:lumOff val="60000"/>
                </a:schemeClr>
              </a:solidFill>
            </a:endParaRPr>
          </a:p>
        </p:txBody>
      </p:sp>
      <p:sp>
        <p:nvSpPr>
          <p:cNvPr id="28" name="TextBox 27"/>
          <p:cNvSpPr txBox="1"/>
          <p:nvPr/>
        </p:nvSpPr>
        <p:spPr>
          <a:xfrm>
            <a:off x="2915454" y="3722279"/>
            <a:ext cx="2164550" cy="338554"/>
          </a:xfrm>
          <a:prstGeom prst="rect">
            <a:avLst/>
          </a:prstGeom>
          <a:noFill/>
        </p:spPr>
        <p:txBody>
          <a:bodyPr wrap="square" rtlCol="0">
            <a:spAutoFit/>
          </a:bodyPr>
          <a:lstStyle/>
          <a:p>
            <a:r>
              <a:rPr lang="en-US" sz="1600" b="1" dirty="0" err="1" smtClean="0">
                <a:solidFill>
                  <a:schemeClr val="accent4">
                    <a:lumMod val="40000"/>
                    <a:lumOff val="60000"/>
                  </a:schemeClr>
                </a:solidFill>
              </a:rPr>
              <a:t>Taha</a:t>
            </a:r>
            <a:r>
              <a:rPr lang="en-US" sz="1600" b="1" dirty="0" smtClean="0">
                <a:solidFill>
                  <a:schemeClr val="accent4">
                    <a:lumMod val="40000"/>
                    <a:lumOff val="60000"/>
                  </a:schemeClr>
                </a:solidFill>
              </a:rPr>
              <a:t> </a:t>
            </a:r>
            <a:r>
              <a:rPr lang="en-US" sz="1600" b="1" dirty="0" err="1" smtClean="0">
                <a:solidFill>
                  <a:schemeClr val="accent4">
                    <a:lumMod val="40000"/>
                    <a:lumOff val="60000"/>
                  </a:schemeClr>
                </a:solidFill>
              </a:rPr>
              <a:t>Muhamed</a:t>
            </a:r>
            <a:r>
              <a:rPr lang="en-US" sz="1600" b="1" dirty="0" smtClean="0">
                <a:solidFill>
                  <a:schemeClr val="accent4">
                    <a:lumMod val="40000"/>
                    <a:lumOff val="60000"/>
                  </a:schemeClr>
                </a:solidFill>
              </a:rPr>
              <a:t> </a:t>
            </a:r>
            <a:r>
              <a:rPr lang="en-US" sz="1600" b="1" dirty="0" err="1" smtClean="0">
                <a:solidFill>
                  <a:schemeClr val="accent4">
                    <a:lumMod val="40000"/>
                    <a:lumOff val="60000"/>
                  </a:schemeClr>
                </a:solidFill>
              </a:rPr>
              <a:t>Alzein</a:t>
            </a:r>
            <a:endParaRPr lang="ro-MD" sz="1600" b="1" dirty="0">
              <a:solidFill>
                <a:schemeClr val="accent4">
                  <a:lumMod val="40000"/>
                  <a:lumOff val="60000"/>
                </a:schemeClr>
              </a:solidFill>
            </a:endParaRPr>
          </a:p>
        </p:txBody>
      </p:sp>
      <p:sp>
        <p:nvSpPr>
          <p:cNvPr id="29" name="TextBox 28"/>
          <p:cNvSpPr txBox="1"/>
          <p:nvPr/>
        </p:nvSpPr>
        <p:spPr>
          <a:xfrm>
            <a:off x="9186839" y="3722279"/>
            <a:ext cx="2164550" cy="338554"/>
          </a:xfrm>
          <a:prstGeom prst="rect">
            <a:avLst/>
          </a:prstGeom>
          <a:noFill/>
        </p:spPr>
        <p:txBody>
          <a:bodyPr wrap="square" rtlCol="0">
            <a:spAutoFit/>
          </a:bodyPr>
          <a:lstStyle/>
          <a:p>
            <a:r>
              <a:rPr lang="en-US" sz="1600" b="1" dirty="0" err="1" smtClean="0">
                <a:solidFill>
                  <a:schemeClr val="accent4">
                    <a:lumMod val="40000"/>
                    <a:lumOff val="60000"/>
                  </a:schemeClr>
                </a:solidFill>
              </a:rPr>
              <a:t>Dragos</a:t>
            </a:r>
            <a:r>
              <a:rPr lang="en-US" sz="1600" b="1" dirty="0" smtClean="0">
                <a:solidFill>
                  <a:schemeClr val="accent4">
                    <a:lumMod val="40000"/>
                    <a:lumOff val="60000"/>
                  </a:schemeClr>
                </a:solidFill>
              </a:rPr>
              <a:t> </a:t>
            </a:r>
            <a:r>
              <a:rPr lang="en-US" sz="1600" b="1" dirty="0" err="1" smtClean="0">
                <a:solidFill>
                  <a:schemeClr val="accent4">
                    <a:lumMod val="40000"/>
                    <a:lumOff val="60000"/>
                  </a:schemeClr>
                </a:solidFill>
              </a:rPr>
              <a:t>Chirtoaca</a:t>
            </a:r>
            <a:endParaRPr lang="ro-MD" sz="1600" b="1" dirty="0">
              <a:solidFill>
                <a:schemeClr val="accent4">
                  <a:lumMod val="40000"/>
                  <a:lumOff val="60000"/>
                </a:schemeClr>
              </a:solidFill>
            </a:endParaRPr>
          </a:p>
        </p:txBody>
      </p:sp>
    </p:spTree>
    <p:extLst>
      <p:ext uri="{BB962C8B-B14F-4D97-AF65-F5344CB8AC3E}">
        <p14:creationId xmlns:p14="http://schemas.microsoft.com/office/powerpoint/2010/main" val="776361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ro-MD"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ro-MD"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ro-MD" dirty="0"/>
          </a:p>
        </p:txBody>
      </p:sp>
      <p:sp>
        <p:nvSpPr>
          <p:cNvPr id="9" name="Rounded Rectangle 8"/>
          <p:cNvSpPr/>
          <p:nvPr/>
        </p:nvSpPr>
        <p:spPr>
          <a:xfrm>
            <a:off x="7032812"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endParaRPr lang="ro-MD" dirty="0"/>
          </a:p>
        </p:txBody>
      </p:sp>
      <p:sp>
        <p:nvSpPr>
          <p:cNvPr id="10" name="Rounded Rectangle 9"/>
          <p:cNvSpPr/>
          <p:nvPr/>
        </p:nvSpPr>
        <p:spPr>
          <a:xfrm>
            <a:off x="8579224" y="371684"/>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Contacts</a:t>
            </a:r>
            <a:endParaRPr lang="ro-MD"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125636" y="372228"/>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ro-MD" dirty="0"/>
          </a:p>
        </p:txBody>
      </p:sp>
      <p:pic>
        <p:nvPicPr>
          <p:cNvPr id="1028" name="Picture 4" descr="Imagini pentru facebook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ro-MD" dirty="0"/>
          </a:p>
        </p:txBody>
      </p:sp>
      <p:pic>
        <p:nvPicPr>
          <p:cNvPr id="15" name="Picture 14"/>
          <p:cNvPicPr>
            <a:picLocks noChangeAspect="1"/>
          </p:cNvPicPr>
          <p:nvPr/>
        </p:nvPicPr>
        <p:blipFill>
          <a:blip r:embed="rId6"/>
          <a:stretch>
            <a:fillRect/>
          </a:stretch>
        </p:blipFill>
        <p:spPr>
          <a:xfrm>
            <a:off x="7242629" y="1255905"/>
            <a:ext cx="4362183" cy="3269829"/>
          </a:xfrm>
          <a:prstGeom prst="rect">
            <a:avLst/>
          </a:prstGeom>
        </p:spPr>
      </p:pic>
      <p:sp>
        <p:nvSpPr>
          <p:cNvPr id="16" name="Rectangle 15"/>
          <p:cNvSpPr/>
          <p:nvPr/>
        </p:nvSpPr>
        <p:spPr>
          <a:xfrm>
            <a:off x="223689" y="3577896"/>
            <a:ext cx="6096000" cy="923330"/>
          </a:xfrm>
          <a:prstGeom prst="rect">
            <a:avLst/>
          </a:prstGeom>
        </p:spPr>
        <p:txBody>
          <a:bodyPr>
            <a:spAutoFit/>
          </a:bodyPr>
          <a:lstStyle/>
          <a:p>
            <a:r>
              <a:rPr lang="lv-LV" dirty="0" smtClean="0">
                <a:solidFill>
                  <a:srgbClr val="414141"/>
                </a:solidFill>
                <a:latin typeface="via-regular"/>
              </a:rPr>
              <a:t>Addresse: </a:t>
            </a:r>
            <a:r>
              <a:rPr lang="lv-LV" dirty="0">
                <a:solidFill>
                  <a:srgbClr val="414141"/>
                </a:solidFill>
                <a:latin typeface="via-regular"/>
              </a:rPr>
              <a:t>Vipassanā - Insight Awareness LLS</a:t>
            </a:r>
            <a:r>
              <a:rPr lang="lv-LV" dirty="0"/>
              <a:t/>
            </a:r>
            <a:br>
              <a:rPr lang="lv-LV" dirty="0"/>
            </a:br>
            <a:r>
              <a:rPr lang="lv-LV" dirty="0" smtClean="0"/>
              <a:t>	   </a:t>
            </a:r>
            <a:r>
              <a:rPr lang="nl-NL" dirty="0">
                <a:solidFill>
                  <a:srgbClr val="414141"/>
                </a:solidFill>
                <a:latin typeface="via-regular"/>
              </a:rPr>
              <a:t>Chr M Østergaards Vej 4, </a:t>
            </a:r>
            <a:endParaRPr lang="nl-NL" dirty="0" smtClean="0">
              <a:solidFill>
                <a:srgbClr val="414141"/>
              </a:solidFill>
              <a:latin typeface="via-regular"/>
            </a:endParaRPr>
          </a:p>
          <a:p>
            <a:r>
              <a:rPr lang="nl-NL" dirty="0" smtClean="0">
                <a:solidFill>
                  <a:srgbClr val="414141"/>
                </a:solidFill>
                <a:latin typeface="via-regular"/>
              </a:rPr>
              <a:t>	   8700 </a:t>
            </a:r>
            <a:r>
              <a:rPr lang="nl-NL" dirty="0">
                <a:solidFill>
                  <a:srgbClr val="414141"/>
                </a:solidFill>
                <a:latin typeface="via-regular"/>
              </a:rPr>
              <a:t>Horsens</a:t>
            </a:r>
            <a:endParaRPr lang="lv-LV" dirty="0"/>
          </a:p>
        </p:txBody>
      </p:sp>
      <p:sp>
        <p:nvSpPr>
          <p:cNvPr id="19" name="Rectangle 18"/>
          <p:cNvSpPr/>
          <p:nvPr/>
        </p:nvSpPr>
        <p:spPr>
          <a:xfrm>
            <a:off x="223689" y="4643773"/>
            <a:ext cx="6096000" cy="1167243"/>
          </a:xfrm>
          <a:prstGeom prst="rect">
            <a:avLst/>
          </a:prstGeom>
        </p:spPr>
        <p:txBody>
          <a:bodyPr>
            <a:spAutoFit/>
          </a:bodyPr>
          <a:lstStyle/>
          <a:p>
            <a:pPr>
              <a:lnSpc>
                <a:spcPct val="107000"/>
              </a:lnSpc>
              <a:spcAft>
                <a:spcPts val="800"/>
              </a:spcAft>
            </a:pPr>
            <a:r>
              <a:rPr lang="lv-LV" dirty="0">
                <a:solidFill>
                  <a:srgbClr val="414141"/>
                </a:solidFill>
                <a:latin typeface="via-regular"/>
              </a:rPr>
              <a:t>Fax: </a:t>
            </a:r>
            <a:r>
              <a:rPr lang="en-US" u="sng" dirty="0">
                <a:solidFill>
                  <a:srgbClr val="414141"/>
                </a:solidFill>
                <a:latin typeface="via-regular"/>
              </a:rPr>
              <a:t>+1 (212) 222 8888</a:t>
            </a:r>
            <a:endParaRPr lang="lv-LV" u="sng" dirty="0">
              <a:solidFill>
                <a:srgbClr val="414141"/>
              </a:solidFill>
              <a:latin typeface="via-regular"/>
            </a:endParaRPr>
          </a:p>
          <a:p>
            <a:pPr>
              <a:lnSpc>
                <a:spcPct val="107000"/>
              </a:lnSpc>
              <a:spcAft>
                <a:spcPts val="800"/>
              </a:spcAft>
            </a:pPr>
            <a:r>
              <a:rPr lang="en-US" dirty="0">
                <a:solidFill>
                  <a:srgbClr val="414141"/>
                </a:solidFill>
                <a:latin typeface="via-regular"/>
              </a:rPr>
              <a:t>Tele: </a:t>
            </a:r>
            <a:r>
              <a:rPr lang="en-US" u="sng" dirty="0">
                <a:solidFill>
                  <a:srgbClr val="414141"/>
                </a:solidFill>
                <a:latin typeface="via-regular"/>
              </a:rPr>
              <a:t>+45 2222 3333</a:t>
            </a:r>
            <a:endParaRPr lang="lv-LV" u="sng" dirty="0">
              <a:solidFill>
                <a:srgbClr val="414141"/>
              </a:solidFill>
              <a:latin typeface="via-regular"/>
            </a:endParaRPr>
          </a:p>
          <a:p>
            <a:r>
              <a:rPr lang="en-US" dirty="0">
                <a:solidFill>
                  <a:srgbClr val="414141"/>
                </a:solidFill>
                <a:latin typeface="via-regular"/>
              </a:rPr>
              <a:t>Mail: </a:t>
            </a:r>
            <a:r>
              <a:rPr lang="en-US" u="sng" dirty="0">
                <a:solidFill>
                  <a:schemeClr val="accent1"/>
                </a:solidFill>
                <a:latin typeface="via-regular"/>
              </a:rPr>
              <a:t>information@via.dk</a:t>
            </a:r>
            <a:endParaRPr lang="lv-LV" u="sng" dirty="0">
              <a:solidFill>
                <a:schemeClr val="accent1"/>
              </a:solidFill>
              <a:latin typeface="via-regular"/>
            </a:endParaRPr>
          </a:p>
        </p:txBody>
      </p:sp>
      <p:pic>
        <p:nvPicPr>
          <p:cNvPr id="1026" name="Picture 2" descr="Imagini pentru via university college horsens"/>
          <p:cNvPicPr>
            <a:picLocks noChangeAspect="1" noChangeArrowheads="1"/>
          </p:cNvPicPr>
          <p:nvPr/>
        </p:nvPicPr>
        <p:blipFill rotWithShape="1">
          <a:blip r:embed="rId7">
            <a:extLst>
              <a:ext uri="{28A0092B-C50C-407E-A947-70E740481C1C}">
                <a14:useLocalDpi xmlns:a14="http://schemas.microsoft.com/office/drawing/2010/main" val="0"/>
              </a:ext>
            </a:extLst>
          </a:blip>
          <a:srcRect b="38196"/>
          <a:stretch/>
        </p:blipFill>
        <p:spPr bwMode="auto">
          <a:xfrm>
            <a:off x="318117" y="1158826"/>
            <a:ext cx="5052171" cy="234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394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336" y="125785"/>
            <a:ext cx="1496546" cy="774187"/>
          </a:xfrm>
          <a:prstGeom prst="rect">
            <a:avLst/>
          </a:prstGeom>
        </p:spPr>
      </p:pic>
      <p:sp>
        <p:nvSpPr>
          <p:cNvPr id="5" name="Rectangle 4"/>
          <p:cNvSpPr/>
          <p:nvPr/>
        </p:nvSpPr>
        <p:spPr>
          <a:xfrm>
            <a:off x="2178423" y="196872"/>
            <a:ext cx="9641541"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Rounded Rectangle 5"/>
          <p:cNvSpPr/>
          <p:nvPr/>
        </p:nvSpPr>
        <p:spPr>
          <a:xfrm>
            <a:off x="2393576"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x-none" dirty="0"/>
          </a:p>
        </p:txBody>
      </p:sp>
      <p:sp>
        <p:nvSpPr>
          <p:cNvPr id="7" name="Rounded Rectangle 6"/>
          <p:cNvSpPr/>
          <p:nvPr/>
        </p:nvSpPr>
        <p:spPr>
          <a:xfrm>
            <a:off x="3939988"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x-none" dirty="0"/>
          </a:p>
        </p:txBody>
      </p:sp>
      <p:sp>
        <p:nvSpPr>
          <p:cNvPr id="8" name="Rounded Rectangle 7"/>
          <p:cNvSpPr/>
          <p:nvPr/>
        </p:nvSpPr>
        <p:spPr>
          <a:xfrm>
            <a:off x="5486400"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Council</a:t>
            </a:r>
            <a:endParaRPr lang="x-none" dirty="0"/>
          </a:p>
        </p:txBody>
      </p:sp>
      <p:sp>
        <p:nvSpPr>
          <p:cNvPr id="9" name="Rounded Rectangle 8"/>
          <p:cNvSpPr/>
          <p:nvPr/>
        </p:nvSpPr>
        <p:spPr>
          <a:xfrm>
            <a:off x="7032812" y="371684"/>
            <a:ext cx="1479176" cy="282388"/>
          </a:xfrm>
          <a:prstGeom prst="roundRect">
            <a:avLst/>
          </a:prstGeom>
          <a:solidFill>
            <a:schemeClr val="accent5">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Events</a:t>
            </a:r>
            <a:endParaRPr lang="x-none" dirty="0"/>
          </a:p>
        </p:txBody>
      </p:sp>
      <p:sp>
        <p:nvSpPr>
          <p:cNvPr id="10" name="Rounded Rectangle 9"/>
          <p:cNvSpPr/>
          <p:nvPr/>
        </p:nvSpPr>
        <p:spPr>
          <a:xfrm>
            <a:off x="8579224" y="371684"/>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Contacts</a:t>
            </a:r>
            <a:endParaRPr lang="x-none" dirty="0"/>
          </a:p>
        </p:txBody>
      </p:sp>
      <p:cxnSp>
        <p:nvCxnSpPr>
          <p:cNvPr id="12" name="Straight Connector 11"/>
          <p:cNvCxnSpPr/>
          <p:nvPr/>
        </p:nvCxnSpPr>
        <p:spPr>
          <a:xfrm>
            <a:off x="0" y="1021976"/>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96035" y="0"/>
            <a:ext cx="0" cy="1005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61184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125636" y="372228"/>
            <a:ext cx="1479176" cy="282388"/>
          </a:xfrm>
          <a:prstGeom prst="round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x-none" dirty="0"/>
          </a:p>
        </p:txBody>
      </p:sp>
      <p:pic>
        <p:nvPicPr>
          <p:cNvPr id="1028" name="Picture 4" descr="Imagini pentru facebook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193" y="626224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ini pentru twitter icon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6658" y="621652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ini pentru linkedin ic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4564" y="6262240"/>
            <a:ext cx="457200" cy="457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70889" y="6306174"/>
            <a:ext cx="1310039" cy="369332"/>
          </a:xfrm>
          <a:prstGeom prst="rect">
            <a:avLst/>
          </a:prstGeom>
          <a:noFill/>
        </p:spPr>
        <p:txBody>
          <a:bodyPr wrap="square" rtlCol="0">
            <a:spAutoFit/>
          </a:bodyPr>
          <a:lstStyle/>
          <a:p>
            <a:r>
              <a:rPr lang="en-US" dirty="0" smtClean="0"/>
              <a:t>Meet us on:</a:t>
            </a:r>
            <a:endParaRPr lang="x-none" dirty="0"/>
          </a:p>
        </p:txBody>
      </p:sp>
      <p:sp>
        <p:nvSpPr>
          <p:cNvPr id="11" name="TextBox 10"/>
          <p:cNvSpPr txBox="1"/>
          <p:nvPr/>
        </p:nvSpPr>
        <p:spPr>
          <a:xfrm>
            <a:off x="296877" y="1156347"/>
            <a:ext cx="3446585" cy="307777"/>
          </a:xfrm>
          <a:prstGeom prst="rect">
            <a:avLst/>
          </a:prstGeom>
        </p:spPr>
        <p:txBody>
          <a:bodyPr wrap="square">
            <a:spAutoFit/>
          </a:bodyPr>
          <a:lstStyle>
            <a:defPPr>
              <a:defRPr lang="en-US"/>
            </a:defPPr>
            <a:lvl1pPr>
              <a:defRPr sz="1200">
                <a:solidFill>
                  <a:srgbClr val="97917D"/>
                </a:solidFill>
                <a:latin typeface="raleway" charset="0"/>
              </a:defRPr>
            </a:lvl1pPr>
          </a:lstStyle>
          <a:p>
            <a:r>
              <a:rPr lang="en-US" sz="1400" b="1" dirty="0">
                <a:solidFill>
                  <a:schemeClr val="accent1">
                    <a:lumMod val="50000"/>
                  </a:schemeClr>
                </a:solidFill>
              </a:rPr>
              <a:t>Oct. 6-12 Int'l Fall Festival - Germany</a:t>
            </a:r>
          </a:p>
        </p:txBody>
      </p:sp>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t="18473" b="24249"/>
          <a:stretch/>
        </p:blipFill>
        <p:spPr>
          <a:xfrm>
            <a:off x="537282" y="1726389"/>
            <a:ext cx="2965775" cy="1801368"/>
          </a:xfrm>
          <a:prstGeom prst="rect">
            <a:avLst/>
          </a:prstGeom>
        </p:spPr>
      </p:pic>
      <p:sp>
        <p:nvSpPr>
          <p:cNvPr id="16" name="Rectangle 15"/>
          <p:cNvSpPr/>
          <p:nvPr/>
        </p:nvSpPr>
        <p:spPr>
          <a:xfrm>
            <a:off x="511409" y="3601922"/>
            <a:ext cx="3017520" cy="2123658"/>
          </a:xfrm>
          <a:prstGeom prst="rect">
            <a:avLst/>
          </a:prstGeom>
        </p:spPr>
        <p:txBody>
          <a:bodyPr wrap="square">
            <a:spAutoFit/>
          </a:bodyPr>
          <a:lstStyle/>
          <a:p>
            <a:r>
              <a:rPr lang="en-US" sz="1200" dirty="0">
                <a:solidFill>
                  <a:srgbClr val="97917D"/>
                </a:solidFill>
                <a:latin typeface="raleway" charset="0"/>
              </a:rPr>
              <a:t>At this festival, Gen-la </a:t>
            </a:r>
            <a:r>
              <a:rPr lang="en-US" sz="1200" dirty="0" err="1">
                <a:solidFill>
                  <a:srgbClr val="97917D"/>
                </a:solidFill>
                <a:latin typeface="raleway" charset="0"/>
              </a:rPr>
              <a:t>Dekyong</a:t>
            </a:r>
            <a:r>
              <a:rPr lang="en-US" sz="1200" dirty="0">
                <a:solidFill>
                  <a:srgbClr val="97917D"/>
                </a:solidFill>
                <a:latin typeface="raleway" charset="0"/>
              </a:rPr>
              <a:t> will explain the essential practices of training the mind (</a:t>
            </a:r>
            <a:r>
              <a:rPr lang="en-US" sz="1200" dirty="0" err="1">
                <a:solidFill>
                  <a:srgbClr val="97917D"/>
                </a:solidFill>
                <a:latin typeface="raleway" charset="0"/>
              </a:rPr>
              <a:t>Lojong</a:t>
            </a:r>
            <a:r>
              <a:rPr lang="en-US" sz="1200" dirty="0">
                <a:solidFill>
                  <a:srgbClr val="97917D"/>
                </a:solidFill>
                <a:latin typeface="raleway" charset="0"/>
              </a:rPr>
              <a:t>) based on Venerable </a:t>
            </a:r>
            <a:r>
              <a:rPr lang="en-US" sz="1200" dirty="0" err="1">
                <a:solidFill>
                  <a:srgbClr val="97917D"/>
                </a:solidFill>
                <a:latin typeface="raleway" charset="0"/>
              </a:rPr>
              <a:t>Geshe</a:t>
            </a:r>
            <a:r>
              <a:rPr lang="en-US" sz="1200" dirty="0">
                <a:solidFill>
                  <a:srgbClr val="97917D"/>
                </a:solidFill>
                <a:latin typeface="raleway" charset="0"/>
              </a:rPr>
              <a:t> </a:t>
            </a:r>
            <a:r>
              <a:rPr lang="en-US" sz="1200" dirty="0" err="1">
                <a:solidFill>
                  <a:srgbClr val="97917D"/>
                </a:solidFill>
                <a:latin typeface="raleway" charset="0"/>
              </a:rPr>
              <a:t>Kelsang</a:t>
            </a:r>
            <a:r>
              <a:rPr lang="en-US" sz="1200" dirty="0">
                <a:solidFill>
                  <a:srgbClr val="97917D"/>
                </a:solidFill>
                <a:latin typeface="raleway" charset="0"/>
              </a:rPr>
              <a:t> </a:t>
            </a:r>
            <a:r>
              <a:rPr lang="en-US" sz="1200" dirty="0" err="1">
                <a:solidFill>
                  <a:srgbClr val="97917D"/>
                </a:solidFill>
                <a:latin typeface="raleway" charset="0"/>
              </a:rPr>
              <a:t>Gyatso</a:t>
            </a:r>
            <a:r>
              <a:rPr lang="en-US" sz="1200" dirty="0">
                <a:solidFill>
                  <a:srgbClr val="97917D"/>
                </a:solidFill>
                <a:latin typeface="raleway" charset="0"/>
              </a:rPr>
              <a:t> Rinpoche’s book Universal Compassion. The practices of training the mind are exceptionally powerful methods for overcoming our delusions, especially our self-cherishing, and for gaining deep realizations of conventional and ultimate </a:t>
            </a:r>
            <a:r>
              <a:rPr lang="en-US" sz="1200" dirty="0" err="1">
                <a:solidFill>
                  <a:srgbClr val="97917D"/>
                </a:solidFill>
                <a:latin typeface="raleway" charset="0"/>
              </a:rPr>
              <a:t>bodhichitta</a:t>
            </a:r>
            <a:r>
              <a:rPr lang="en-US" sz="1200" dirty="0">
                <a:solidFill>
                  <a:srgbClr val="97917D"/>
                </a:solidFill>
                <a:latin typeface="raleway" charset="0"/>
              </a:rPr>
              <a:t>. In this way, we can attain the real meaning of our human life – enlightenment.</a:t>
            </a:r>
            <a:endParaRPr lang="en-US" sz="1200" dirty="0"/>
          </a:p>
        </p:txBody>
      </p:sp>
      <p:grpSp>
        <p:nvGrpSpPr>
          <p:cNvPr id="3" name="Group 2"/>
          <p:cNvGrpSpPr/>
          <p:nvPr/>
        </p:nvGrpSpPr>
        <p:grpSpPr>
          <a:xfrm>
            <a:off x="3841725" y="1156347"/>
            <a:ext cx="4874113" cy="4938565"/>
            <a:chOff x="3939988" y="1156347"/>
            <a:chExt cx="4874113" cy="4938565"/>
          </a:xfrm>
        </p:grpSpPr>
        <p:sp>
          <p:nvSpPr>
            <p:cNvPr id="21" name="Rectangle 20"/>
            <p:cNvSpPr/>
            <p:nvPr/>
          </p:nvSpPr>
          <p:spPr>
            <a:xfrm>
              <a:off x="3939988" y="1156347"/>
              <a:ext cx="4874113" cy="307777"/>
            </a:xfrm>
            <a:prstGeom prst="rect">
              <a:avLst/>
            </a:prstGeom>
          </p:spPr>
          <p:txBody>
            <a:bodyPr wrap="square">
              <a:spAutoFit/>
            </a:bodyPr>
            <a:lstStyle/>
            <a:p>
              <a:r>
                <a:rPr lang="en-US" sz="1400" b="1" dirty="0">
                  <a:solidFill>
                    <a:schemeClr val="accent1">
                      <a:lumMod val="50000"/>
                    </a:schemeClr>
                  </a:solidFill>
                  <a:latin typeface="raleway" charset="0"/>
                </a:rPr>
                <a:t>Dec. 1-3 Southwest Dharma Celebration in New Mexico</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2444" y="1727757"/>
              <a:ext cx="3009200" cy="1800000"/>
            </a:xfrm>
            <a:prstGeom prst="rect">
              <a:avLst/>
            </a:prstGeom>
          </p:spPr>
        </p:pic>
        <p:sp>
          <p:nvSpPr>
            <p:cNvPr id="25" name="Rectangle 24"/>
            <p:cNvSpPr/>
            <p:nvPr/>
          </p:nvSpPr>
          <p:spPr>
            <a:xfrm>
              <a:off x="4868284" y="3601922"/>
              <a:ext cx="3017520" cy="2492990"/>
            </a:xfrm>
            <a:prstGeom prst="rect">
              <a:avLst/>
            </a:prstGeom>
          </p:spPr>
          <p:txBody>
            <a:bodyPr wrap="square">
              <a:spAutoFit/>
            </a:bodyPr>
            <a:lstStyle/>
            <a:p>
              <a:r>
                <a:rPr lang="en-US" sz="1200" dirty="0" smtClean="0">
                  <a:solidFill>
                    <a:srgbClr val="97917D"/>
                  </a:solidFill>
                  <a:latin typeface="raleway" charset="0"/>
                </a:rPr>
                <a:t>Inspired </a:t>
              </a:r>
              <a:r>
                <a:rPr lang="en-US" sz="1200" dirty="0">
                  <a:solidFill>
                    <a:srgbClr val="97917D"/>
                  </a:solidFill>
                  <a:latin typeface="raleway" charset="0"/>
                </a:rPr>
                <a:t>by our Founder, Venerable </a:t>
              </a:r>
              <a:r>
                <a:rPr lang="en-US" sz="1200" dirty="0" err="1">
                  <a:solidFill>
                    <a:srgbClr val="97917D"/>
                  </a:solidFill>
                  <a:latin typeface="raleway" charset="0"/>
                </a:rPr>
                <a:t>Geshe</a:t>
              </a:r>
              <a:r>
                <a:rPr lang="en-US" sz="1200" dirty="0">
                  <a:solidFill>
                    <a:srgbClr val="97917D"/>
                  </a:solidFill>
                  <a:latin typeface="raleway" charset="0"/>
                </a:rPr>
                <a:t> </a:t>
              </a:r>
              <a:r>
                <a:rPr lang="en-US" sz="1200" dirty="0" err="1">
                  <a:solidFill>
                    <a:srgbClr val="97917D"/>
                  </a:solidFill>
                  <a:latin typeface="raleway" charset="0"/>
                </a:rPr>
                <a:t>Kelsang</a:t>
              </a:r>
              <a:r>
                <a:rPr lang="en-US" sz="1200" dirty="0">
                  <a:solidFill>
                    <a:srgbClr val="97917D"/>
                  </a:solidFill>
                  <a:latin typeface="raleway" charset="0"/>
                </a:rPr>
                <a:t> </a:t>
              </a:r>
              <a:r>
                <a:rPr lang="en-US" sz="1200" dirty="0" err="1">
                  <a:solidFill>
                    <a:srgbClr val="97917D"/>
                  </a:solidFill>
                  <a:latin typeface="raleway" charset="0"/>
                </a:rPr>
                <a:t>Gyatso</a:t>
              </a:r>
              <a:r>
                <a:rPr lang="en-US" sz="1200" dirty="0">
                  <a:solidFill>
                    <a:srgbClr val="97917D"/>
                  </a:solidFill>
                  <a:latin typeface="raleway" charset="0"/>
                </a:rPr>
                <a:t>, every year practitioners from the southwest US and beyond gather together for this special </a:t>
              </a:r>
              <a:r>
                <a:rPr lang="en-US" sz="1200" dirty="0" err="1">
                  <a:solidFill>
                    <a:srgbClr val="97917D"/>
                  </a:solidFill>
                  <a:latin typeface="raleway" charset="0"/>
                </a:rPr>
                <a:t>evenwonderft</a:t>
              </a:r>
              <a:r>
                <a:rPr lang="en-US" sz="1200" dirty="0">
                  <a:solidFill>
                    <a:srgbClr val="97917D"/>
                  </a:solidFill>
                  <a:latin typeface="raleway" charset="0"/>
                </a:rPr>
                <a:t>. The celebration will be a </a:t>
              </a:r>
              <a:r>
                <a:rPr lang="en-US" sz="1200" dirty="0" err="1">
                  <a:solidFill>
                    <a:srgbClr val="97917D"/>
                  </a:solidFill>
                  <a:latin typeface="raleway" charset="0"/>
                </a:rPr>
                <a:t>ul</a:t>
              </a:r>
              <a:r>
                <a:rPr lang="en-US" sz="1200" dirty="0">
                  <a:solidFill>
                    <a:srgbClr val="97917D"/>
                  </a:solidFill>
                  <a:latin typeface="raleway" charset="0"/>
                </a:rPr>
                <a:t> opportunity to receive teachings from our Western US National Spiritual Director, Gen </a:t>
              </a:r>
              <a:r>
                <a:rPr lang="en-US" sz="1200" dirty="0" err="1">
                  <a:solidFill>
                    <a:srgbClr val="97917D"/>
                  </a:solidFill>
                  <a:latin typeface="raleway" charset="0"/>
                </a:rPr>
                <a:t>Kelsang</a:t>
              </a:r>
              <a:r>
                <a:rPr lang="en-US" sz="1200" dirty="0">
                  <a:solidFill>
                    <a:srgbClr val="97917D"/>
                  </a:solidFill>
                  <a:latin typeface="raleway" charset="0"/>
                </a:rPr>
                <a:t> </a:t>
              </a:r>
              <a:r>
                <a:rPr lang="en-US" sz="1200" dirty="0" err="1">
                  <a:solidFill>
                    <a:srgbClr val="97917D"/>
                  </a:solidFill>
                  <a:latin typeface="raleway" charset="0"/>
                </a:rPr>
                <a:t>Rigpa</a:t>
              </a:r>
              <a:r>
                <a:rPr lang="en-US" sz="1200" dirty="0">
                  <a:solidFill>
                    <a:srgbClr val="97917D"/>
                  </a:solidFill>
                  <a:latin typeface="raleway" charset="0"/>
                </a:rPr>
                <a:t>, and to meet with spiritual friends.  Enjoy the company of like-minded people, and empower your spiritual life at this special weekend event.</a:t>
              </a:r>
            </a:p>
          </p:txBody>
        </p:sp>
      </p:grpSp>
      <p:grpSp>
        <p:nvGrpSpPr>
          <p:cNvPr id="2" name="Group 1"/>
          <p:cNvGrpSpPr/>
          <p:nvPr/>
        </p:nvGrpSpPr>
        <p:grpSpPr>
          <a:xfrm>
            <a:off x="8814101" y="1156347"/>
            <a:ext cx="3026750" cy="4569233"/>
            <a:chOff x="8814101" y="1156347"/>
            <a:chExt cx="3026750" cy="4569233"/>
          </a:xfrm>
        </p:grpSpPr>
        <p:sp>
          <p:nvSpPr>
            <p:cNvPr id="26" name="Rectangle 25"/>
            <p:cNvSpPr/>
            <p:nvPr/>
          </p:nvSpPr>
          <p:spPr>
            <a:xfrm>
              <a:off x="8818716" y="3601922"/>
              <a:ext cx="3017520" cy="2123658"/>
            </a:xfrm>
            <a:prstGeom prst="rect">
              <a:avLst/>
            </a:prstGeom>
          </p:spPr>
          <p:txBody>
            <a:bodyPr wrap="square">
              <a:spAutoFit/>
            </a:bodyPr>
            <a:lstStyle/>
            <a:p>
              <a:r>
                <a:rPr lang="en-US" sz="1200" dirty="0">
                  <a:solidFill>
                    <a:srgbClr val="97917D"/>
                  </a:solidFill>
                  <a:latin typeface="raleway" charset="0"/>
                </a:rPr>
                <a:t>Celebration is a very special annual event that connects practitioners around the Midwest. This relaxing weekend of practical teachings, guided meditations, and empowerment nourishes our spiritual life and increases our capacity for boundless inner peace and happiness. If you are new to Buddhism, the Celebration weekend provides a perfect opportunity to gain a deeper understanding and experience of Buddha’s teachings.</a:t>
              </a:r>
            </a:p>
          </p:txBody>
        </p:sp>
        <p:sp>
          <p:nvSpPr>
            <p:cNvPr id="27" name="Rectangle 26"/>
            <p:cNvSpPr/>
            <p:nvPr/>
          </p:nvSpPr>
          <p:spPr>
            <a:xfrm>
              <a:off x="8919954" y="1156347"/>
              <a:ext cx="2815045" cy="307777"/>
            </a:xfrm>
            <a:prstGeom prst="rect">
              <a:avLst/>
            </a:prstGeom>
          </p:spPr>
          <p:txBody>
            <a:bodyPr wrap="square">
              <a:spAutoFit/>
            </a:bodyPr>
            <a:lstStyle/>
            <a:p>
              <a:r>
                <a:rPr lang="en-US" sz="1400" b="1" dirty="0">
                  <a:solidFill>
                    <a:schemeClr val="accent1">
                      <a:lumMod val="50000"/>
                    </a:schemeClr>
                  </a:solidFill>
                  <a:latin typeface="raleway" charset="0"/>
                </a:rPr>
                <a:t>Nov. 3-5 The </a:t>
              </a:r>
              <a:r>
                <a:rPr lang="en-US" sz="1400" b="1" dirty="0">
                  <a:solidFill>
                    <a:schemeClr val="accent1">
                      <a:lumMod val="50000"/>
                    </a:schemeClr>
                  </a:solidFill>
                  <a:latin typeface="raleway" charset="0"/>
                </a:rPr>
                <a:t>Midwest Dharma </a:t>
              </a:r>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4101" y="1676794"/>
              <a:ext cx="3026750" cy="1800000"/>
            </a:xfrm>
            <a:prstGeom prst="rect">
              <a:avLst/>
            </a:prstGeom>
          </p:spPr>
        </p:pic>
      </p:grpSp>
      <p:sp>
        <p:nvSpPr>
          <p:cNvPr id="33" name="TextBox 32"/>
          <p:cNvSpPr txBox="1"/>
          <p:nvPr/>
        </p:nvSpPr>
        <p:spPr>
          <a:xfrm>
            <a:off x="5109883" y="6352341"/>
            <a:ext cx="6965576" cy="276999"/>
          </a:xfrm>
          <a:prstGeom prst="rect">
            <a:avLst/>
          </a:prstGeom>
          <a:noFill/>
        </p:spPr>
        <p:txBody>
          <a:bodyPr wrap="square" rtlCol="0">
            <a:spAutoFit/>
          </a:bodyPr>
          <a:lstStyle/>
          <a:p>
            <a:r>
              <a:rPr lang="en-US" sz="1200" dirty="0" smtClean="0"/>
              <a:t>All rights reserved © </a:t>
            </a:r>
            <a:r>
              <a:rPr lang="en-US" sz="1200" dirty="0" err="1" smtClean="0"/>
              <a:t>Vipassanā</a:t>
            </a:r>
            <a:r>
              <a:rPr lang="en-US" sz="1200" dirty="0" smtClean="0"/>
              <a:t> - Insight Awareness LLS, Horsens Denmark, </a:t>
            </a:r>
            <a:r>
              <a:rPr lang="en-US" sz="1200" dirty="0" err="1"/>
              <a:t>Chr</a:t>
            </a:r>
            <a:r>
              <a:rPr lang="en-US" sz="1200" dirty="0"/>
              <a:t> M </a:t>
            </a:r>
            <a:r>
              <a:rPr lang="en-US" sz="1200" dirty="0" err="1"/>
              <a:t>Østergaards</a:t>
            </a:r>
            <a:r>
              <a:rPr lang="en-US" sz="1200" dirty="0"/>
              <a:t> </a:t>
            </a:r>
            <a:r>
              <a:rPr lang="en-US" sz="1200" dirty="0" err="1"/>
              <a:t>Vej</a:t>
            </a:r>
            <a:r>
              <a:rPr lang="en-US" sz="1200" dirty="0"/>
              <a:t> 4 </a:t>
            </a:r>
            <a:r>
              <a:rPr lang="en-US" sz="1200" dirty="0" smtClean="0"/>
              <a:t>str., 8700</a:t>
            </a:r>
            <a:endParaRPr lang="ro-MD" sz="1200" dirty="0"/>
          </a:p>
        </p:txBody>
      </p:sp>
      <p:sp>
        <p:nvSpPr>
          <p:cNvPr id="17" name="Oval 16"/>
          <p:cNvSpPr/>
          <p:nvPr/>
        </p:nvSpPr>
        <p:spPr>
          <a:xfrm>
            <a:off x="11030858" y="5849258"/>
            <a:ext cx="1015573" cy="216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Next&gt;&gt;</a:t>
            </a:r>
            <a:endParaRPr lang="ro-MD" sz="1200" dirty="0"/>
          </a:p>
        </p:txBody>
      </p:sp>
      <p:sp>
        <p:nvSpPr>
          <p:cNvPr id="35" name="Oval 34"/>
          <p:cNvSpPr/>
          <p:nvPr/>
        </p:nvSpPr>
        <p:spPr>
          <a:xfrm>
            <a:off x="170889" y="5886268"/>
            <a:ext cx="1015573" cy="216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&lt;&lt;Pre</a:t>
            </a:r>
            <a:endParaRPr lang="ro-MD" sz="1200" dirty="0"/>
          </a:p>
        </p:txBody>
      </p:sp>
    </p:spTree>
    <p:extLst>
      <p:ext uri="{BB962C8B-B14F-4D97-AF65-F5344CB8AC3E}">
        <p14:creationId xmlns:p14="http://schemas.microsoft.com/office/powerpoint/2010/main" val="4046794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1651</Words>
  <Application>Microsoft Office PowerPoint</Application>
  <PresentationFormat>Widescreen</PresentationFormat>
  <Paragraphs>141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raleway</vt:lpstr>
      <vt:lpstr>Times New Roman</vt:lpstr>
      <vt:lpstr>via-regular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Liviu Pascari</dc:creator>
  <cp:lastModifiedBy>Liviu Pascari</cp:lastModifiedBy>
  <cp:revision>15</cp:revision>
  <dcterms:created xsi:type="dcterms:W3CDTF">2017-09-21T08:07:18Z</dcterms:created>
  <dcterms:modified xsi:type="dcterms:W3CDTF">2017-09-21T13:00:01Z</dcterms:modified>
</cp:coreProperties>
</file>