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9" autoAdjust="0"/>
    <p:restoredTop sz="50987" autoAdjust="0"/>
  </p:normalViewPr>
  <p:slideViewPr>
    <p:cSldViewPr snapToGrid="0" showGuides="1">
      <p:cViewPr varScale="1">
        <p:scale>
          <a:sx n="34" d="100"/>
          <a:sy n="34" d="100"/>
        </p:scale>
        <p:origin x="189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9AAFD-C38F-4CAD-8374-D051E2513E7F}"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ro-MD"/>
        </a:p>
      </dgm:t>
    </dgm:pt>
    <dgm:pt modelId="{4C7231A8-FA39-4E59-ADCA-DD13548AC0F2}">
      <dgm:prSet phldrT="[Text]"/>
      <dgm:spPr/>
      <dgm:t>
        <a:bodyPr/>
        <a:lstStyle/>
        <a:p>
          <a:r>
            <a:rPr lang="en-US" dirty="0" smtClean="0"/>
            <a:t>How to make a system that will meetup the </a:t>
          </a:r>
          <a:r>
            <a:rPr lang="en-US" dirty="0" err="1" smtClean="0"/>
            <a:t>Vipassanā</a:t>
          </a:r>
          <a:r>
            <a:rPr lang="en-US" dirty="0" smtClean="0"/>
            <a:t> requirements?</a:t>
          </a:r>
          <a:endParaRPr lang="ro-MD" dirty="0"/>
        </a:p>
      </dgm:t>
    </dgm:pt>
    <dgm:pt modelId="{F8ADF3B5-8FDE-4594-9325-C584AA37419B}" type="parTrans" cxnId="{CF536DB9-1539-402C-B569-157F4469FC29}">
      <dgm:prSet/>
      <dgm:spPr/>
      <dgm:t>
        <a:bodyPr/>
        <a:lstStyle/>
        <a:p>
          <a:endParaRPr lang="ro-MD"/>
        </a:p>
      </dgm:t>
    </dgm:pt>
    <dgm:pt modelId="{1169AA2A-8034-4E67-B328-D876AA5F4352}" type="sibTrans" cxnId="{CF536DB9-1539-402C-B569-157F4469FC29}">
      <dgm:prSet/>
      <dgm:spPr/>
      <dgm:t>
        <a:bodyPr/>
        <a:lstStyle/>
        <a:p>
          <a:endParaRPr lang="ro-MD"/>
        </a:p>
      </dgm:t>
    </dgm:pt>
    <dgm:pt modelId="{33B3A5BA-8E05-4DFE-A2DB-2CEC7E589E4B}">
      <dgm:prSet phldrT="[Text]"/>
      <dgm:spPr/>
      <dgm:t>
        <a:bodyPr/>
        <a:lstStyle/>
        <a:p>
          <a:r>
            <a:rPr lang="en-US" dirty="0" smtClean="0"/>
            <a:t>Witch programming language is more suitable for building the system?</a:t>
          </a:r>
          <a:endParaRPr lang="ro-MD" dirty="0"/>
        </a:p>
      </dgm:t>
    </dgm:pt>
    <dgm:pt modelId="{A5C46179-B0C9-4229-BA8C-F590CFE61688}" type="parTrans" cxnId="{CD6E8161-847C-42DF-8470-A5390486EE9F}">
      <dgm:prSet/>
      <dgm:spPr/>
      <dgm:t>
        <a:bodyPr/>
        <a:lstStyle/>
        <a:p>
          <a:endParaRPr lang="ro-MD"/>
        </a:p>
      </dgm:t>
    </dgm:pt>
    <dgm:pt modelId="{3B22F452-BADE-417C-991C-173F45B0FB30}" type="sibTrans" cxnId="{CD6E8161-847C-42DF-8470-A5390486EE9F}">
      <dgm:prSet/>
      <dgm:spPr/>
      <dgm:t>
        <a:bodyPr/>
        <a:lstStyle/>
        <a:p>
          <a:endParaRPr lang="ro-MD"/>
        </a:p>
      </dgm:t>
    </dgm:pt>
    <dgm:pt modelId="{D7E05395-2E02-4017-9566-FFDB7391C1EC}">
      <dgm:prSet phldrT="[Text]"/>
      <dgm:spPr/>
      <dgm:t>
        <a:bodyPr/>
        <a:lstStyle/>
        <a:p>
          <a:r>
            <a:rPr lang="en-US" dirty="0" smtClean="0"/>
            <a:t>How to make the system maintainable? </a:t>
          </a:r>
          <a:endParaRPr lang="ro-MD" dirty="0"/>
        </a:p>
      </dgm:t>
    </dgm:pt>
    <dgm:pt modelId="{62946F2B-0E33-4609-832B-229F59B66CEF}" type="parTrans" cxnId="{29F1F4B1-18E1-404B-8C2B-E49D1E107528}">
      <dgm:prSet/>
      <dgm:spPr/>
      <dgm:t>
        <a:bodyPr/>
        <a:lstStyle/>
        <a:p>
          <a:endParaRPr lang="ro-MD"/>
        </a:p>
      </dgm:t>
    </dgm:pt>
    <dgm:pt modelId="{0297FA25-9B5B-4D89-8FC9-115754E3A197}" type="sibTrans" cxnId="{29F1F4B1-18E1-404B-8C2B-E49D1E107528}">
      <dgm:prSet/>
      <dgm:spPr/>
      <dgm:t>
        <a:bodyPr/>
        <a:lstStyle/>
        <a:p>
          <a:endParaRPr lang="ro-MD"/>
        </a:p>
      </dgm:t>
    </dgm:pt>
    <dgm:pt modelId="{F6368965-6E75-4197-8D59-EA5A51642854}">
      <dgm:prSet/>
      <dgm:spPr/>
      <dgm:t>
        <a:bodyPr/>
        <a:lstStyle/>
        <a:p>
          <a:r>
            <a:rPr lang="en-US" dirty="0" smtClean="0"/>
            <a:t>Is there a need to connect the system to a database?</a:t>
          </a:r>
          <a:endParaRPr lang="ro-MD" dirty="0"/>
        </a:p>
      </dgm:t>
    </dgm:pt>
    <dgm:pt modelId="{6DB74F84-6966-4CF4-9528-9C86B09FD73F}" type="parTrans" cxnId="{09E618BA-676B-40C5-AF56-59D26417792E}">
      <dgm:prSet/>
      <dgm:spPr/>
      <dgm:t>
        <a:bodyPr/>
        <a:lstStyle/>
        <a:p>
          <a:endParaRPr lang="ro-MD"/>
        </a:p>
      </dgm:t>
    </dgm:pt>
    <dgm:pt modelId="{84F494E9-6C12-43AA-9900-1AD181E746C0}" type="sibTrans" cxnId="{09E618BA-676B-40C5-AF56-59D26417792E}">
      <dgm:prSet/>
      <dgm:spPr/>
      <dgm:t>
        <a:bodyPr/>
        <a:lstStyle/>
        <a:p>
          <a:endParaRPr lang="ro-MD"/>
        </a:p>
      </dgm:t>
    </dgm:pt>
    <dgm:pt modelId="{789C8277-16D6-4743-BDBA-16053A71EF8F}" type="pres">
      <dgm:prSet presAssocID="{2639AAFD-C38F-4CAD-8374-D051E2513E7F}" presName="Name0" presStyleCnt="0">
        <dgm:presLayoutVars>
          <dgm:dir/>
          <dgm:resizeHandles val="exact"/>
        </dgm:presLayoutVars>
      </dgm:prSet>
      <dgm:spPr/>
      <dgm:t>
        <a:bodyPr/>
        <a:lstStyle/>
        <a:p>
          <a:endParaRPr lang="ro-MD"/>
        </a:p>
      </dgm:t>
    </dgm:pt>
    <dgm:pt modelId="{38E09F83-D608-4CEA-BA0F-4836B53878A0}" type="pres">
      <dgm:prSet presAssocID="{4C7231A8-FA39-4E59-ADCA-DD13548AC0F2}" presName="composite" presStyleCnt="0"/>
      <dgm:spPr/>
    </dgm:pt>
    <dgm:pt modelId="{EB58E7DC-068B-4E59-8B34-1A5AFC2EA91B}" type="pres">
      <dgm:prSet presAssocID="{4C7231A8-FA39-4E59-ADCA-DD13548AC0F2}" presName="rect1" presStyleLbl="trAlignAcc1" presStyleIdx="0" presStyleCnt="4">
        <dgm:presLayoutVars>
          <dgm:bulletEnabled val="1"/>
        </dgm:presLayoutVars>
      </dgm:prSet>
      <dgm:spPr/>
      <dgm:t>
        <a:bodyPr/>
        <a:lstStyle/>
        <a:p>
          <a:endParaRPr lang="ro-MD"/>
        </a:p>
      </dgm:t>
    </dgm:pt>
    <dgm:pt modelId="{FD33ED02-17E2-4B89-A81B-734224995213}" type="pres">
      <dgm:prSet presAssocID="{4C7231A8-FA39-4E59-ADCA-DD13548AC0F2}" presName="rect2" presStyleLbl="fgImgPlace1" presStyleIdx="0" presStyleCnt="4"/>
      <dgm:spPr>
        <a:blipFill rotWithShape="1">
          <a:blip xmlns:r="http://schemas.openxmlformats.org/officeDocument/2006/relationships" r:embed="rId1"/>
          <a:stretch>
            <a:fillRect/>
          </a:stretch>
        </a:blipFill>
      </dgm:spPr>
    </dgm:pt>
    <dgm:pt modelId="{1204B25B-2A91-40B3-8E30-C8B8C3C0EAF3}" type="pres">
      <dgm:prSet presAssocID="{1169AA2A-8034-4E67-B328-D876AA5F4352}" presName="sibTrans" presStyleCnt="0"/>
      <dgm:spPr/>
    </dgm:pt>
    <dgm:pt modelId="{751A4EF5-5246-4BA9-A486-471314432CA5}" type="pres">
      <dgm:prSet presAssocID="{33B3A5BA-8E05-4DFE-A2DB-2CEC7E589E4B}" presName="composite" presStyleCnt="0"/>
      <dgm:spPr/>
    </dgm:pt>
    <dgm:pt modelId="{EF74D2EE-62EB-4C47-8CDE-46C189631002}" type="pres">
      <dgm:prSet presAssocID="{33B3A5BA-8E05-4DFE-A2DB-2CEC7E589E4B}" presName="rect1" presStyleLbl="trAlignAcc1" presStyleIdx="1" presStyleCnt="4">
        <dgm:presLayoutVars>
          <dgm:bulletEnabled val="1"/>
        </dgm:presLayoutVars>
      </dgm:prSet>
      <dgm:spPr/>
      <dgm:t>
        <a:bodyPr/>
        <a:lstStyle/>
        <a:p>
          <a:endParaRPr lang="ro-MD"/>
        </a:p>
      </dgm:t>
    </dgm:pt>
    <dgm:pt modelId="{4E9E0C84-8B54-4A21-B1AA-7AF0109DB1C6}" type="pres">
      <dgm:prSet presAssocID="{33B3A5BA-8E05-4DFE-A2DB-2CEC7E589E4B}" presName="rect2" presStyleLbl="fgImgPlace1" presStyleIdx="1" presStyleCnt="4"/>
      <dgm:spPr>
        <a:blipFill rotWithShape="1">
          <a:blip xmlns:r="http://schemas.openxmlformats.org/officeDocument/2006/relationships" r:embed="rId1"/>
          <a:stretch>
            <a:fillRect/>
          </a:stretch>
        </a:blipFill>
      </dgm:spPr>
      <dgm:t>
        <a:bodyPr/>
        <a:lstStyle/>
        <a:p>
          <a:endParaRPr lang="ro-MD"/>
        </a:p>
      </dgm:t>
    </dgm:pt>
    <dgm:pt modelId="{AA87D2C6-2A0B-4231-B4CB-F19A1ABC28EA}" type="pres">
      <dgm:prSet presAssocID="{3B22F452-BADE-417C-991C-173F45B0FB30}" presName="sibTrans" presStyleCnt="0"/>
      <dgm:spPr/>
    </dgm:pt>
    <dgm:pt modelId="{A3412CE3-B1BA-4297-ABD9-71672C5D3111}" type="pres">
      <dgm:prSet presAssocID="{D7E05395-2E02-4017-9566-FFDB7391C1EC}" presName="composite" presStyleCnt="0"/>
      <dgm:spPr/>
    </dgm:pt>
    <dgm:pt modelId="{768EDF96-E04D-40EE-A8A4-7A197F506510}" type="pres">
      <dgm:prSet presAssocID="{D7E05395-2E02-4017-9566-FFDB7391C1EC}" presName="rect1" presStyleLbl="trAlignAcc1" presStyleIdx="2" presStyleCnt="4">
        <dgm:presLayoutVars>
          <dgm:bulletEnabled val="1"/>
        </dgm:presLayoutVars>
      </dgm:prSet>
      <dgm:spPr/>
      <dgm:t>
        <a:bodyPr/>
        <a:lstStyle/>
        <a:p>
          <a:endParaRPr lang="ro-MD"/>
        </a:p>
      </dgm:t>
    </dgm:pt>
    <dgm:pt modelId="{A013CC33-148C-4E14-8195-F3EF43647647}" type="pres">
      <dgm:prSet presAssocID="{D7E05395-2E02-4017-9566-FFDB7391C1EC}" presName="rect2" presStyleLbl="fgImgPlace1" presStyleIdx="2" presStyleCnt="4"/>
      <dgm:spPr>
        <a:blipFill rotWithShape="1">
          <a:blip xmlns:r="http://schemas.openxmlformats.org/officeDocument/2006/relationships" r:embed="rId1"/>
          <a:stretch>
            <a:fillRect/>
          </a:stretch>
        </a:blipFill>
      </dgm:spPr>
    </dgm:pt>
    <dgm:pt modelId="{30B5EFB6-88B3-4AB2-B8D2-D5C52587DA63}" type="pres">
      <dgm:prSet presAssocID="{0297FA25-9B5B-4D89-8FC9-115754E3A197}" presName="sibTrans" presStyleCnt="0"/>
      <dgm:spPr/>
    </dgm:pt>
    <dgm:pt modelId="{56F7BE9E-098F-4B45-93D9-13ABD43B6CBB}" type="pres">
      <dgm:prSet presAssocID="{F6368965-6E75-4197-8D59-EA5A51642854}" presName="composite" presStyleCnt="0"/>
      <dgm:spPr/>
    </dgm:pt>
    <dgm:pt modelId="{E3733F47-0BCC-4088-AC38-553A1CB76FBE}" type="pres">
      <dgm:prSet presAssocID="{F6368965-6E75-4197-8D59-EA5A51642854}" presName="rect1" presStyleLbl="trAlignAcc1" presStyleIdx="3" presStyleCnt="4">
        <dgm:presLayoutVars>
          <dgm:bulletEnabled val="1"/>
        </dgm:presLayoutVars>
      </dgm:prSet>
      <dgm:spPr/>
      <dgm:t>
        <a:bodyPr/>
        <a:lstStyle/>
        <a:p>
          <a:endParaRPr lang="ro-MD"/>
        </a:p>
      </dgm:t>
    </dgm:pt>
    <dgm:pt modelId="{62854CE8-DAF8-4E06-BCB4-60A2BD4F6732}" type="pres">
      <dgm:prSet presAssocID="{F6368965-6E75-4197-8D59-EA5A51642854}" presName="rect2" presStyleLbl="fgImgPlace1" presStyleIdx="3" presStyleCnt="4"/>
      <dgm:spPr>
        <a:blipFill rotWithShape="1">
          <a:blip xmlns:r="http://schemas.openxmlformats.org/officeDocument/2006/relationships" r:embed="rId1"/>
          <a:stretch>
            <a:fillRect/>
          </a:stretch>
        </a:blipFill>
      </dgm:spPr>
    </dgm:pt>
  </dgm:ptLst>
  <dgm:cxnLst>
    <dgm:cxn modelId="{6BD3B5D6-3C9B-4F67-BA2F-535A79492554}" type="presOf" srcId="{33B3A5BA-8E05-4DFE-A2DB-2CEC7E589E4B}" destId="{EF74D2EE-62EB-4C47-8CDE-46C189631002}" srcOrd="0" destOrd="0" presId="urn:microsoft.com/office/officeart/2008/layout/PictureStrips"/>
    <dgm:cxn modelId="{8CF79234-AFE5-40DB-9B9C-49D35E0622BD}" type="presOf" srcId="{D7E05395-2E02-4017-9566-FFDB7391C1EC}" destId="{768EDF96-E04D-40EE-A8A4-7A197F506510}" srcOrd="0" destOrd="0" presId="urn:microsoft.com/office/officeart/2008/layout/PictureStrips"/>
    <dgm:cxn modelId="{B5D3C7F3-AA99-4307-A079-BF082D72CCA7}" type="presOf" srcId="{F6368965-6E75-4197-8D59-EA5A51642854}" destId="{E3733F47-0BCC-4088-AC38-553A1CB76FBE}" srcOrd="0" destOrd="0" presId="urn:microsoft.com/office/officeart/2008/layout/PictureStrips"/>
    <dgm:cxn modelId="{CD6E8161-847C-42DF-8470-A5390486EE9F}" srcId="{2639AAFD-C38F-4CAD-8374-D051E2513E7F}" destId="{33B3A5BA-8E05-4DFE-A2DB-2CEC7E589E4B}" srcOrd="1" destOrd="0" parTransId="{A5C46179-B0C9-4229-BA8C-F590CFE61688}" sibTransId="{3B22F452-BADE-417C-991C-173F45B0FB30}"/>
    <dgm:cxn modelId="{A7028ACB-EF67-4B87-9BC4-E39D879E6458}" type="presOf" srcId="{4C7231A8-FA39-4E59-ADCA-DD13548AC0F2}" destId="{EB58E7DC-068B-4E59-8B34-1A5AFC2EA91B}" srcOrd="0" destOrd="0" presId="urn:microsoft.com/office/officeart/2008/layout/PictureStrips"/>
    <dgm:cxn modelId="{CF536DB9-1539-402C-B569-157F4469FC29}" srcId="{2639AAFD-C38F-4CAD-8374-D051E2513E7F}" destId="{4C7231A8-FA39-4E59-ADCA-DD13548AC0F2}" srcOrd="0" destOrd="0" parTransId="{F8ADF3B5-8FDE-4594-9325-C584AA37419B}" sibTransId="{1169AA2A-8034-4E67-B328-D876AA5F4352}"/>
    <dgm:cxn modelId="{29F1F4B1-18E1-404B-8C2B-E49D1E107528}" srcId="{2639AAFD-C38F-4CAD-8374-D051E2513E7F}" destId="{D7E05395-2E02-4017-9566-FFDB7391C1EC}" srcOrd="2" destOrd="0" parTransId="{62946F2B-0E33-4609-832B-229F59B66CEF}" sibTransId="{0297FA25-9B5B-4D89-8FC9-115754E3A197}"/>
    <dgm:cxn modelId="{99FC74DF-E001-4159-AF90-9E9F733271E3}" type="presOf" srcId="{2639AAFD-C38F-4CAD-8374-D051E2513E7F}" destId="{789C8277-16D6-4743-BDBA-16053A71EF8F}" srcOrd="0" destOrd="0" presId="urn:microsoft.com/office/officeart/2008/layout/PictureStrips"/>
    <dgm:cxn modelId="{09E618BA-676B-40C5-AF56-59D26417792E}" srcId="{2639AAFD-C38F-4CAD-8374-D051E2513E7F}" destId="{F6368965-6E75-4197-8D59-EA5A51642854}" srcOrd="3" destOrd="0" parTransId="{6DB74F84-6966-4CF4-9528-9C86B09FD73F}" sibTransId="{84F494E9-6C12-43AA-9900-1AD181E746C0}"/>
    <dgm:cxn modelId="{F74DA666-60BF-4AD6-9CE2-D0F3195CA665}" type="presParOf" srcId="{789C8277-16D6-4743-BDBA-16053A71EF8F}" destId="{38E09F83-D608-4CEA-BA0F-4836B53878A0}" srcOrd="0" destOrd="0" presId="urn:microsoft.com/office/officeart/2008/layout/PictureStrips"/>
    <dgm:cxn modelId="{F4605042-D7F5-40C7-86B9-3B391D83BFB8}" type="presParOf" srcId="{38E09F83-D608-4CEA-BA0F-4836B53878A0}" destId="{EB58E7DC-068B-4E59-8B34-1A5AFC2EA91B}" srcOrd="0" destOrd="0" presId="urn:microsoft.com/office/officeart/2008/layout/PictureStrips"/>
    <dgm:cxn modelId="{0AAC1873-799E-4950-A583-012246A23117}" type="presParOf" srcId="{38E09F83-D608-4CEA-BA0F-4836B53878A0}" destId="{FD33ED02-17E2-4B89-A81B-734224995213}" srcOrd="1" destOrd="0" presId="urn:microsoft.com/office/officeart/2008/layout/PictureStrips"/>
    <dgm:cxn modelId="{2B8867F2-AB49-4995-9C0E-5CE5BC393992}" type="presParOf" srcId="{789C8277-16D6-4743-BDBA-16053A71EF8F}" destId="{1204B25B-2A91-40B3-8E30-C8B8C3C0EAF3}" srcOrd="1" destOrd="0" presId="urn:microsoft.com/office/officeart/2008/layout/PictureStrips"/>
    <dgm:cxn modelId="{72AAF026-D1D5-4715-BF45-8AC922D0EB61}" type="presParOf" srcId="{789C8277-16D6-4743-BDBA-16053A71EF8F}" destId="{751A4EF5-5246-4BA9-A486-471314432CA5}" srcOrd="2" destOrd="0" presId="urn:microsoft.com/office/officeart/2008/layout/PictureStrips"/>
    <dgm:cxn modelId="{05E6FCEF-CD86-4182-94A2-01778ECD2796}" type="presParOf" srcId="{751A4EF5-5246-4BA9-A486-471314432CA5}" destId="{EF74D2EE-62EB-4C47-8CDE-46C189631002}" srcOrd="0" destOrd="0" presId="urn:microsoft.com/office/officeart/2008/layout/PictureStrips"/>
    <dgm:cxn modelId="{81CE4564-A0E5-45C6-A9AA-9FD80E7B9D24}" type="presParOf" srcId="{751A4EF5-5246-4BA9-A486-471314432CA5}" destId="{4E9E0C84-8B54-4A21-B1AA-7AF0109DB1C6}" srcOrd="1" destOrd="0" presId="urn:microsoft.com/office/officeart/2008/layout/PictureStrips"/>
    <dgm:cxn modelId="{CAE6047E-30AD-465E-B9A3-053983E980E6}" type="presParOf" srcId="{789C8277-16D6-4743-BDBA-16053A71EF8F}" destId="{AA87D2C6-2A0B-4231-B4CB-F19A1ABC28EA}" srcOrd="3" destOrd="0" presId="urn:microsoft.com/office/officeart/2008/layout/PictureStrips"/>
    <dgm:cxn modelId="{B00D1734-93C7-4F08-B332-EB9B4E84EBC8}" type="presParOf" srcId="{789C8277-16D6-4743-BDBA-16053A71EF8F}" destId="{A3412CE3-B1BA-4297-ABD9-71672C5D3111}" srcOrd="4" destOrd="0" presId="urn:microsoft.com/office/officeart/2008/layout/PictureStrips"/>
    <dgm:cxn modelId="{C291AA53-8DED-46D2-A103-9E5205B18558}" type="presParOf" srcId="{A3412CE3-B1BA-4297-ABD9-71672C5D3111}" destId="{768EDF96-E04D-40EE-A8A4-7A197F506510}" srcOrd="0" destOrd="0" presId="urn:microsoft.com/office/officeart/2008/layout/PictureStrips"/>
    <dgm:cxn modelId="{5F2772F9-9308-420E-A20F-7FD2B55971BE}" type="presParOf" srcId="{A3412CE3-B1BA-4297-ABD9-71672C5D3111}" destId="{A013CC33-148C-4E14-8195-F3EF43647647}" srcOrd="1" destOrd="0" presId="urn:microsoft.com/office/officeart/2008/layout/PictureStrips"/>
    <dgm:cxn modelId="{1C3E0C07-EC71-4C4D-A507-F3713AE4C21D}" type="presParOf" srcId="{789C8277-16D6-4743-BDBA-16053A71EF8F}" destId="{30B5EFB6-88B3-4AB2-B8D2-D5C52587DA63}" srcOrd="5" destOrd="0" presId="urn:microsoft.com/office/officeart/2008/layout/PictureStrips"/>
    <dgm:cxn modelId="{D9931921-113B-42E8-A245-EC94E5B05E5E}" type="presParOf" srcId="{789C8277-16D6-4743-BDBA-16053A71EF8F}" destId="{56F7BE9E-098F-4B45-93D9-13ABD43B6CBB}" srcOrd="6" destOrd="0" presId="urn:microsoft.com/office/officeart/2008/layout/PictureStrips"/>
    <dgm:cxn modelId="{4C93D50B-B0FD-46CE-B467-B825DE9BA224}" type="presParOf" srcId="{56F7BE9E-098F-4B45-93D9-13ABD43B6CBB}" destId="{E3733F47-0BCC-4088-AC38-553A1CB76FBE}" srcOrd="0" destOrd="0" presId="urn:microsoft.com/office/officeart/2008/layout/PictureStrips"/>
    <dgm:cxn modelId="{19887E4F-5303-496D-A198-230F9D30588D}" type="presParOf" srcId="{56F7BE9E-098F-4B45-93D9-13ABD43B6CBB}" destId="{62854CE8-DAF8-4E06-BCB4-60A2BD4F6732}"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9F982-623F-4828-88FB-07938FE669E3}"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ro-MD"/>
        </a:p>
      </dgm:t>
    </dgm:pt>
    <dgm:pt modelId="{99540E86-28DF-4F61-802B-4CA0DF84626A}">
      <dgm:prSet phldrT="[Text]"/>
      <dgm:spPr/>
      <dgm:t>
        <a:bodyPr/>
        <a:lstStyle/>
        <a:p>
          <a:r>
            <a:rPr lang="en-US" dirty="0" smtClean="0"/>
            <a:t>The calendar with the events will not be synchronized with the calendar from the smartphone;</a:t>
          </a:r>
          <a:endParaRPr lang="ro-MD" dirty="0"/>
        </a:p>
      </dgm:t>
    </dgm:pt>
    <dgm:pt modelId="{8D71CD78-4319-4CA1-91BC-AEE4A67585AD}" type="parTrans" cxnId="{FCFC2C30-DA48-4624-8325-F1999CE3E632}">
      <dgm:prSet/>
      <dgm:spPr/>
      <dgm:t>
        <a:bodyPr/>
        <a:lstStyle/>
        <a:p>
          <a:endParaRPr lang="ro-MD"/>
        </a:p>
      </dgm:t>
    </dgm:pt>
    <dgm:pt modelId="{F27E4933-3411-41AB-98C0-9E8D6319632D}" type="sibTrans" cxnId="{FCFC2C30-DA48-4624-8325-F1999CE3E632}">
      <dgm:prSet/>
      <dgm:spPr/>
      <dgm:t>
        <a:bodyPr/>
        <a:lstStyle/>
        <a:p>
          <a:endParaRPr lang="ro-MD"/>
        </a:p>
      </dgm:t>
    </dgm:pt>
    <dgm:pt modelId="{3A038ECE-5401-40DB-9A0B-A017F910B1F2}">
      <dgm:prSet phldrT="[Text]"/>
      <dgm:spPr/>
      <dgm:t>
        <a:bodyPr/>
        <a:lstStyle/>
        <a:p>
          <a:r>
            <a:rPr lang="en-US" dirty="0" smtClean="0"/>
            <a:t>The customers will not be able to give feedback unless we ask for it through email;</a:t>
          </a:r>
          <a:endParaRPr lang="ro-MD" dirty="0"/>
        </a:p>
      </dgm:t>
    </dgm:pt>
    <dgm:pt modelId="{DFA27A50-4ED0-46DA-B542-A608F71FC6A7}" type="parTrans" cxnId="{4FF4C06E-B6E2-49D1-9622-7EAE0DF76164}">
      <dgm:prSet/>
      <dgm:spPr/>
      <dgm:t>
        <a:bodyPr/>
        <a:lstStyle/>
        <a:p>
          <a:endParaRPr lang="ro-MD"/>
        </a:p>
      </dgm:t>
    </dgm:pt>
    <dgm:pt modelId="{D67157C7-D344-4FBB-B0F7-C01F1E1D4B39}" type="sibTrans" cxnId="{4FF4C06E-B6E2-49D1-9622-7EAE0DF76164}">
      <dgm:prSet/>
      <dgm:spPr/>
      <dgm:t>
        <a:bodyPr/>
        <a:lstStyle/>
        <a:p>
          <a:endParaRPr lang="ro-MD"/>
        </a:p>
      </dgm:t>
    </dgm:pt>
    <dgm:pt modelId="{C21A80CE-909F-4997-9F39-0BE580BF90D8}">
      <dgm:prSet phldrT="[Text]"/>
      <dgm:spPr/>
      <dgm:t>
        <a:bodyPr/>
        <a:lstStyle/>
        <a:p>
          <a:r>
            <a:rPr lang="en-US" dirty="0" smtClean="0"/>
            <a:t>The system will not be integrated with a website;</a:t>
          </a:r>
          <a:endParaRPr lang="ro-MD" dirty="0"/>
        </a:p>
      </dgm:t>
    </dgm:pt>
    <dgm:pt modelId="{26734195-6B32-4EDF-92BD-CC13A6AF65D3}" type="parTrans" cxnId="{2E1E2AC5-43DA-423D-BB77-260ED0AEFFDA}">
      <dgm:prSet/>
      <dgm:spPr/>
      <dgm:t>
        <a:bodyPr/>
        <a:lstStyle/>
        <a:p>
          <a:endParaRPr lang="ro-MD"/>
        </a:p>
      </dgm:t>
    </dgm:pt>
    <dgm:pt modelId="{4E4DD4F9-1181-4B0E-864A-A19D921B1D7A}" type="sibTrans" cxnId="{2E1E2AC5-43DA-423D-BB77-260ED0AEFFDA}">
      <dgm:prSet/>
      <dgm:spPr/>
      <dgm:t>
        <a:bodyPr/>
        <a:lstStyle/>
        <a:p>
          <a:endParaRPr lang="ro-MD"/>
        </a:p>
      </dgm:t>
    </dgm:pt>
    <dgm:pt modelId="{13A78429-AFF7-4CC3-A6F2-6F9C66DBBF91}" type="pres">
      <dgm:prSet presAssocID="{0979F982-623F-4828-88FB-07938FE669E3}" presName="Name0" presStyleCnt="0">
        <dgm:presLayoutVars>
          <dgm:chMax val="7"/>
          <dgm:chPref val="7"/>
          <dgm:dir/>
        </dgm:presLayoutVars>
      </dgm:prSet>
      <dgm:spPr/>
      <dgm:t>
        <a:bodyPr/>
        <a:lstStyle/>
        <a:p>
          <a:endParaRPr lang="ro-MD"/>
        </a:p>
      </dgm:t>
    </dgm:pt>
    <dgm:pt modelId="{66BF0F60-BFCD-41FC-AB61-B8EC048AF921}" type="pres">
      <dgm:prSet presAssocID="{0979F982-623F-4828-88FB-07938FE669E3}" presName="Name1" presStyleCnt="0"/>
      <dgm:spPr/>
    </dgm:pt>
    <dgm:pt modelId="{7859A2CC-7F13-4350-8DCC-0BAB5C858424}" type="pres">
      <dgm:prSet presAssocID="{0979F982-623F-4828-88FB-07938FE669E3}" presName="cycle" presStyleCnt="0"/>
      <dgm:spPr/>
    </dgm:pt>
    <dgm:pt modelId="{25570962-68A6-4C7A-A81C-D7FA02ACB032}" type="pres">
      <dgm:prSet presAssocID="{0979F982-623F-4828-88FB-07938FE669E3}" presName="srcNode" presStyleLbl="node1" presStyleIdx="0" presStyleCnt="3"/>
      <dgm:spPr/>
    </dgm:pt>
    <dgm:pt modelId="{E3A788E8-DA58-4F24-8FBE-E42685572D3D}" type="pres">
      <dgm:prSet presAssocID="{0979F982-623F-4828-88FB-07938FE669E3}" presName="conn" presStyleLbl="parChTrans1D2" presStyleIdx="0" presStyleCnt="1"/>
      <dgm:spPr/>
      <dgm:t>
        <a:bodyPr/>
        <a:lstStyle/>
        <a:p>
          <a:endParaRPr lang="ro-MD"/>
        </a:p>
      </dgm:t>
    </dgm:pt>
    <dgm:pt modelId="{BA5C2931-458E-4B2C-947A-0FB95324CF97}" type="pres">
      <dgm:prSet presAssocID="{0979F982-623F-4828-88FB-07938FE669E3}" presName="extraNode" presStyleLbl="node1" presStyleIdx="0" presStyleCnt="3"/>
      <dgm:spPr/>
    </dgm:pt>
    <dgm:pt modelId="{51FD9FD4-32DA-4D1F-BB72-83390F45C7B2}" type="pres">
      <dgm:prSet presAssocID="{0979F982-623F-4828-88FB-07938FE669E3}" presName="dstNode" presStyleLbl="node1" presStyleIdx="0" presStyleCnt="3"/>
      <dgm:spPr/>
    </dgm:pt>
    <dgm:pt modelId="{2AC998FA-7E74-498B-AF43-668DA09EA360}" type="pres">
      <dgm:prSet presAssocID="{99540E86-28DF-4F61-802B-4CA0DF84626A}" presName="text_1" presStyleLbl="node1" presStyleIdx="0" presStyleCnt="3">
        <dgm:presLayoutVars>
          <dgm:bulletEnabled val="1"/>
        </dgm:presLayoutVars>
      </dgm:prSet>
      <dgm:spPr/>
      <dgm:t>
        <a:bodyPr/>
        <a:lstStyle/>
        <a:p>
          <a:endParaRPr lang="ro-MD"/>
        </a:p>
      </dgm:t>
    </dgm:pt>
    <dgm:pt modelId="{847FF07D-E488-4E8B-B4D3-CEFD7004B702}" type="pres">
      <dgm:prSet presAssocID="{99540E86-28DF-4F61-802B-4CA0DF84626A}" presName="accent_1" presStyleCnt="0"/>
      <dgm:spPr/>
    </dgm:pt>
    <dgm:pt modelId="{B99A08BB-FCC9-4B99-A840-9E4755C7AE7E}" type="pres">
      <dgm:prSet presAssocID="{99540E86-28DF-4F61-802B-4CA0DF84626A}" presName="accentRepeatNode" presStyleLbl="solidFgAcc1" presStyleIdx="0" presStyleCnt="3"/>
      <dgm:spPr/>
    </dgm:pt>
    <dgm:pt modelId="{9BA577E7-9EDC-4399-9380-27C3EC52D9EB}" type="pres">
      <dgm:prSet presAssocID="{3A038ECE-5401-40DB-9A0B-A017F910B1F2}" presName="text_2" presStyleLbl="node1" presStyleIdx="1" presStyleCnt="3">
        <dgm:presLayoutVars>
          <dgm:bulletEnabled val="1"/>
        </dgm:presLayoutVars>
      </dgm:prSet>
      <dgm:spPr/>
      <dgm:t>
        <a:bodyPr/>
        <a:lstStyle/>
        <a:p>
          <a:endParaRPr lang="ro-MD"/>
        </a:p>
      </dgm:t>
    </dgm:pt>
    <dgm:pt modelId="{BBB6252F-390A-47A8-A092-09FA9E28681C}" type="pres">
      <dgm:prSet presAssocID="{3A038ECE-5401-40DB-9A0B-A017F910B1F2}" presName="accent_2" presStyleCnt="0"/>
      <dgm:spPr/>
    </dgm:pt>
    <dgm:pt modelId="{DC19B5FA-D797-4D50-8FDD-6D6FC77755D7}" type="pres">
      <dgm:prSet presAssocID="{3A038ECE-5401-40DB-9A0B-A017F910B1F2}" presName="accentRepeatNode" presStyleLbl="solidFgAcc1" presStyleIdx="1" presStyleCnt="3"/>
      <dgm:spPr/>
    </dgm:pt>
    <dgm:pt modelId="{D114D06D-2323-4972-9EA2-AB6D28A9725C}" type="pres">
      <dgm:prSet presAssocID="{C21A80CE-909F-4997-9F39-0BE580BF90D8}" presName="text_3" presStyleLbl="node1" presStyleIdx="2" presStyleCnt="3">
        <dgm:presLayoutVars>
          <dgm:bulletEnabled val="1"/>
        </dgm:presLayoutVars>
      </dgm:prSet>
      <dgm:spPr/>
      <dgm:t>
        <a:bodyPr/>
        <a:lstStyle/>
        <a:p>
          <a:endParaRPr lang="ro-MD"/>
        </a:p>
      </dgm:t>
    </dgm:pt>
    <dgm:pt modelId="{945FD53E-A172-4E5C-96DB-13145D1A1050}" type="pres">
      <dgm:prSet presAssocID="{C21A80CE-909F-4997-9F39-0BE580BF90D8}" presName="accent_3" presStyleCnt="0"/>
      <dgm:spPr/>
    </dgm:pt>
    <dgm:pt modelId="{BB27D84B-B6CF-4EB9-A30B-2C3852003602}" type="pres">
      <dgm:prSet presAssocID="{C21A80CE-909F-4997-9F39-0BE580BF90D8}" presName="accentRepeatNode" presStyleLbl="solidFgAcc1" presStyleIdx="2" presStyleCnt="3"/>
      <dgm:spPr/>
    </dgm:pt>
  </dgm:ptLst>
  <dgm:cxnLst>
    <dgm:cxn modelId="{FCFC2C30-DA48-4624-8325-F1999CE3E632}" srcId="{0979F982-623F-4828-88FB-07938FE669E3}" destId="{99540E86-28DF-4F61-802B-4CA0DF84626A}" srcOrd="0" destOrd="0" parTransId="{8D71CD78-4319-4CA1-91BC-AEE4A67585AD}" sibTransId="{F27E4933-3411-41AB-98C0-9E8D6319632D}"/>
    <dgm:cxn modelId="{B43AA716-8DDF-45BB-8A30-E78731F0E36B}" type="presOf" srcId="{C21A80CE-909F-4997-9F39-0BE580BF90D8}" destId="{D114D06D-2323-4972-9EA2-AB6D28A9725C}" srcOrd="0" destOrd="0" presId="urn:microsoft.com/office/officeart/2008/layout/VerticalCurvedList"/>
    <dgm:cxn modelId="{2E1E2AC5-43DA-423D-BB77-260ED0AEFFDA}" srcId="{0979F982-623F-4828-88FB-07938FE669E3}" destId="{C21A80CE-909F-4997-9F39-0BE580BF90D8}" srcOrd="2" destOrd="0" parTransId="{26734195-6B32-4EDF-92BD-CC13A6AF65D3}" sibTransId="{4E4DD4F9-1181-4B0E-864A-A19D921B1D7A}"/>
    <dgm:cxn modelId="{91EF9BC6-95F4-4693-873A-1CEE825D3B6D}" type="presOf" srcId="{0979F982-623F-4828-88FB-07938FE669E3}" destId="{13A78429-AFF7-4CC3-A6F2-6F9C66DBBF91}" srcOrd="0" destOrd="0" presId="urn:microsoft.com/office/officeart/2008/layout/VerticalCurvedList"/>
    <dgm:cxn modelId="{3A8389CC-7F8B-4B80-8903-DCF4FF17E571}" type="presOf" srcId="{3A038ECE-5401-40DB-9A0B-A017F910B1F2}" destId="{9BA577E7-9EDC-4399-9380-27C3EC52D9EB}" srcOrd="0" destOrd="0" presId="urn:microsoft.com/office/officeart/2008/layout/VerticalCurvedList"/>
    <dgm:cxn modelId="{4FF4C06E-B6E2-49D1-9622-7EAE0DF76164}" srcId="{0979F982-623F-4828-88FB-07938FE669E3}" destId="{3A038ECE-5401-40DB-9A0B-A017F910B1F2}" srcOrd="1" destOrd="0" parTransId="{DFA27A50-4ED0-46DA-B542-A608F71FC6A7}" sibTransId="{D67157C7-D344-4FBB-B0F7-C01F1E1D4B39}"/>
    <dgm:cxn modelId="{307EB4EB-483C-4A1F-85FF-85BEC0C1304A}" type="presOf" srcId="{F27E4933-3411-41AB-98C0-9E8D6319632D}" destId="{E3A788E8-DA58-4F24-8FBE-E42685572D3D}" srcOrd="0" destOrd="0" presId="urn:microsoft.com/office/officeart/2008/layout/VerticalCurvedList"/>
    <dgm:cxn modelId="{ECC6D5B4-48CF-402C-94CF-761F45B5DEC7}" type="presOf" srcId="{99540E86-28DF-4F61-802B-4CA0DF84626A}" destId="{2AC998FA-7E74-498B-AF43-668DA09EA360}" srcOrd="0" destOrd="0" presId="urn:microsoft.com/office/officeart/2008/layout/VerticalCurvedList"/>
    <dgm:cxn modelId="{8050AD50-8936-45B1-90B1-DE14DB2E9C34}" type="presParOf" srcId="{13A78429-AFF7-4CC3-A6F2-6F9C66DBBF91}" destId="{66BF0F60-BFCD-41FC-AB61-B8EC048AF921}" srcOrd="0" destOrd="0" presId="urn:microsoft.com/office/officeart/2008/layout/VerticalCurvedList"/>
    <dgm:cxn modelId="{BD8588C5-A6D0-4DA8-9884-FC0774DC2FA1}" type="presParOf" srcId="{66BF0F60-BFCD-41FC-AB61-B8EC048AF921}" destId="{7859A2CC-7F13-4350-8DCC-0BAB5C858424}" srcOrd="0" destOrd="0" presId="urn:microsoft.com/office/officeart/2008/layout/VerticalCurvedList"/>
    <dgm:cxn modelId="{1DAA98E4-CDA7-4ACB-9F41-45DEE4284A2E}" type="presParOf" srcId="{7859A2CC-7F13-4350-8DCC-0BAB5C858424}" destId="{25570962-68A6-4C7A-A81C-D7FA02ACB032}" srcOrd="0" destOrd="0" presId="urn:microsoft.com/office/officeart/2008/layout/VerticalCurvedList"/>
    <dgm:cxn modelId="{19323AC7-5A3F-437F-A1C7-52424D1E165D}" type="presParOf" srcId="{7859A2CC-7F13-4350-8DCC-0BAB5C858424}" destId="{E3A788E8-DA58-4F24-8FBE-E42685572D3D}" srcOrd="1" destOrd="0" presId="urn:microsoft.com/office/officeart/2008/layout/VerticalCurvedList"/>
    <dgm:cxn modelId="{8FC617EE-B279-4330-B6A2-75335A924018}" type="presParOf" srcId="{7859A2CC-7F13-4350-8DCC-0BAB5C858424}" destId="{BA5C2931-458E-4B2C-947A-0FB95324CF97}" srcOrd="2" destOrd="0" presId="urn:microsoft.com/office/officeart/2008/layout/VerticalCurvedList"/>
    <dgm:cxn modelId="{D9B7C8A4-4C84-4AD2-8BBC-A7EE3C2B9D39}" type="presParOf" srcId="{7859A2CC-7F13-4350-8DCC-0BAB5C858424}" destId="{51FD9FD4-32DA-4D1F-BB72-83390F45C7B2}" srcOrd="3" destOrd="0" presId="urn:microsoft.com/office/officeart/2008/layout/VerticalCurvedList"/>
    <dgm:cxn modelId="{87BB3A13-4181-4049-9717-0AA25407E8B6}" type="presParOf" srcId="{66BF0F60-BFCD-41FC-AB61-B8EC048AF921}" destId="{2AC998FA-7E74-498B-AF43-668DA09EA360}" srcOrd="1" destOrd="0" presId="urn:microsoft.com/office/officeart/2008/layout/VerticalCurvedList"/>
    <dgm:cxn modelId="{CD547E79-95BC-4FC6-AB9C-7AD165CA4D87}" type="presParOf" srcId="{66BF0F60-BFCD-41FC-AB61-B8EC048AF921}" destId="{847FF07D-E488-4E8B-B4D3-CEFD7004B702}" srcOrd="2" destOrd="0" presId="urn:microsoft.com/office/officeart/2008/layout/VerticalCurvedList"/>
    <dgm:cxn modelId="{C1570B49-F8E6-4C1A-87AE-7E2BC689EFD5}" type="presParOf" srcId="{847FF07D-E488-4E8B-B4D3-CEFD7004B702}" destId="{B99A08BB-FCC9-4B99-A840-9E4755C7AE7E}" srcOrd="0" destOrd="0" presId="urn:microsoft.com/office/officeart/2008/layout/VerticalCurvedList"/>
    <dgm:cxn modelId="{205B4AFF-1259-4121-BA47-466EA4B01DAA}" type="presParOf" srcId="{66BF0F60-BFCD-41FC-AB61-B8EC048AF921}" destId="{9BA577E7-9EDC-4399-9380-27C3EC52D9EB}" srcOrd="3" destOrd="0" presId="urn:microsoft.com/office/officeart/2008/layout/VerticalCurvedList"/>
    <dgm:cxn modelId="{B148D856-461F-4F40-B651-7DDADFFA10C3}" type="presParOf" srcId="{66BF0F60-BFCD-41FC-AB61-B8EC048AF921}" destId="{BBB6252F-390A-47A8-A092-09FA9E28681C}" srcOrd="4" destOrd="0" presId="urn:microsoft.com/office/officeart/2008/layout/VerticalCurvedList"/>
    <dgm:cxn modelId="{7A6828F9-7C59-44B5-B93C-D277260157D8}" type="presParOf" srcId="{BBB6252F-390A-47A8-A092-09FA9E28681C}" destId="{DC19B5FA-D797-4D50-8FDD-6D6FC77755D7}" srcOrd="0" destOrd="0" presId="urn:microsoft.com/office/officeart/2008/layout/VerticalCurvedList"/>
    <dgm:cxn modelId="{DA01197E-945D-47CD-B075-0C41AD439B27}" type="presParOf" srcId="{66BF0F60-BFCD-41FC-AB61-B8EC048AF921}" destId="{D114D06D-2323-4972-9EA2-AB6D28A9725C}" srcOrd="5" destOrd="0" presId="urn:microsoft.com/office/officeart/2008/layout/VerticalCurvedList"/>
    <dgm:cxn modelId="{C509776C-00DB-4C92-BCE3-F89C3C90633A}" type="presParOf" srcId="{66BF0F60-BFCD-41FC-AB61-B8EC048AF921}" destId="{945FD53E-A172-4E5C-96DB-13145D1A1050}" srcOrd="6" destOrd="0" presId="urn:microsoft.com/office/officeart/2008/layout/VerticalCurvedList"/>
    <dgm:cxn modelId="{AD08C88A-045F-42FB-8685-922CC8EC20E0}" type="presParOf" srcId="{945FD53E-A172-4E5C-96DB-13145D1A1050}" destId="{BB27D84B-B6CF-4EB9-A30B-2C38520036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8E7DC-068B-4E59-8B34-1A5AFC2EA91B}">
      <dsp:nvSpPr>
        <dsp:cNvPr id="0" name=""/>
        <dsp:cNvSpPr/>
      </dsp:nvSpPr>
      <dsp:spPr>
        <a:xfrm>
          <a:off x="1637603" y="239601"/>
          <a:ext cx="3387284" cy="10585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6975"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How to make a system that will meetup the </a:t>
          </a:r>
          <a:r>
            <a:rPr lang="en-US" sz="1700" kern="1200" dirty="0" err="1" smtClean="0"/>
            <a:t>Vipassanā</a:t>
          </a:r>
          <a:r>
            <a:rPr lang="en-US" sz="1700" kern="1200" dirty="0" smtClean="0"/>
            <a:t> requirements?</a:t>
          </a:r>
          <a:endParaRPr lang="ro-MD" sz="1700" kern="1200" dirty="0"/>
        </a:p>
      </dsp:txBody>
      <dsp:txXfrm>
        <a:off x="1637603" y="239601"/>
        <a:ext cx="3387284" cy="1058526"/>
      </dsp:txXfrm>
    </dsp:sp>
    <dsp:sp modelId="{FD33ED02-17E2-4B89-A81B-734224995213}">
      <dsp:nvSpPr>
        <dsp:cNvPr id="0" name=""/>
        <dsp:cNvSpPr/>
      </dsp:nvSpPr>
      <dsp:spPr>
        <a:xfrm>
          <a:off x="1496467" y="86703"/>
          <a:ext cx="740968" cy="111145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74D2EE-62EB-4C47-8CDE-46C189631002}">
      <dsp:nvSpPr>
        <dsp:cNvPr id="0" name=""/>
        <dsp:cNvSpPr/>
      </dsp:nvSpPr>
      <dsp:spPr>
        <a:xfrm>
          <a:off x="5291893" y="239887"/>
          <a:ext cx="3385145" cy="105785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6522"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Witch programming language is more suitable for building the system?</a:t>
          </a:r>
          <a:endParaRPr lang="ro-MD" sz="1700" kern="1200" dirty="0"/>
        </a:p>
      </dsp:txBody>
      <dsp:txXfrm>
        <a:off x="5291893" y="239887"/>
        <a:ext cx="3385145" cy="1057857"/>
      </dsp:txXfrm>
    </dsp:sp>
    <dsp:sp modelId="{4E9E0C84-8B54-4A21-B1AA-7AF0109DB1C6}">
      <dsp:nvSpPr>
        <dsp:cNvPr id="0" name=""/>
        <dsp:cNvSpPr/>
      </dsp:nvSpPr>
      <dsp:spPr>
        <a:xfrm>
          <a:off x="5150845" y="87086"/>
          <a:ext cx="740500" cy="1110750"/>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8EDF96-E04D-40EE-A8A4-7A197F506510}">
      <dsp:nvSpPr>
        <dsp:cNvPr id="0" name=""/>
        <dsp:cNvSpPr/>
      </dsp:nvSpPr>
      <dsp:spPr>
        <a:xfrm>
          <a:off x="1651453" y="1575752"/>
          <a:ext cx="3372320" cy="1053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3808"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How to make the system maintainable? </a:t>
          </a:r>
          <a:endParaRPr lang="ro-MD" sz="1700" kern="1200" dirty="0"/>
        </a:p>
      </dsp:txBody>
      <dsp:txXfrm>
        <a:off x="1651453" y="1575752"/>
        <a:ext cx="3372320" cy="1053850"/>
      </dsp:txXfrm>
    </dsp:sp>
    <dsp:sp modelId="{A013CC33-148C-4E14-8195-F3EF43647647}">
      <dsp:nvSpPr>
        <dsp:cNvPr id="0" name=""/>
        <dsp:cNvSpPr/>
      </dsp:nvSpPr>
      <dsp:spPr>
        <a:xfrm>
          <a:off x="1510940" y="1423529"/>
          <a:ext cx="737695" cy="110654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733F47-0BCC-4088-AC38-553A1CB76FBE}">
      <dsp:nvSpPr>
        <dsp:cNvPr id="0" name=""/>
        <dsp:cNvSpPr/>
      </dsp:nvSpPr>
      <dsp:spPr>
        <a:xfrm>
          <a:off x="5290245" y="1575752"/>
          <a:ext cx="3372320" cy="105385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3808"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Is there a need to connect the system to a database?</a:t>
          </a:r>
          <a:endParaRPr lang="ro-MD" sz="1700" kern="1200" dirty="0"/>
        </a:p>
      </dsp:txBody>
      <dsp:txXfrm>
        <a:off x="5290245" y="1575752"/>
        <a:ext cx="3372320" cy="1053850"/>
      </dsp:txXfrm>
    </dsp:sp>
    <dsp:sp modelId="{62854CE8-DAF8-4E06-BCB4-60A2BD4F6732}">
      <dsp:nvSpPr>
        <dsp:cNvPr id="0" name=""/>
        <dsp:cNvSpPr/>
      </dsp:nvSpPr>
      <dsp:spPr>
        <a:xfrm>
          <a:off x="5149731" y="1423529"/>
          <a:ext cx="737695" cy="1106542"/>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M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FCF04-8052-4A24-985A-170B4A65FBAC}" type="datetimeFigureOut">
              <a:rPr lang="ro-MD" smtClean="0"/>
              <a:t>28.10.2017</a:t>
            </a:fld>
            <a:endParaRPr lang="ro-M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M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M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6F9A5-43B3-49C0-900A-80970E4EEB78}" type="slidenum">
              <a:rPr lang="ro-MD" smtClean="0"/>
              <a:t>‹#›</a:t>
            </a:fld>
            <a:endParaRPr lang="ro-MD"/>
          </a:p>
        </p:txBody>
      </p:sp>
    </p:spTree>
    <p:extLst>
      <p:ext uri="{BB962C8B-B14F-4D97-AF65-F5344CB8AC3E}">
        <p14:creationId xmlns:p14="http://schemas.microsoft.com/office/powerpoint/2010/main" val="299714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ro-MD" sz="3600" i="0" dirty="0"/>
          </a:p>
        </p:txBody>
      </p:sp>
      <p:sp>
        <p:nvSpPr>
          <p:cNvPr id="4" name="Slide Number Placeholder 3"/>
          <p:cNvSpPr>
            <a:spLocks noGrp="1"/>
          </p:cNvSpPr>
          <p:nvPr>
            <p:ph type="sldNum" sz="quarter" idx="10"/>
          </p:nvPr>
        </p:nvSpPr>
        <p:spPr/>
        <p:txBody>
          <a:bodyPr/>
          <a:lstStyle/>
          <a:p>
            <a:fld id="{0F56F9A5-43B3-49C0-900A-80970E4EEB78}" type="slidenum">
              <a:rPr lang="ro-MD" smtClean="0"/>
              <a:t>5</a:t>
            </a:fld>
            <a:endParaRPr lang="ro-MD"/>
          </a:p>
        </p:txBody>
      </p:sp>
    </p:spTree>
    <p:extLst>
      <p:ext uri="{BB962C8B-B14F-4D97-AF65-F5344CB8AC3E}">
        <p14:creationId xmlns:p14="http://schemas.microsoft.com/office/powerpoint/2010/main" val="22012064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10/28/2017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10/28/2017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10/28/2017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10/28/2017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description</a:t>
            </a:r>
            <a:endParaRPr lang="ro-MD" dirty="0"/>
          </a:p>
        </p:txBody>
      </p:sp>
      <p:sp>
        <p:nvSpPr>
          <p:cNvPr id="3" name="Subtitle 2"/>
          <p:cNvSpPr>
            <a:spLocks noGrp="1"/>
          </p:cNvSpPr>
          <p:nvPr>
            <p:ph type="subTitle" idx="1"/>
          </p:nvPr>
        </p:nvSpPr>
        <p:spPr/>
        <p:txBody>
          <a:bodyPr>
            <a:normAutofit/>
          </a:bodyPr>
          <a:lstStyle/>
          <a:p>
            <a:r>
              <a:rPr lang="en-US" b="1" dirty="0" err="1"/>
              <a:t>Taha</a:t>
            </a:r>
            <a:r>
              <a:rPr lang="en-US" b="1" dirty="0"/>
              <a:t> Mohamed </a:t>
            </a:r>
            <a:r>
              <a:rPr lang="en-US" b="1" dirty="0" err="1"/>
              <a:t>Alzein</a:t>
            </a:r>
            <a:r>
              <a:rPr lang="en-US" b="1" dirty="0"/>
              <a:t>, </a:t>
            </a:r>
            <a:r>
              <a:rPr lang="en-US" b="1" dirty="0" smtClean="0"/>
              <a:t>269055;</a:t>
            </a:r>
            <a:r>
              <a:rPr lang="en-US" dirty="0"/>
              <a:t>	</a:t>
            </a:r>
            <a:r>
              <a:rPr lang="en-US" b="1" dirty="0" err="1" smtClean="0"/>
              <a:t>Oskars</a:t>
            </a:r>
            <a:r>
              <a:rPr lang="en-US" b="1" dirty="0" smtClean="0"/>
              <a:t> </a:t>
            </a:r>
            <a:r>
              <a:rPr lang="en-US" b="1" dirty="0" err="1"/>
              <a:t>Arajs</a:t>
            </a:r>
            <a:r>
              <a:rPr lang="en-US" b="1" dirty="0"/>
              <a:t>, 266534;</a:t>
            </a:r>
            <a:endParaRPr lang="en-US" dirty="0"/>
          </a:p>
          <a:p>
            <a:r>
              <a:rPr lang="en-US" b="1" dirty="0" err="1"/>
              <a:t>Dragos</a:t>
            </a:r>
            <a:r>
              <a:rPr lang="en-US" b="1" dirty="0"/>
              <a:t> </a:t>
            </a:r>
            <a:r>
              <a:rPr lang="en-US" b="1" dirty="0" err="1"/>
              <a:t>Chirtoaca</a:t>
            </a:r>
            <a:r>
              <a:rPr lang="en-US" b="1" dirty="0"/>
              <a:t>, </a:t>
            </a:r>
            <a:r>
              <a:rPr lang="en-US" b="1" dirty="0" smtClean="0"/>
              <a:t>253742;</a:t>
            </a:r>
            <a:r>
              <a:rPr lang="en-US" dirty="0"/>
              <a:t>	</a:t>
            </a:r>
            <a:r>
              <a:rPr lang="en-US" dirty="0" smtClean="0"/>
              <a:t>	</a:t>
            </a:r>
            <a:r>
              <a:rPr lang="en-US" b="1" dirty="0" smtClean="0"/>
              <a:t>Pascari </a:t>
            </a:r>
            <a:r>
              <a:rPr lang="en-US" b="1" dirty="0"/>
              <a:t>Liviu, 266094;</a:t>
            </a:r>
            <a:endParaRPr lang="en-US" dirty="0"/>
          </a:p>
          <a:p>
            <a:endParaRPr lang="ro-MD" dirty="0"/>
          </a:p>
        </p:txBody>
      </p:sp>
    </p:spTree>
    <p:extLst>
      <p:ext uri="{BB962C8B-B14F-4D97-AF65-F5344CB8AC3E}">
        <p14:creationId xmlns:p14="http://schemas.microsoft.com/office/powerpoint/2010/main" val="3677380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ro-MD" dirty="0"/>
          </a:p>
        </p:txBody>
      </p:sp>
      <p:sp>
        <p:nvSpPr>
          <p:cNvPr id="6" name="Content Placeholder 5"/>
          <p:cNvSpPr>
            <a:spLocks noGrp="1"/>
          </p:cNvSpPr>
          <p:nvPr>
            <p:ph idx="1"/>
          </p:nvPr>
        </p:nvSpPr>
        <p:spPr>
          <a:xfrm>
            <a:off x="1069848" y="2121408"/>
            <a:ext cx="10058400" cy="3027367"/>
          </a:xfrm>
        </p:spPr>
        <p:txBody>
          <a:bodyPr>
            <a:noAutofit/>
          </a:bodyPr>
          <a:lstStyle/>
          <a:p>
            <a:r>
              <a:rPr lang="ro-MD" sz="2400" dirty="0"/>
              <a:t>Long, Jefferey. 2017. </a:t>
            </a:r>
            <a:r>
              <a:rPr lang="ro-MD" sz="2400" i="1" dirty="0"/>
              <a:t>Encyclopedia of Indian Religions: Buddhism and Jainism. </a:t>
            </a:r>
            <a:r>
              <a:rPr lang="ro-MD" sz="2400" dirty="0"/>
              <a:t>Netherlands: Springer.</a:t>
            </a:r>
          </a:p>
          <a:p>
            <a:r>
              <a:rPr lang="ro-MD" sz="2400" dirty="0"/>
              <a:t>NISO. 2010. </a:t>
            </a:r>
            <a:r>
              <a:rPr lang="ro-MD" sz="2400" i="1" dirty="0"/>
              <a:t>Scientific and Technical Reports </a:t>
            </a:r>
            <a:r>
              <a:rPr lang="ro-MD" sz="2400" dirty="0"/>
              <a:t>-. Baltimore: National Information Standards Oganization.</a:t>
            </a:r>
          </a:p>
          <a:p>
            <a:r>
              <a:rPr lang="ro-MD" sz="2400" dirty="0"/>
              <a:t>Roger Ireland, Brian West, Norman Smith, David I. Shepherd, British Computer Society, Bob Hughes. 2012. </a:t>
            </a:r>
            <a:r>
              <a:rPr lang="ro-MD" sz="2400" i="1" dirty="0"/>
              <a:t>Project management for IT-related projects</a:t>
            </a:r>
            <a:r>
              <a:rPr lang="ro-MD" sz="2400" dirty="0"/>
              <a:t>. London: BCS.</a:t>
            </a:r>
          </a:p>
          <a:p>
            <a:pPr marL="0" indent="0">
              <a:buNone/>
            </a:pPr>
            <a:endParaRPr lang="ro-MD" sz="2400" dirty="0"/>
          </a:p>
        </p:txBody>
      </p:sp>
    </p:spTree>
    <p:extLst>
      <p:ext uri="{BB962C8B-B14F-4D97-AF65-F5344CB8AC3E}">
        <p14:creationId xmlns:p14="http://schemas.microsoft.com/office/powerpoint/2010/main" val="1196729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ro-MD" dirty="0"/>
          </a:p>
        </p:txBody>
      </p:sp>
      <p:sp>
        <p:nvSpPr>
          <p:cNvPr id="3" name="Content Placeholder 2"/>
          <p:cNvSpPr>
            <a:spLocks noGrp="1"/>
          </p:cNvSpPr>
          <p:nvPr>
            <p:ph idx="1"/>
          </p:nvPr>
        </p:nvSpPr>
        <p:spPr>
          <a:xfrm>
            <a:off x="1069848" y="2121408"/>
            <a:ext cx="10058400" cy="3176733"/>
          </a:xfrm>
        </p:spPr>
        <p:txBody>
          <a:bodyPr anchor="ctr">
            <a:normAutofit/>
          </a:bodyPr>
          <a:lstStyle/>
          <a:p>
            <a:pPr marL="0" indent="0">
              <a:lnSpc>
                <a:spcPct val="100000"/>
              </a:lnSpc>
              <a:buNone/>
            </a:pPr>
            <a:r>
              <a:rPr lang="ro-MD" sz="4400" b="1" dirty="0" smtClean="0">
                <a:solidFill>
                  <a:srgbClr val="0070C0"/>
                </a:solidFill>
              </a:rPr>
              <a:t>System</a:t>
            </a:r>
            <a:r>
              <a:rPr lang="ro-MD" sz="4400" b="1" dirty="0" smtClean="0"/>
              <a:t>.</a:t>
            </a:r>
            <a:r>
              <a:rPr lang="ro-MD" sz="4400" b="1" i="1" dirty="0" smtClean="0">
                <a:solidFill>
                  <a:srgbClr val="00B0F0"/>
                </a:solidFill>
              </a:rPr>
              <a:t>out</a:t>
            </a:r>
            <a:r>
              <a:rPr lang="ro-MD" sz="4400" b="1" i="1" dirty="0" smtClean="0"/>
              <a:t>.</a:t>
            </a:r>
            <a:r>
              <a:rPr lang="ro-MD" sz="4400" b="1" i="1" dirty="0" smtClean="0">
                <a:solidFill>
                  <a:srgbClr val="92D050"/>
                </a:solidFill>
              </a:rPr>
              <a:t>println</a:t>
            </a:r>
            <a:r>
              <a:rPr lang="en-US" sz="4400" b="1" i="1" dirty="0" smtClean="0"/>
              <a:t>(</a:t>
            </a:r>
            <a:r>
              <a:rPr lang="en-US" sz="4400" b="1" i="1" dirty="0" smtClean="0">
                <a:solidFill>
                  <a:srgbClr val="00B050"/>
                </a:solidFill>
              </a:rPr>
              <a:t>“THANK YOU!”</a:t>
            </a:r>
            <a:r>
              <a:rPr lang="en-US" sz="4400" b="1" i="1" dirty="0" smtClean="0"/>
              <a:t>);</a:t>
            </a:r>
            <a:endParaRPr lang="ro-MD" sz="4400" dirty="0">
              <a:solidFill>
                <a:srgbClr val="92D050"/>
              </a:solidFill>
            </a:endParaRPr>
          </a:p>
        </p:txBody>
      </p:sp>
    </p:spTree>
    <p:extLst>
      <p:ext uri="{BB962C8B-B14F-4D97-AF65-F5344CB8AC3E}">
        <p14:creationId xmlns:p14="http://schemas.microsoft.com/office/powerpoint/2010/main" val="379022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ro-MD" dirty="0"/>
          </a:p>
        </p:txBody>
      </p:sp>
      <p:grpSp>
        <p:nvGrpSpPr>
          <p:cNvPr id="33" name="Group 32"/>
          <p:cNvGrpSpPr/>
          <p:nvPr/>
        </p:nvGrpSpPr>
        <p:grpSpPr>
          <a:xfrm>
            <a:off x="1653987" y="2360673"/>
            <a:ext cx="8901953" cy="640080"/>
            <a:chOff x="1331259" y="2318714"/>
            <a:chExt cx="8901953" cy="640080"/>
          </a:xfrm>
        </p:grpSpPr>
        <p:sp>
          <p:nvSpPr>
            <p:cNvPr id="4" name="Rectangle 3"/>
            <p:cNvSpPr/>
            <p:nvPr/>
          </p:nvSpPr>
          <p:spPr>
            <a:xfrm>
              <a:off x="1331259" y="2318714"/>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5" name="Pentagon 4"/>
            <p:cNvSpPr/>
            <p:nvPr/>
          </p:nvSpPr>
          <p:spPr>
            <a:xfrm>
              <a:off x="1331259" y="2318714"/>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6" name="TextBox 5"/>
            <p:cNvSpPr txBox="1"/>
            <p:nvPr/>
          </p:nvSpPr>
          <p:spPr>
            <a:xfrm>
              <a:off x="1734671" y="2454088"/>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2</a:t>
              </a:r>
              <a:endParaRPr lang="ro-MD"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2944906" y="2454088"/>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Definition of purpose</a:t>
              </a:r>
              <a:endParaRPr lang="ro-MD" dirty="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1653987" y="3033606"/>
            <a:ext cx="8901953" cy="640080"/>
            <a:chOff x="1331259" y="3094168"/>
            <a:chExt cx="8901953" cy="640080"/>
          </a:xfrm>
        </p:grpSpPr>
        <p:sp>
          <p:nvSpPr>
            <p:cNvPr id="8" name="Rectangle 7"/>
            <p:cNvSpPr/>
            <p:nvPr/>
          </p:nvSpPr>
          <p:spPr>
            <a:xfrm>
              <a:off x="1331259" y="3094168"/>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9" name="Pentagon 8"/>
            <p:cNvSpPr/>
            <p:nvPr/>
          </p:nvSpPr>
          <p:spPr>
            <a:xfrm>
              <a:off x="1331259" y="3094168"/>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0" name="TextBox 9"/>
            <p:cNvSpPr txBox="1"/>
            <p:nvPr/>
          </p:nvSpPr>
          <p:spPr>
            <a:xfrm>
              <a:off x="1734671" y="3229542"/>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3</a:t>
              </a:r>
              <a:endParaRPr lang="ro-MD"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944906" y="3229542"/>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Problem Statement</a:t>
              </a:r>
              <a:endParaRPr lang="ro-MD" dirty="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653987" y="3706539"/>
            <a:ext cx="8901953" cy="640080"/>
            <a:chOff x="1331259" y="3869622"/>
            <a:chExt cx="8901953" cy="640080"/>
          </a:xfrm>
        </p:grpSpPr>
        <p:sp>
          <p:nvSpPr>
            <p:cNvPr id="12" name="Rectangle 11"/>
            <p:cNvSpPr/>
            <p:nvPr/>
          </p:nvSpPr>
          <p:spPr>
            <a:xfrm>
              <a:off x="1331259" y="3869622"/>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3" name="Pentagon 12"/>
            <p:cNvSpPr/>
            <p:nvPr/>
          </p:nvSpPr>
          <p:spPr>
            <a:xfrm>
              <a:off x="1331259" y="3869622"/>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4" name="TextBox 13"/>
            <p:cNvSpPr txBox="1"/>
            <p:nvPr/>
          </p:nvSpPr>
          <p:spPr>
            <a:xfrm>
              <a:off x="1734671" y="4004996"/>
              <a:ext cx="336176"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4</a:t>
              </a:r>
              <a:endParaRPr lang="ro-MD"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2944906" y="4004996"/>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Delimitation</a:t>
              </a:r>
              <a:endParaRPr lang="ro-MD" dirty="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653987" y="4379472"/>
            <a:ext cx="8901953" cy="640080"/>
            <a:chOff x="1331259" y="4645076"/>
            <a:chExt cx="8901953" cy="640080"/>
          </a:xfrm>
        </p:grpSpPr>
        <p:sp>
          <p:nvSpPr>
            <p:cNvPr id="16" name="Rectangle 15"/>
            <p:cNvSpPr/>
            <p:nvPr/>
          </p:nvSpPr>
          <p:spPr>
            <a:xfrm>
              <a:off x="1331259" y="4645076"/>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7" name="Pentagon 16"/>
            <p:cNvSpPr/>
            <p:nvPr/>
          </p:nvSpPr>
          <p:spPr>
            <a:xfrm>
              <a:off x="1331259" y="4645076"/>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18" name="TextBox 17"/>
            <p:cNvSpPr txBox="1"/>
            <p:nvPr/>
          </p:nvSpPr>
          <p:spPr>
            <a:xfrm>
              <a:off x="1734671" y="4780450"/>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5</a:t>
              </a:r>
              <a:endParaRPr lang="ro-MD"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2944906" y="4780450"/>
              <a:ext cx="3617259"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Choice of models and methods</a:t>
              </a:r>
              <a:endParaRPr lang="ro-MD" dirty="0">
                <a:solidFill>
                  <a:schemeClr val="bg1"/>
                </a:solidFill>
                <a:latin typeface="Arial" panose="020B0604020202020204" pitchFamily="34" charset="0"/>
                <a:cs typeface="Arial" panose="020B0604020202020204" pitchFamily="34" charset="0"/>
              </a:endParaRPr>
            </a:p>
          </p:txBody>
        </p:sp>
      </p:grpSp>
      <p:grpSp>
        <p:nvGrpSpPr>
          <p:cNvPr id="37" name="Group 36"/>
          <p:cNvGrpSpPr/>
          <p:nvPr/>
        </p:nvGrpSpPr>
        <p:grpSpPr>
          <a:xfrm>
            <a:off x="1653987" y="5052405"/>
            <a:ext cx="8901953" cy="640080"/>
            <a:chOff x="1331259" y="5420530"/>
            <a:chExt cx="8901953" cy="640080"/>
          </a:xfrm>
        </p:grpSpPr>
        <p:sp>
          <p:nvSpPr>
            <p:cNvPr id="20" name="Rectangle 19"/>
            <p:cNvSpPr/>
            <p:nvPr/>
          </p:nvSpPr>
          <p:spPr>
            <a:xfrm>
              <a:off x="1331259" y="5420530"/>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1" name="Pentagon 20"/>
            <p:cNvSpPr/>
            <p:nvPr/>
          </p:nvSpPr>
          <p:spPr>
            <a:xfrm>
              <a:off x="1331259" y="5420530"/>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2" name="TextBox 21"/>
            <p:cNvSpPr txBox="1"/>
            <p:nvPr/>
          </p:nvSpPr>
          <p:spPr>
            <a:xfrm>
              <a:off x="1734671" y="5555904"/>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6</a:t>
              </a:r>
              <a:endParaRPr lang="ro-MD"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2944906" y="5555904"/>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Time schedule</a:t>
              </a:r>
              <a:endParaRPr lang="ro-MD" dirty="0">
                <a:solidFill>
                  <a:schemeClr val="bg1"/>
                </a:solidFill>
                <a:latin typeface="Arial" panose="020B0604020202020204" pitchFamily="34" charset="0"/>
                <a:cs typeface="Arial" panose="020B0604020202020204" pitchFamily="34" charset="0"/>
              </a:endParaRPr>
            </a:p>
          </p:txBody>
        </p:sp>
      </p:grpSp>
      <p:grpSp>
        <p:nvGrpSpPr>
          <p:cNvPr id="38" name="Group 37"/>
          <p:cNvGrpSpPr/>
          <p:nvPr/>
        </p:nvGrpSpPr>
        <p:grpSpPr>
          <a:xfrm>
            <a:off x="1653987" y="5725339"/>
            <a:ext cx="8901953" cy="640080"/>
            <a:chOff x="1331259" y="5779127"/>
            <a:chExt cx="8901953" cy="640080"/>
          </a:xfrm>
        </p:grpSpPr>
        <p:sp>
          <p:nvSpPr>
            <p:cNvPr id="24" name="Rectangle 23"/>
            <p:cNvSpPr/>
            <p:nvPr/>
          </p:nvSpPr>
          <p:spPr>
            <a:xfrm>
              <a:off x="1331259" y="5779127"/>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5" name="Pentagon 24"/>
            <p:cNvSpPr/>
            <p:nvPr/>
          </p:nvSpPr>
          <p:spPr>
            <a:xfrm>
              <a:off x="1331259" y="5779127"/>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6" name="TextBox 25"/>
            <p:cNvSpPr txBox="1"/>
            <p:nvPr/>
          </p:nvSpPr>
          <p:spPr>
            <a:xfrm>
              <a:off x="1734671" y="5914501"/>
              <a:ext cx="336176"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7</a:t>
              </a:r>
              <a:endParaRPr lang="ro-MD"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2944906" y="5914501"/>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Risk assessment</a:t>
              </a:r>
              <a:endParaRPr lang="ro-MD" dirty="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1653987" y="1687740"/>
            <a:ext cx="8901953" cy="640080"/>
            <a:chOff x="1331259" y="1633952"/>
            <a:chExt cx="8901953" cy="640080"/>
          </a:xfrm>
        </p:grpSpPr>
        <p:sp>
          <p:nvSpPr>
            <p:cNvPr id="28" name="Rectangle 27"/>
            <p:cNvSpPr/>
            <p:nvPr/>
          </p:nvSpPr>
          <p:spPr>
            <a:xfrm>
              <a:off x="1331259" y="1633952"/>
              <a:ext cx="8901953" cy="64008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29" name="Pentagon 28"/>
            <p:cNvSpPr/>
            <p:nvPr/>
          </p:nvSpPr>
          <p:spPr>
            <a:xfrm>
              <a:off x="1331259" y="1633952"/>
              <a:ext cx="1398494" cy="640080"/>
            </a:xfrm>
            <a:prstGeom prst="homePlat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latin typeface="Arial" panose="020B0604020202020204" pitchFamily="34" charset="0"/>
                <a:cs typeface="Arial" panose="020B0604020202020204" pitchFamily="34" charset="0"/>
              </a:endParaRPr>
            </a:p>
          </p:txBody>
        </p:sp>
        <p:sp>
          <p:nvSpPr>
            <p:cNvPr id="30" name="TextBox 29"/>
            <p:cNvSpPr txBox="1"/>
            <p:nvPr/>
          </p:nvSpPr>
          <p:spPr>
            <a:xfrm>
              <a:off x="1734671" y="1769326"/>
              <a:ext cx="336176"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1</a:t>
              </a:r>
              <a:endParaRPr lang="ro-MD"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2944906" y="1769326"/>
              <a:ext cx="3617259"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Background description</a:t>
              </a:r>
              <a:endParaRPr lang="ro-MD"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653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description</a:t>
            </a:r>
            <a:endParaRPr lang="ro-MD" dirty="0"/>
          </a:p>
        </p:txBody>
      </p:sp>
      <p:sp>
        <p:nvSpPr>
          <p:cNvPr id="3" name="Content Placeholder 2"/>
          <p:cNvSpPr>
            <a:spLocks noGrp="1"/>
          </p:cNvSpPr>
          <p:nvPr>
            <p:ph idx="1"/>
          </p:nvPr>
        </p:nvSpPr>
        <p:spPr/>
        <p:txBody>
          <a:bodyPr/>
          <a:lstStyle/>
          <a:p>
            <a:r>
              <a:rPr lang="en-US" dirty="0"/>
              <a:t>VIA is a center for spiritual events originally with a base in the Buddhist principles of meditation as an insight with awareness of what happens when it happens. Today events at VIA also include spiritual practices not directly related to any religion like dream interpretations, healing, astrology, reincarnation, karma, alternative health care and similar events.</a:t>
            </a:r>
          </a:p>
          <a:p>
            <a:r>
              <a:rPr lang="en-US" dirty="0"/>
              <a:t>VIA helps organize these events and journeys for people with interest in different categories starting from exploring one’s mind and learning how to deal with inner conflicts. </a:t>
            </a:r>
          </a:p>
          <a:p>
            <a:r>
              <a:rPr lang="en-US" dirty="0"/>
              <a:t>Up until now, they used pen and paper to keep track of their lectures, lecturers and upcoming events. But that system is only viable if the number of lectures and events are low. Otherwise, the system gets overwhelmed and it gets hard to keep track of all of the data and needed resources to keep the organization going. </a:t>
            </a:r>
          </a:p>
        </p:txBody>
      </p:sp>
    </p:spTree>
    <p:extLst>
      <p:ext uri="{BB962C8B-B14F-4D97-AF65-F5344CB8AC3E}">
        <p14:creationId xmlns:p14="http://schemas.microsoft.com/office/powerpoint/2010/main" val="2689607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purpose</a:t>
            </a:r>
            <a:endParaRPr lang="ro-MD" dirty="0"/>
          </a:p>
        </p:txBody>
      </p:sp>
      <p:pic>
        <p:nvPicPr>
          <p:cNvPr id="1026" name="Picture 2" descr="Imagini pentru purpose"/>
          <p:cNvPicPr>
            <a:picLocks noChangeAspect="1" noChangeArrowheads="1"/>
          </p:cNvPicPr>
          <p:nvPr/>
        </p:nvPicPr>
        <p:blipFill rotWithShape="1">
          <a:blip r:embed="rId2">
            <a:extLst>
              <a:ext uri="{28A0092B-C50C-407E-A947-70E740481C1C}">
                <a14:useLocalDpi xmlns:a14="http://schemas.microsoft.com/office/drawing/2010/main" val="0"/>
              </a:ext>
            </a:extLst>
          </a:blip>
          <a:srcRect l="23181" r="21266"/>
          <a:stretch/>
        </p:blipFill>
        <p:spPr bwMode="auto">
          <a:xfrm>
            <a:off x="5856977" y="2093975"/>
            <a:ext cx="5815069" cy="4078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6788" y="2378246"/>
            <a:ext cx="4087906" cy="3509682"/>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The purpose is to create a system that can handle </a:t>
            </a:r>
            <a:r>
              <a:rPr lang="en-US" dirty="0" err="1">
                <a:solidFill>
                  <a:schemeClr val="tx1"/>
                </a:solidFill>
              </a:rPr>
              <a:t>Vipassanā</a:t>
            </a:r>
            <a:r>
              <a:rPr lang="en-US" dirty="0">
                <a:solidFill>
                  <a:schemeClr val="tx1"/>
                </a:solidFill>
              </a:rPr>
              <a:t> activities such as: events, lecturers, members and sponsors.</a:t>
            </a:r>
            <a:endParaRPr lang="ro-MD" dirty="0">
              <a:solidFill>
                <a:schemeClr val="tx1"/>
              </a:solidFill>
            </a:endParaRPr>
          </a:p>
        </p:txBody>
      </p:sp>
    </p:spTree>
    <p:extLst>
      <p:ext uri="{BB962C8B-B14F-4D97-AF65-F5344CB8AC3E}">
        <p14:creationId xmlns:p14="http://schemas.microsoft.com/office/powerpoint/2010/main" val="2965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ro-MD" dirty="0"/>
          </a:p>
        </p:txBody>
      </p:sp>
      <p:sp>
        <p:nvSpPr>
          <p:cNvPr id="4" name="Rectangle 3"/>
          <p:cNvSpPr/>
          <p:nvPr/>
        </p:nvSpPr>
        <p:spPr>
          <a:xfrm>
            <a:off x="860612" y="2205319"/>
            <a:ext cx="10475259" cy="1021976"/>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Currently the company has a lack of possibilities of sorting and searching for finalized events in a time period for the newsletter. It is hard to find non-finalized events to finalize them and search for sponsors for the newsletters. </a:t>
            </a:r>
            <a:endParaRPr lang="ro-MD" dirty="0">
              <a:solidFill>
                <a:schemeClr val="tx1"/>
              </a:solidFill>
            </a:endParaRPr>
          </a:p>
        </p:txBody>
      </p:sp>
      <p:graphicFrame>
        <p:nvGraphicFramePr>
          <p:cNvPr id="5" name="Diagram 4"/>
          <p:cNvGraphicFramePr/>
          <p:nvPr>
            <p:extLst>
              <p:ext uri="{D42A27DB-BD31-4B8C-83A1-F6EECF244321}">
                <p14:modId xmlns:p14="http://schemas.microsoft.com/office/powerpoint/2010/main" val="3762425365"/>
              </p:ext>
            </p:extLst>
          </p:nvPr>
        </p:nvGraphicFramePr>
        <p:xfrm>
          <a:off x="954742" y="3429000"/>
          <a:ext cx="10173506" cy="2716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6591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Delimitation</a:t>
            </a:r>
            <a:endParaRPr lang="ro-M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9327707"/>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489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Choice of models and methods</a:t>
            </a:r>
            <a:endParaRPr lang="ro-MD" dirty="0"/>
          </a:p>
        </p:txBody>
      </p:sp>
      <p:graphicFrame>
        <p:nvGraphicFramePr>
          <p:cNvPr id="4" name="Table 3"/>
          <p:cNvGraphicFramePr>
            <a:graphicFrameLocks noGrp="1"/>
          </p:cNvGraphicFramePr>
          <p:nvPr>
            <p:extLst>
              <p:ext uri="{D42A27DB-BD31-4B8C-83A1-F6EECF244321}">
                <p14:modId xmlns:p14="http://schemas.microsoft.com/office/powerpoint/2010/main" val="530937182"/>
              </p:ext>
            </p:extLst>
          </p:nvPr>
        </p:nvGraphicFramePr>
        <p:xfrm>
          <a:off x="874059" y="2026772"/>
          <a:ext cx="10152529" cy="4409566"/>
        </p:xfrm>
        <a:graphic>
          <a:graphicData uri="http://schemas.openxmlformats.org/drawingml/2006/table">
            <a:tbl>
              <a:tblPr firstRow="1" firstCol="1" bandRow="1">
                <a:tableStyleId>{F5AB1C69-6EDB-4FF4-983F-18BD219EF322}</a:tableStyleId>
              </a:tblPr>
              <a:tblGrid>
                <a:gridCol w="2185077"/>
                <a:gridCol w="4181859"/>
                <a:gridCol w="3785593"/>
              </a:tblGrid>
              <a:tr h="595779">
                <a:tc>
                  <a:txBody>
                    <a:bodyPr/>
                    <a:lstStyle/>
                    <a:p>
                      <a:pPr marL="0" marR="0">
                        <a:lnSpc>
                          <a:spcPct val="150000"/>
                        </a:lnSpc>
                        <a:spcBef>
                          <a:spcPts val="0"/>
                        </a:spcBef>
                        <a:spcAft>
                          <a:spcPts val="0"/>
                        </a:spcAft>
                      </a:pPr>
                      <a:r>
                        <a:rPr lang="da-DK" sz="1200" dirty="0">
                          <a:effectLst/>
                          <a:latin typeface="Calibri" panose="020F0502020204030204" pitchFamily="34" charset="0"/>
                          <a:cs typeface="Calibri" panose="020F0502020204030204" pitchFamily="34" charset="0"/>
                        </a:rPr>
                        <a:t>What -  </a:t>
                      </a:r>
                      <a:r>
                        <a:rPr lang="en-GB" sz="1200" dirty="0">
                          <a:effectLst/>
                          <a:latin typeface="Calibri" panose="020F0502020204030204" pitchFamily="34" charset="0"/>
                          <a:cs typeface="Calibri" panose="020F0502020204030204" pitchFamily="34" charset="0"/>
                        </a:rPr>
                        <a:t>partial problem.</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Why - study this problem.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Which methods/ models/ theories will be used?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595779">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make events</a:t>
                      </a:r>
                      <a:r>
                        <a:rPr lang="da-DK" sz="1200">
                          <a:effectLst/>
                          <a:latin typeface="Calibri" panose="020F0502020204030204" pitchFamily="34" charset="0"/>
                          <a:cs typeface="Calibri" panose="020F0502020204030204" pitchFamily="34" charset="0"/>
                        </a:rPr>
                        <a:t>’</a:t>
                      </a:r>
                      <a:r>
                        <a:rPr lang="en-GB" sz="1200">
                          <a:effectLst/>
                          <a:latin typeface="Calibri" panose="020F0502020204030204" pitchFamily="34" charset="0"/>
                          <a:cs typeface="Calibri" panose="020F0502020204030204" pitchFamily="34" charset="0"/>
                        </a:rPr>
                        <a:t> system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To create a system that will handle events and will search for events, is it in the past, is it in the future or as a current event.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the requirements and modelling the event part based on that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714935">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members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make the members easily manageable and searchable. To identify the members by name, email, past visited events and paid/unpaid tuition and its deadline.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Analyse and design a member’s module based on requirements.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834091">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lecturers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make managing lecturers and finding lecturers for a given category for potential new events easier, to identify if their events have a tuition and if their events are advertised on the newsletter.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and design a lecturer’s module based on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714935">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Managing sponsors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manage sponsors and make finding a sponsor for potential new events easier. To identify when and how to promote them on the newsletter.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Analyse and design a sponsor’s module based on requirements.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r h="595779">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Search feature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a:effectLst/>
                          <a:latin typeface="Calibri" panose="020F0502020204030204" pitchFamily="34" charset="0"/>
                          <a:cs typeface="Calibri" panose="020F0502020204030204" pitchFamily="34" charset="0"/>
                        </a:rPr>
                        <a:t>To search for past, current, future events, to search for membership maturity, for lecturers that are on a specific field, and sponsors for events.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c>
                  <a:txBody>
                    <a:bodyPr/>
                    <a:lstStyle/>
                    <a:p>
                      <a:pPr marL="0" marR="0">
                        <a:lnSpc>
                          <a:spcPct val="150000"/>
                        </a:lnSpc>
                        <a:spcBef>
                          <a:spcPts val="0"/>
                        </a:spcBef>
                        <a:spcAft>
                          <a:spcPts val="0"/>
                        </a:spcAft>
                      </a:pPr>
                      <a:r>
                        <a:rPr lang="en-GB" sz="1200" dirty="0">
                          <a:effectLst/>
                          <a:latin typeface="Calibri" panose="020F0502020204030204" pitchFamily="34" charset="0"/>
                          <a:cs typeface="Calibri" panose="020F0502020204030204" pitchFamily="34" charset="0"/>
                        </a:rPr>
                        <a:t>Analyse the requirements and design the search feature based on the requirements.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35747" marR="35747" marT="0" marB="0"/>
                </a:tc>
              </a:tr>
            </a:tbl>
          </a:graphicData>
        </a:graphic>
      </p:graphicFrame>
    </p:spTree>
    <p:extLst>
      <p:ext uri="{BB962C8B-B14F-4D97-AF65-F5344CB8AC3E}">
        <p14:creationId xmlns:p14="http://schemas.microsoft.com/office/powerpoint/2010/main" val="194576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schedule</a:t>
            </a:r>
            <a:endParaRPr lang="ro-MD" dirty="0"/>
          </a:p>
        </p:txBody>
      </p:sp>
      <p:pic>
        <p:nvPicPr>
          <p:cNvPr id="50" name="Picture 49"/>
          <p:cNvPicPr>
            <a:picLocks noChangeAspect="1"/>
          </p:cNvPicPr>
          <p:nvPr/>
        </p:nvPicPr>
        <p:blipFill>
          <a:blip r:embed="rId2"/>
          <a:stretch>
            <a:fillRect/>
          </a:stretch>
        </p:blipFill>
        <p:spPr>
          <a:xfrm>
            <a:off x="706442" y="2523665"/>
            <a:ext cx="10863807" cy="2142464"/>
          </a:xfrm>
          <a:prstGeom prst="rect">
            <a:avLst/>
          </a:prstGeom>
        </p:spPr>
      </p:pic>
    </p:spTree>
    <p:extLst>
      <p:ext uri="{BB962C8B-B14F-4D97-AF65-F5344CB8AC3E}">
        <p14:creationId xmlns:p14="http://schemas.microsoft.com/office/powerpoint/2010/main" val="4139544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assessment</a:t>
            </a:r>
            <a:endParaRPr lang="ro-MD" dirty="0"/>
          </a:p>
        </p:txBody>
      </p:sp>
      <p:sp>
        <p:nvSpPr>
          <p:cNvPr id="4" name="Rectangle 3"/>
          <p:cNvSpPr/>
          <p:nvPr/>
        </p:nvSpPr>
        <p:spPr>
          <a:xfrm>
            <a:off x="2050670"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Lack of planning</a:t>
            </a:r>
            <a:endParaRPr lang="ro-MD" dirty="0"/>
          </a:p>
        </p:txBody>
      </p:sp>
      <p:sp>
        <p:nvSpPr>
          <p:cNvPr id="5" name="Rectangle 4"/>
          <p:cNvSpPr/>
          <p:nvPr/>
        </p:nvSpPr>
        <p:spPr>
          <a:xfrm>
            <a:off x="4491312"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Obstacles in the group</a:t>
            </a:r>
            <a:endParaRPr lang="ro-MD" dirty="0"/>
          </a:p>
        </p:txBody>
      </p:sp>
      <p:sp>
        <p:nvSpPr>
          <p:cNvPr id="6" name="Rectangle 5"/>
          <p:cNvSpPr/>
          <p:nvPr/>
        </p:nvSpPr>
        <p:spPr>
          <a:xfrm>
            <a:off x="6931954"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Loosing files</a:t>
            </a:r>
            <a:endParaRPr lang="ro-MD" dirty="0"/>
          </a:p>
        </p:txBody>
      </p:sp>
      <p:sp>
        <p:nvSpPr>
          <p:cNvPr id="7" name="Rectangle 6"/>
          <p:cNvSpPr/>
          <p:nvPr/>
        </p:nvSpPr>
        <p:spPr>
          <a:xfrm>
            <a:off x="9372596" y="2581834"/>
            <a:ext cx="2377440" cy="7315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Meeting the deadline</a:t>
            </a:r>
            <a:endParaRPr lang="ro-MD" dirty="0"/>
          </a:p>
        </p:txBody>
      </p:sp>
      <p:sp>
        <p:nvSpPr>
          <p:cNvPr id="8" name="Rectangle 7"/>
          <p:cNvSpPr/>
          <p:nvPr/>
        </p:nvSpPr>
        <p:spPr>
          <a:xfrm>
            <a:off x="443753" y="3563469"/>
            <a:ext cx="1593470" cy="76648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Likelihood</a:t>
            </a:r>
            <a:endParaRPr lang="ro-MD" dirty="0"/>
          </a:p>
        </p:txBody>
      </p:sp>
      <p:sp>
        <p:nvSpPr>
          <p:cNvPr id="9" name="Rectangle 8"/>
          <p:cNvSpPr/>
          <p:nvPr/>
        </p:nvSpPr>
        <p:spPr>
          <a:xfrm>
            <a:off x="443753" y="4491316"/>
            <a:ext cx="1593470" cy="76648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Severity</a:t>
            </a:r>
            <a:endParaRPr lang="ro-MD" dirty="0"/>
          </a:p>
        </p:txBody>
      </p:sp>
      <p:sp>
        <p:nvSpPr>
          <p:cNvPr id="10" name="Oval 9"/>
          <p:cNvSpPr/>
          <p:nvPr/>
        </p:nvSpPr>
        <p:spPr>
          <a:xfrm>
            <a:off x="2701508"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o-MD" dirty="0"/>
          </a:p>
        </p:txBody>
      </p:sp>
      <p:sp>
        <p:nvSpPr>
          <p:cNvPr id="11" name="Oval 10"/>
          <p:cNvSpPr/>
          <p:nvPr/>
        </p:nvSpPr>
        <p:spPr>
          <a:xfrm>
            <a:off x="2701508"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
        <p:nvSpPr>
          <p:cNvPr id="12" name="Oval 11"/>
          <p:cNvSpPr/>
          <p:nvPr/>
        </p:nvSpPr>
        <p:spPr>
          <a:xfrm>
            <a:off x="5142150"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o-MD" dirty="0"/>
          </a:p>
        </p:txBody>
      </p:sp>
      <p:sp>
        <p:nvSpPr>
          <p:cNvPr id="13" name="Oval 12"/>
          <p:cNvSpPr/>
          <p:nvPr/>
        </p:nvSpPr>
        <p:spPr>
          <a:xfrm>
            <a:off x="5142150"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o-MD" dirty="0"/>
          </a:p>
        </p:txBody>
      </p:sp>
      <p:sp>
        <p:nvSpPr>
          <p:cNvPr id="14" name="Oval 13"/>
          <p:cNvSpPr/>
          <p:nvPr/>
        </p:nvSpPr>
        <p:spPr>
          <a:xfrm>
            <a:off x="7582792"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
        <p:nvSpPr>
          <p:cNvPr id="15" name="Oval 14"/>
          <p:cNvSpPr/>
          <p:nvPr/>
        </p:nvSpPr>
        <p:spPr>
          <a:xfrm>
            <a:off x="7582792"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o-MD" dirty="0"/>
          </a:p>
        </p:txBody>
      </p:sp>
      <p:sp>
        <p:nvSpPr>
          <p:cNvPr id="16" name="Oval 15"/>
          <p:cNvSpPr/>
          <p:nvPr/>
        </p:nvSpPr>
        <p:spPr>
          <a:xfrm>
            <a:off x="10023434" y="3671045"/>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o-MD" dirty="0"/>
          </a:p>
        </p:txBody>
      </p:sp>
      <p:sp>
        <p:nvSpPr>
          <p:cNvPr id="17" name="Oval 16"/>
          <p:cNvSpPr/>
          <p:nvPr/>
        </p:nvSpPr>
        <p:spPr>
          <a:xfrm>
            <a:off x="10023434" y="4598892"/>
            <a:ext cx="1075764"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o-MD" dirty="0"/>
          </a:p>
        </p:txBody>
      </p:sp>
    </p:spTree>
    <p:extLst>
      <p:ext uri="{BB962C8B-B14F-4D97-AF65-F5344CB8AC3E}">
        <p14:creationId xmlns:p14="http://schemas.microsoft.com/office/powerpoint/2010/main" val="2301787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1478</TotalTime>
  <Words>693</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Rockwell Condensed</vt:lpstr>
      <vt:lpstr>Wingdings</vt:lpstr>
      <vt:lpstr>Wood Type</vt:lpstr>
      <vt:lpstr>Project description</vt:lpstr>
      <vt:lpstr>Table of contents</vt:lpstr>
      <vt:lpstr>Background description</vt:lpstr>
      <vt:lpstr>Definition of purpose</vt:lpstr>
      <vt:lpstr>Problem Statement</vt:lpstr>
      <vt:lpstr>Delimitation</vt:lpstr>
      <vt:lpstr>Choice of models and methods</vt:lpstr>
      <vt:lpstr>Time schedule</vt:lpstr>
      <vt:lpstr>Risk assessment</vt:lpstr>
      <vt:lpstr>References</vt:lpstr>
      <vt:lpstr>Thank you</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Liviu Pascari</dc:creator>
  <cp:lastModifiedBy>Liviu Pascari</cp:lastModifiedBy>
  <cp:revision>8</cp:revision>
  <dcterms:created xsi:type="dcterms:W3CDTF">2017-10-25T08:41:56Z</dcterms:created>
  <dcterms:modified xsi:type="dcterms:W3CDTF">2017-10-29T15:54:20Z</dcterms:modified>
</cp:coreProperties>
</file>