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0"/>
  </p:normalViewPr>
  <p:slideViewPr>
    <p:cSldViewPr snapToGrid="0" snapToObjects="1">
      <p:cViewPr varScale="1">
        <p:scale>
          <a:sx n="90" d="100"/>
          <a:sy n="90"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3F42-25A4-9E4E-A5EA-5DBD66306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16AC8C-3508-0C42-A8C1-F7812F658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E783A-2240-8F41-A5B1-151CCF4F4759}"/>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5" name="Footer Placeholder 4">
            <a:extLst>
              <a:ext uri="{FF2B5EF4-FFF2-40B4-BE49-F238E27FC236}">
                <a16:creationId xmlns:a16="http://schemas.microsoft.com/office/drawing/2014/main" id="{3D7AE0B0-D4FE-564C-8DC2-F9A2D7B7C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1E369-127A-CF4D-BBA0-346A5533A4EF}"/>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200859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4B9-FC2E-FD4B-9621-F33DE5802F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60A343-16AA-4448-9674-5EA83C4F8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59A34-06A1-B647-8DAC-D5D5A8C53530}"/>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5" name="Footer Placeholder 4">
            <a:extLst>
              <a:ext uri="{FF2B5EF4-FFF2-40B4-BE49-F238E27FC236}">
                <a16:creationId xmlns:a16="http://schemas.microsoft.com/office/drawing/2014/main" id="{F10311C3-56EB-F74C-88D4-CF35BB197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EEA08-3B7F-6C4E-B96E-7E8424E43D7C}"/>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112095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BAEDD-539D-5E4D-BFF6-02EB888AE4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5E876-6180-F445-8119-52E0BDFE7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862F-B38D-4A47-A118-1394FEDAC20B}"/>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5" name="Footer Placeholder 4">
            <a:extLst>
              <a:ext uri="{FF2B5EF4-FFF2-40B4-BE49-F238E27FC236}">
                <a16:creationId xmlns:a16="http://schemas.microsoft.com/office/drawing/2014/main" id="{D1FDAD1C-D491-AF48-8B46-3F5A2AF91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1B0EC-8A72-6A4B-B327-A80506FEAF0A}"/>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224446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F0E9-9DD0-D940-9761-DBCE4FF6F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719D5-63DF-7F47-9FA2-9FBE8A673E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4FAE8-CB40-9340-BB61-A295E7656FA1}"/>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5" name="Footer Placeholder 4">
            <a:extLst>
              <a:ext uri="{FF2B5EF4-FFF2-40B4-BE49-F238E27FC236}">
                <a16:creationId xmlns:a16="http://schemas.microsoft.com/office/drawing/2014/main" id="{680440C1-5DC6-D84C-8062-523DD6B33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88411-5C35-3246-B41D-7948F3AE3023}"/>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166279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D9EF-6537-B94A-83D8-F3E5B801C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FF3B5-0874-E34C-AADC-FF54FFA88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D6657D-0839-4142-A0C6-F122732B8CF5}"/>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5" name="Footer Placeholder 4">
            <a:extLst>
              <a:ext uri="{FF2B5EF4-FFF2-40B4-BE49-F238E27FC236}">
                <a16:creationId xmlns:a16="http://schemas.microsoft.com/office/drawing/2014/main" id="{4381A757-0B7A-7248-A7C7-2652ABD2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BDD05-21E3-5244-B305-C0D530D42793}"/>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366699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9B58-6AF1-7C44-984A-8F69165F7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26E95D-5E8E-F441-B53C-DC1BCC241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ACB7AE-FB8B-DF45-962F-81E0FA7F0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CEAEAE-42EB-354E-ADA9-EED165C183B2}"/>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6" name="Footer Placeholder 5">
            <a:extLst>
              <a:ext uri="{FF2B5EF4-FFF2-40B4-BE49-F238E27FC236}">
                <a16:creationId xmlns:a16="http://schemas.microsoft.com/office/drawing/2014/main" id="{BA4E3EE2-BB23-524E-8378-9EC6D2688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256A5-A2A9-1E47-B91B-BC6540E3E92E}"/>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353211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D9A7-0703-E548-A874-73EA6AC89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E07CBA-22DD-0D4C-89C3-06218CAD9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3B985-CD00-3440-A39F-432412192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8E356-A4E8-A648-BEFD-008C1616D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04D66F-2516-844D-899A-57C2ED836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A6DD7-8673-5A47-BBF3-A1F1F6C46AB3}"/>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8" name="Footer Placeholder 7">
            <a:extLst>
              <a:ext uri="{FF2B5EF4-FFF2-40B4-BE49-F238E27FC236}">
                <a16:creationId xmlns:a16="http://schemas.microsoft.com/office/drawing/2014/main" id="{83C50A91-08EF-024C-AD73-1A9F91ABB0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062D40-32D7-8741-8F1E-D33DADA5D3FA}"/>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25255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4F7A-1FEC-E140-B20B-31D73279E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1E6BFD-D3A1-6C41-8E9C-4C626FB40768}"/>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4" name="Footer Placeholder 3">
            <a:extLst>
              <a:ext uri="{FF2B5EF4-FFF2-40B4-BE49-F238E27FC236}">
                <a16:creationId xmlns:a16="http://schemas.microsoft.com/office/drawing/2014/main" id="{DB6DC4D0-E8C8-7F48-8E86-EF94A5089F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7449A1-D7B2-134C-9815-077097EDF4FB}"/>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258447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4AE87-9203-154B-979C-673BA6A372F9}"/>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3" name="Footer Placeholder 2">
            <a:extLst>
              <a:ext uri="{FF2B5EF4-FFF2-40B4-BE49-F238E27FC236}">
                <a16:creationId xmlns:a16="http://schemas.microsoft.com/office/drawing/2014/main" id="{BE23D738-765B-024E-91B3-ED6B8780D8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21C2D8-9D86-1C47-BDED-28FA4E89C262}"/>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275671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1F84-D38F-7D49-9E2D-D1DBE323E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B5699-1B4F-CD48-A5B3-7A7F687CE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6FBE7-9B12-BC4F-AFF5-595C4EAD8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92412-680D-5548-90D9-B8E33E18B22D}"/>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6" name="Footer Placeholder 5">
            <a:extLst>
              <a:ext uri="{FF2B5EF4-FFF2-40B4-BE49-F238E27FC236}">
                <a16:creationId xmlns:a16="http://schemas.microsoft.com/office/drawing/2014/main" id="{7C9D4C90-9D57-A347-AF95-52E691C04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3D81A-AD07-E242-976F-6F4C3A45C301}"/>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45632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29F3-C80B-124B-9982-6171DB1A4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A1CAE-E86D-9644-811D-EBADEB78A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413C0-0D7E-D945-90A3-5762E17BF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15D2E9-DD8C-6441-BD7F-10C0D859BEDF}"/>
              </a:ext>
            </a:extLst>
          </p:cNvPr>
          <p:cNvSpPr>
            <a:spLocks noGrp="1"/>
          </p:cNvSpPr>
          <p:nvPr>
            <p:ph type="dt" sz="half" idx="10"/>
          </p:nvPr>
        </p:nvSpPr>
        <p:spPr/>
        <p:txBody>
          <a:bodyPr/>
          <a:lstStyle/>
          <a:p>
            <a:fld id="{FCE2198A-707F-0444-84EA-89364CCE263D}" type="datetimeFigureOut">
              <a:rPr lang="en-US" smtClean="0"/>
              <a:t>10/9/20</a:t>
            </a:fld>
            <a:endParaRPr lang="en-US"/>
          </a:p>
        </p:txBody>
      </p:sp>
      <p:sp>
        <p:nvSpPr>
          <p:cNvPr id="6" name="Footer Placeholder 5">
            <a:extLst>
              <a:ext uri="{FF2B5EF4-FFF2-40B4-BE49-F238E27FC236}">
                <a16:creationId xmlns:a16="http://schemas.microsoft.com/office/drawing/2014/main" id="{51D53621-C727-2C4B-B96A-336C6BA77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1A138-8386-3240-8D52-B32B4AA9DA2F}"/>
              </a:ext>
            </a:extLst>
          </p:cNvPr>
          <p:cNvSpPr>
            <a:spLocks noGrp="1"/>
          </p:cNvSpPr>
          <p:nvPr>
            <p:ph type="sldNum" sz="quarter" idx="12"/>
          </p:nvPr>
        </p:nvSpPr>
        <p:spPr/>
        <p:txBody>
          <a:bodyPr/>
          <a:lstStyle/>
          <a:p>
            <a:fld id="{38E09808-5744-0948-8341-43B7920825E4}" type="slidenum">
              <a:rPr lang="en-US" smtClean="0"/>
              <a:t>‹#›</a:t>
            </a:fld>
            <a:endParaRPr lang="en-US"/>
          </a:p>
        </p:txBody>
      </p:sp>
    </p:spTree>
    <p:extLst>
      <p:ext uri="{BB962C8B-B14F-4D97-AF65-F5344CB8AC3E}">
        <p14:creationId xmlns:p14="http://schemas.microsoft.com/office/powerpoint/2010/main" val="299479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90215-B679-6E4C-B057-0A8E43046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308B1-8926-DD4E-B127-D4833AA76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5436B-93B8-BF45-B5A1-EDC8FDE48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2198A-707F-0444-84EA-89364CCE263D}" type="datetimeFigureOut">
              <a:rPr lang="en-US" smtClean="0"/>
              <a:t>10/9/20</a:t>
            </a:fld>
            <a:endParaRPr lang="en-US"/>
          </a:p>
        </p:txBody>
      </p:sp>
      <p:sp>
        <p:nvSpPr>
          <p:cNvPr id="5" name="Footer Placeholder 4">
            <a:extLst>
              <a:ext uri="{FF2B5EF4-FFF2-40B4-BE49-F238E27FC236}">
                <a16:creationId xmlns:a16="http://schemas.microsoft.com/office/drawing/2014/main" id="{6CE6AADA-4AF9-4649-8154-236C2FAD2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BE98A5-EC57-6040-A70C-E89640E4A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09808-5744-0948-8341-43B7920825E4}" type="slidenum">
              <a:rPr lang="en-US" smtClean="0"/>
              <a:t>‹#›</a:t>
            </a:fld>
            <a:endParaRPr lang="en-US"/>
          </a:p>
        </p:txBody>
      </p:sp>
    </p:spTree>
    <p:extLst>
      <p:ext uri="{BB962C8B-B14F-4D97-AF65-F5344CB8AC3E}">
        <p14:creationId xmlns:p14="http://schemas.microsoft.com/office/powerpoint/2010/main" val="3181972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57B5753-AC6C-D04A-B8B4-9B711EF15FA4}"/>
              </a:ext>
            </a:extLst>
          </p:cNvPr>
          <p:cNvSpPr/>
          <p:nvPr/>
        </p:nvSpPr>
        <p:spPr>
          <a:xfrm>
            <a:off x="2285999" y="480646"/>
            <a:ext cx="1547447" cy="222738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1CF5EF-9ABF-3742-ADAD-FA061540F18C}"/>
              </a:ext>
            </a:extLst>
          </p:cNvPr>
          <p:cNvSpPr/>
          <p:nvPr/>
        </p:nvSpPr>
        <p:spPr>
          <a:xfrm>
            <a:off x="4114798" y="211016"/>
            <a:ext cx="1875694" cy="247357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960ECCC-1B39-FC45-A32A-F40F6CBBEDD2}"/>
              </a:ext>
            </a:extLst>
          </p:cNvPr>
          <p:cNvSpPr/>
          <p:nvPr/>
        </p:nvSpPr>
        <p:spPr>
          <a:xfrm>
            <a:off x="6307014" y="304800"/>
            <a:ext cx="1606063" cy="258603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F0A8DFC-7761-6840-ACE7-CE9E6176BB2C}"/>
              </a:ext>
            </a:extLst>
          </p:cNvPr>
          <p:cNvSpPr/>
          <p:nvPr/>
        </p:nvSpPr>
        <p:spPr>
          <a:xfrm>
            <a:off x="1992922" y="3071447"/>
            <a:ext cx="1688124" cy="262596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8E310D-788E-B043-8F32-61C11F168BE6}"/>
              </a:ext>
            </a:extLst>
          </p:cNvPr>
          <p:cNvSpPr/>
          <p:nvPr/>
        </p:nvSpPr>
        <p:spPr>
          <a:xfrm>
            <a:off x="6153881" y="3181717"/>
            <a:ext cx="1547448" cy="2461846"/>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CA8D569-8C88-4C49-800D-F9620AA472E3}"/>
              </a:ext>
            </a:extLst>
          </p:cNvPr>
          <p:cNvSpPr/>
          <p:nvPr/>
        </p:nvSpPr>
        <p:spPr>
          <a:xfrm>
            <a:off x="8285283" y="3482121"/>
            <a:ext cx="1344494" cy="2204304"/>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08C1A03-782D-A64F-B325-FB44F37FE144}"/>
              </a:ext>
            </a:extLst>
          </p:cNvPr>
          <p:cNvSpPr/>
          <p:nvPr/>
        </p:nvSpPr>
        <p:spPr>
          <a:xfrm>
            <a:off x="10292860" y="351692"/>
            <a:ext cx="1606063" cy="258603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B7D9030-7990-0B4D-A81A-5D59C9373B5F}"/>
              </a:ext>
            </a:extLst>
          </p:cNvPr>
          <p:cNvSpPr/>
          <p:nvPr/>
        </p:nvSpPr>
        <p:spPr>
          <a:xfrm>
            <a:off x="3947377" y="3141052"/>
            <a:ext cx="1875694" cy="247357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735145-D96C-9648-B3FC-59C0A59B9445}"/>
              </a:ext>
            </a:extLst>
          </p:cNvPr>
          <p:cNvSpPr/>
          <p:nvPr/>
        </p:nvSpPr>
        <p:spPr>
          <a:xfrm>
            <a:off x="8147535" y="234460"/>
            <a:ext cx="1875694" cy="247357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FE53C0-EC78-2543-AFAD-04523D0091DB}"/>
              </a:ext>
            </a:extLst>
          </p:cNvPr>
          <p:cNvSpPr/>
          <p:nvPr/>
        </p:nvSpPr>
        <p:spPr>
          <a:xfrm>
            <a:off x="422029" y="339971"/>
            <a:ext cx="1535725" cy="2532184"/>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76A6A079-BDE6-CD4C-A9FE-E54EA030CB37}"/>
              </a:ext>
            </a:extLst>
          </p:cNvPr>
          <p:cNvSpPr txBox="1"/>
          <p:nvPr/>
        </p:nvSpPr>
        <p:spPr>
          <a:xfrm>
            <a:off x="152400" y="2684585"/>
            <a:ext cx="1969477" cy="1107996"/>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It's a particularly cold night and Beatrice has just come home from a busy day at work. She wants to go to bed but it's far too cold and her feet are freezing. </a:t>
            </a:r>
          </a:p>
        </p:txBody>
      </p:sp>
      <p:sp>
        <p:nvSpPr>
          <p:cNvPr id="35" name="TextBox 34">
            <a:extLst>
              <a:ext uri="{FF2B5EF4-FFF2-40B4-BE49-F238E27FC236}">
                <a16:creationId xmlns:a16="http://schemas.microsoft.com/office/drawing/2014/main" id="{876A6D90-8437-2D40-802A-A953CB513907}"/>
              </a:ext>
            </a:extLst>
          </p:cNvPr>
          <p:cNvSpPr txBox="1"/>
          <p:nvPr/>
        </p:nvSpPr>
        <p:spPr>
          <a:xfrm>
            <a:off x="2157047" y="2731477"/>
            <a:ext cx="1781907"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She goes to the living room to increase the heat temperature. </a:t>
            </a:r>
          </a:p>
        </p:txBody>
      </p:sp>
      <p:sp>
        <p:nvSpPr>
          <p:cNvPr id="36" name="TextBox 35">
            <a:extLst>
              <a:ext uri="{FF2B5EF4-FFF2-40B4-BE49-F238E27FC236}">
                <a16:creationId xmlns:a16="http://schemas.microsoft.com/office/drawing/2014/main" id="{F7F6A198-480F-864B-87D5-2BCE42608F47}"/>
              </a:ext>
            </a:extLst>
          </p:cNvPr>
          <p:cNvSpPr txBox="1"/>
          <p:nvPr/>
        </p:nvSpPr>
        <p:spPr>
          <a:xfrm>
            <a:off x="4126522" y="2708031"/>
            <a:ext cx="1641231"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She presses the + button.</a:t>
            </a:r>
          </a:p>
        </p:txBody>
      </p:sp>
      <p:sp>
        <p:nvSpPr>
          <p:cNvPr id="38" name="TextBox 37">
            <a:extLst>
              <a:ext uri="{FF2B5EF4-FFF2-40B4-BE49-F238E27FC236}">
                <a16:creationId xmlns:a16="http://schemas.microsoft.com/office/drawing/2014/main" id="{094D8658-2D08-0249-B01E-0B1DF03120F8}"/>
              </a:ext>
            </a:extLst>
          </p:cNvPr>
          <p:cNvSpPr txBox="1"/>
          <p:nvPr/>
        </p:nvSpPr>
        <p:spPr>
          <a:xfrm>
            <a:off x="6154616" y="2661139"/>
            <a:ext cx="184052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screen does not change. </a:t>
            </a:r>
          </a:p>
        </p:txBody>
      </p:sp>
      <p:sp>
        <p:nvSpPr>
          <p:cNvPr id="39" name="TextBox 38">
            <a:extLst>
              <a:ext uri="{FF2B5EF4-FFF2-40B4-BE49-F238E27FC236}">
                <a16:creationId xmlns:a16="http://schemas.microsoft.com/office/drawing/2014/main" id="{40D60AFB-3A8C-084A-9E62-081E6CF3089D}"/>
              </a:ext>
            </a:extLst>
          </p:cNvPr>
          <p:cNvSpPr txBox="1"/>
          <p:nvPr/>
        </p:nvSpPr>
        <p:spPr>
          <a:xfrm>
            <a:off x="8241324" y="2708032"/>
            <a:ext cx="1770184"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She presses the same button again, with more force this time.</a:t>
            </a:r>
          </a:p>
        </p:txBody>
      </p:sp>
      <p:sp>
        <p:nvSpPr>
          <p:cNvPr id="40" name="TextBox 39">
            <a:extLst>
              <a:ext uri="{FF2B5EF4-FFF2-40B4-BE49-F238E27FC236}">
                <a16:creationId xmlns:a16="http://schemas.microsoft.com/office/drawing/2014/main" id="{65ED1FAA-E715-3445-98E4-446A96397A8B}"/>
              </a:ext>
            </a:extLst>
          </p:cNvPr>
          <p:cNvSpPr txBox="1"/>
          <p:nvPr/>
        </p:nvSpPr>
        <p:spPr>
          <a:xfrm>
            <a:off x="10093571" y="2602522"/>
            <a:ext cx="215704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Again, the screen doesn't change. </a:t>
            </a:r>
          </a:p>
        </p:txBody>
      </p:sp>
      <p:sp>
        <p:nvSpPr>
          <p:cNvPr id="41" name="TextBox 40">
            <a:extLst>
              <a:ext uri="{FF2B5EF4-FFF2-40B4-BE49-F238E27FC236}">
                <a16:creationId xmlns:a16="http://schemas.microsoft.com/office/drawing/2014/main" id="{156B1610-5BBD-5645-BF21-CDAB4B40BCA1}"/>
              </a:ext>
            </a:extLst>
          </p:cNvPr>
          <p:cNvSpPr txBox="1"/>
          <p:nvPr/>
        </p:nvSpPr>
        <p:spPr>
          <a:xfrm>
            <a:off x="1816348" y="5623591"/>
            <a:ext cx="2269881" cy="1107996"/>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Groggy and frustrated, Beatrice exclaims in exasperation and believes the thermostat is broken. She even considers calling the landlord to get someone to fix it at that moment. </a:t>
            </a:r>
          </a:p>
        </p:txBody>
      </p:sp>
      <p:sp>
        <p:nvSpPr>
          <p:cNvPr id="42" name="TextBox 41">
            <a:extLst>
              <a:ext uri="{FF2B5EF4-FFF2-40B4-BE49-F238E27FC236}">
                <a16:creationId xmlns:a16="http://schemas.microsoft.com/office/drawing/2014/main" id="{FE5DF421-AB9A-B045-88D5-37E74484BC1C}"/>
              </a:ext>
            </a:extLst>
          </p:cNvPr>
          <p:cNvSpPr txBox="1"/>
          <p:nvPr/>
        </p:nvSpPr>
        <p:spPr>
          <a:xfrm>
            <a:off x="4020282" y="5654338"/>
            <a:ext cx="1770185" cy="76944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She decides to press again, this time with excessive force, because she's so upset.</a:t>
            </a:r>
          </a:p>
        </p:txBody>
      </p:sp>
      <p:sp>
        <p:nvSpPr>
          <p:cNvPr id="43" name="TextBox 42">
            <a:extLst>
              <a:ext uri="{FF2B5EF4-FFF2-40B4-BE49-F238E27FC236}">
                <a16:creationId xmlns:a16="http://schemas.microsoft.com/office/drawing/2014/main" id="{A623432A-DA5A-F149-84B9-A73E52B6E71D}"/>
              </a:ext>
            </a:extLst>
          </p:cNvPr>
          <p:cNvSpPr txBox="1"/>
          <p:nvPr/>
        </p:nvSpPr>
        <p:spPr>
          <a:xfrm>
            <a:off x="6004413" y="5643929"/>
            <a:ext cx="1770185"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Finally, the screen changes and the temperature increases. </a:t>
            </a:r>
          </a:p>
        </p:txBody>
      </p:sp>
      <p:sp>
        <p:nvSpPr>
          <p:cNvPr id="44" name="TextBox 43">
            <a:extLst>
              <a:ext uri="{FF2B5EF4-FFF2-40B4-BE49-F238E27FC236}">
                <a16:creationId xmlns:a16="http://schemas.microsoft.com/office/drawing/2014/main" id="{F2F82DB7-28E5-404E-ABD7-83F94D34B945}"/>
              </a:ext>
            </a:extLst>
          </p:cNvPr>
          <p:cNvSpPr txBox="1"/>
          <p:nvPr/>
        </p:nvSpPr>
        <p:spPr>
          <a:xfrm>
            <a:off x="8058882" y="5655285"/>
            <a:ext cx="1770185"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Upset that it took that long, Beatrice is now even more tired and annoyed. </a:t>
            </a:r>
          </a:p>
        </p:txBody>
      </p:sp>
      <p:sp>
        <p:nvSpPr>
          <p:cNvPr id="45" name="Rectangle 44">
            <a:extLst>
              <a:ext uri="{FF2B5EF4-FFF2-40B4-BE49-F238E27FC236}">
                <a16:creationId xmlns:a16="http://schemas.microsoft.com/office/drawing/2014/main" id="{FB67E9B2-34A2-5140-A197-121F37382023}"/>
              </a:ext>
            </a:extLst>
          </p:cNvPr>
          <p:cNvSpPr/>
          <p:nvPr/>
        </p:nvSpPr>
        <p:spPr>
          <a:xfrm>
            <a:off x="246185" y="597877"/>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555101C-8562-094E-9D52-E23FEC2259B7}"/>
              </a:ext>
            </a:extLst>
          </p:cNvPr>
          <p:cNvSpPr/>
          <p:nvPr/>
        </p:nvSpPr>
        <p:spPr>
          <a:xfrm>
            <a:off x="2180492" y="597877"/>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EEE58D-32CB-C249-B8B8-B67CBBBCB1C4}"/>
              </a:ext>
            </a:extLst>
          </p:cNvPr>
          <p:cNvSpPr/>
          <p:nvPr/>
        </p:nvSpPr>
        <p:spPr>
          <a:xfrm>
            <a:off x="4161693" y="597877"/>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67B635D-3478-B740-8573-79B76D1E0B7E}"/>
              </a:ext>
            </a:extLst>
          </p:cNvPr>
          <p:cNvSpPr/>
          <p:nvPr/>
        </p:nvSpPr>
        <p:spPr>
          <a:xfrm>
            <a:off x="6166339" y="597877"/>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A904961-4B4D-6444-BFE3-E3B1B8EF6F93}"/>
              </a:ext>
            </a:extLst>
          </p:cNvPr>
          <p:cNvSpPr/>
          <p:nvPr/>
        </p:nvSpPr>
        <p:spPr>
          <a:xfrm>
            <a:off x="8170985" y="597877"/>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0C4A356-BA00-A143-B323-5CBE08F19702}"/>
              </a:ext>
            </a:extLst>
          </p:cNvPr>
          <p:cNvSpPr/>
          <p:nvPr/>
        </p:nvSpPr>
        <p:spPr>
          <a:xfrm>
            <a:off x="10187354" y="550984"/>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5DD4634-4129-D548-A0E1-AC48081A1FFA}"/>
              </a:ext>
            </a:extLst>
          </p:cNvPr>
          <p:cNvSpPr/>
          <p:nvPr/>
        </p:nvSpPr>
        <p:spPr>
          <a:xfrm>
            <a:off x="1946031" y="3552092"/>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55D4284-F91F-3045-BD66-105DFF208A35}"/>
              </a:ext>
            </a:extLst>
          </p:cNvPr>
          <p:cNvSpPr/>
          <p:nvPr/>
        </p:nvSpPr>
        <p:spPr>
          <a:xfrm>
            <a:off x="3985846" y="3552093"/>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Rectangle 56">
            <a:extLst>
              <a:ext uri="{FF2B5EF4-FFF2-40B4-BE49-F238E27FC236}">
                <a16:creationId xmlns:a16="http://schemas.microsoft.com/office/drawing/2014/main" id="{31AF1E11-7940-8A41-8939-57464AC424A2}"/>
              </a:ext>
            </a:extLst>
          </p:cNvPr>
          <p:cNvSpPr/>
          <p:nvPr/>
        </p:nvSpPr>
        <p:spPr>
          <a:xfrm>
            <a:off x="6009909" y="3547330"/>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Rectangle 57">
            <a:extLst>
              <a:ext uri="{FF2B5EF4-FFF2-40B4-BE49-F238E27FC236}">
                <a16:creationId xmlns:a16="http://schemas.microsoft.com/office/drawing/2014/main" id="{8D860835-3237-3D44-A60B-942F8D4528DC}"/>
              </a:ext>
            </a:extLst>
          </p:cNvPr>
          <p:cNvSpPr/>
          <p:nvPr/>
        </p:nvSpPr>
        <p:spPr>
          <a:xfrm>
            <a:off x="8081596" y="3561618"/>
            <a:ext cx="1863969" cy="2016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50598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pathy Mapping: The First Step in Design Thinking">
            <a:extLst>
              <a:ext uri="{FF2B5EF4-FFF2-40B4-BE49-F238E27FC236}">
                <a16:creationId xmlns:a16="http://schemas.microsoft.com/office/drawing/2014/main" id="{A5A31976-9324-7645-8B99-C96A08C571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48" b="10001"/>
          <a:stretch/>
        </p:blipFill>
        <p:spPr bwMode="auto">
          <a:xfrm>
            <a:off x="142875" y="0"/>
            <a:ext cx="6329363" cy="63187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D661C9-0AA5-EA4B-84DA-BA206671D50E}"/>
              </a:ext>
            </a:extLst>
          </p:cNvPr>
          <p:cNvSpPr txBox="1"/>
          <p:nvPr/>
        </p:nvSpPr>
        <p:spPr>
          <a:xfrm>
            <a:off x="9155723" y="193431"/>
            <a:ext cx="2431441" cy="430887"/>
          </a:xfrm>
          <a:prstGeom prst="rect">
            <a:avLst/>
          </a:prstGeom>
          <a:solidFill>
            <a:schemeClr val="bg1"/>
          </a:solidFill>
        </p:spPr>
        <p:txBody>
          <a:bodyPr wrap="square" rtlCol="0">
            <a:spAutoFit/>
          </a:bodyPr>
          <a:lstStyle/>
          <a:p>
            <a:br>
              <a:rPr lang="en-US"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902A5E-03E8-F745-B27A-6739DD9E1E13}"/>
              </a:ext>
            </a:extLst>
          </p:cNvPr>
          <p:cNvSpPr txBox="1"/>
          <p:nvPr/>
        </p:nvSpPr>
        <p:spPr>
          <a:xfrm>
            <a:off x="3335948" y="985838"/>
            <a:ext cx="1793266"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Crap! It’s freezing outside. </a:t>
            </a:r>
          </a:p>
        </p:txBody>
      </p:sp>
      <p:sp>
        <p:nvSpPr>
          <p:cNvPr id="10" name="TextBox 9">
            <a:extLst>
              <a:ext uri="{FF2B5EF4-FFF2-40B4-BE49-F238E27FC236}">
                <a16:creationId xmlns:a16="http://schemas.microsoft.com/office/drawing/2014/main" id="{2E7127A0-C704-FE4E-861B-9B2560575FC7}"/>
              </a:ext>
            </a:extLst>
          </p:cNvPr>
          <p:cNvSpPr txBox="1"/>
          <p:nvPr/>
        </p:nvSpPr>
        <p:spPr>
          <a:xfrm>
            <a:off x="3645510" y="1624012"/>
            <a:ext cx="1793266" cy="523220"/>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I just want to get home! </a:t>
            </a:r>
            <a:endParaRPr lang="en-US" sz="1000" b="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D4799E-2D7A-9743-9BFB-9F43429D32B5}"/>
              </a:ext>
            </a:extLst>
          </p:cNvPr>
          <p:cNvSpPr txBox="1"/>
          <p:nvPr/>
        </p:nvSpPr>
        <p:spPr>
          <a:xfrm>
            <a:off x="4126521" y="2133599"/>
            <a:ext cx="1559904" cy="954107"/>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Just my luck, I should have brought a heavier jacket</a:t>
            </a:r>
            <a:endParaRPr lang="en-US" sz="1000" b="0" dirty="0">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67404C3-A04A-F448-87C3-14524ED2D318}"/>
              </a:ext>
            </a:extLst>
          </p:cNvPr>
          <p:cNvSpPr txBox="1"/>
          <p:nvPr/>
        </p:nvSpPr>
        <p:spPr>
          <a:xfrm>
            <a:off x="3793147" y="5043487"/>
            <a:ext cx="1559904" cy="692497"/>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Surprised by how cold it is inside her house.</a:t>
            </a:r>
            <a:endParaRPr lang="en-US" sz="1300" b="0" dirty="0">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30DC0-C6B5-D347-B73F-CE8836FD67C5}"/>
              </a:ext>
            </a:extLst>
          </p:cNvPr>
          <p:cNvSpPr txBox="1"/>
          <p:nvPr/>
        </p:nvSpPr>
        <p:spPr>
          <a:xfrm>
            <a:off x="4217010" y="3552824"/>
            <a:ext cx="1559904" cy="892552"/>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Pressured by upcoming case deadline</a:t>
            </a:r>
            <a:br>
              <a:rPr lang="en-US" sz="1300" dirty="0">
                <a:latin typeface="Times New Roman" panose="02020603050405020304" pitchFamily="18" charset="0"/>
                <a:cs typeface="Times New Roman" panose="02020603050405020304" pitchFamily="18" charset="0"/>
              </a:rPr>
            </a:br>
            <a:endParaRPr lang="en-US" sz="1300" b="0" dirty="0">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0C25B2C-075F-FF49-9EE3-62C175E82A9C}"/>
              </a:ext>
            </a:extLst>
          </p:cNvPr>
          <p:cNvSpPr txBox="1"/>
          <p:nvPr/>
        </p:nvSpPr>
        <p:spPr>
          <a:xfrm>
            <a:off x="3855060" y="4348161"/>
            <a:ext cx="1659918" cy="692497"/>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Very tired and drained from work. </a:t>
            </a:r>
            <a:br>
              <a:rPr lang="en-US" sz="1300" dirty="0">
                <a:latin typeface="Times New Roman" panose="02020603050405020304" pitchFamily="18" charset="0"/>
                <a:cs typeface="Times New Roman" panose="02020603050405020304" pitchFamily="18" charset="0"/>
              </a:rPr>
            </a:br>
            <a:endParaRPr lang="en-US" sz="1300" b="0" dirty="0">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F562F4C-B63E-194A-BF03-6E2CABB6B6DC}"/>
              </a:ext>
            </a:extLst>
          </p:cNvPr>
          <p:cNvSpPr txBox="1"/>
          <p:nvPr/>
        </p:nvSpPr>
        <p:spPr>
          <a:xfrm>
            <a:off x="692758" y="4700583"/>
            <a:ext cx="2136168"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Goes to check house temperature. Sets thermostat. </a:t>
            </a:r>
            <a:endParaRPr lang="en-US" sz="1300" b="0" dirty="0">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C482315-67F0-954F-AD05-F2D9303BE204}"/>
              </a:ext>
            </a:extLst>
          </p:cNvPr>
          <p:cNvSpPr txBox="1"/>
          <p:nvPr/>
        </p:nvSpPr>
        <p:spPr>
          <a:xfrm>
            <a:off x="630847" y="4010020"/>
            <a:ext cx="1559904" cy="692497"/>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Takes off shoes and steps barefoot into house.</a:t>
            </a:r>
            <a:endParaRPr lang="en-US" sz="1300" b="0" dirty="0">
              <a:effectLst/>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DBB5874-A686-584D-B4E8-3CA372365C15}"/>
              </a:ext>
            </a:extLst>
          </p:cNvPr>
          <p:cNvSpPr txBox="1"/>
          <p:nvPr/>
        </p:nvSpPr>
        <p:spPr>
          <a:xfrm>
            <a:off x="640372" y="3590928"/>
            <a:ext cx="1545616"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Runs to house from car. </a:t>
            </a:r>
            <a:endParaRPr lang="en-US" sz="1300" b="0" dirty="0">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D542854-61EC-E84F-AEAB-5221A1D93C4D}"/>
              </a:ext>
            </a:extLst>
          </p:cNvPr>
          <p:cNvSpPr txBox="1"/>
          <p:nvPr/>
        </p:nvSpPr>
        <p:spPr>
          <a:xfrm>
            <a:off x="649896" y="5172073"/>
            <a:ext cx="1559904" cy="692497"/>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Uses physical force to try to get buttons to work. </a:t>
            </a:r>
            <a:endParaRPr lang="en-US" sz="1300" b="0" dirty="0">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6040B83-C093-124A-9E73-782B54E129C3}"/>
              </a:ext>
            </a:extLst>
          </p:cNvPr>
          <p:cNvSpPr txBox="1"/>
          <p:nvPr/>
        </p:nvSpPr>
        <p:spPr>
          <a:xfrm>
            <a:off x="1840520" y="5591173"/>
            <a:ext cx="1559904" cy="492443"/>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Speaks to herself when doing so. </a:t>
            </a:r>
            <a:endParaRPr lang="en-US" sz="1300" b="0" dirty="0">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730BC3F-0B1C-3843-A35D-41DFE641F9E2}"/>
              </a:ext>
            </a:extLst>
          </p:cNvPr>
          <p:cNvSpPr txBox="1"/>
          <p:nvPr/>
        </p:nvSpPr>
        <p:spPr>
          <a:xfrm>
            <a:off x="2640622" y="3319460"/>
            <a:ext cx="1517042" cy="292388"/>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Busy Beatrice</a:t>
            </a:r>
          </a:p>
        </p:txBody>
      </p:sp>
      <p:sp>
        <p:nvSpPr>
          <p:cNvPr id="23" name="TextBox 22">
            <a:extLst>
              <a:ext uri="{FF2B5EF4-FFF2-40B4-BE49-F238E27FC236}">
                <a16:creationId xmlns:a16="http://schemas.microsoft.com/office/drawing/2014/main" id="{B75F5646-6B89-994A-BAC8-3F692F85EB98}"/>
              </a:ext>
            </a:extLst>
          </p:cNvPr>
          <p:cNvSpPr txBox="1"/>
          <p:nvPr/>
        </p:nvSpPr>
        <p:spPr>
          <a:xfrm>
            <a:off x="992796" y="1728786"/>
            <a:ext cx="1559904" cy="492443"/>
          </a:xfrm>
          <a:prstGeom prst="rect">
            <a:avLst/>
          </a:prstGeom>
          <a:solidFill>
            <a:schemeClr val="bg1"/>
          </a:solidFill>
        </p:spPr>
        <p:txBody>
          <a:bodyPr wrap="square" rtlCol="0">
            <a:spAutoFit/>
          </a:bodyPr>
          <a:lstStyle/>
          <a:p>
            <a:r>
              <a:rPr lang="en-US" sz="1300" dirty="0">
                <a:latin typeface="Times" pitchFamily="2" charset="0"/>
              </a:rPr>
              <a:t>Is the heat working? Wait, what?</a:t>
            </a:r>
            <a:endParaRPr lang="en-US" sz="1300" b="0" dirty="0">
              <a:effectLst/>
              <a:latin typeface="Times" pitchFamily="2" charset="0"/>
              <a:cs typeface="Times New Roman" panose="02020603050405020304" pitchFamily="18" charset="0"/>
            </a:endParaRPr>
          </a:p>
        </p:txBody>
      </p:sp>
      <p:sp>
        <p:nvSpPr>
          <p:cNvPr id="24" name="TextBox 23">
            <a:extLst>
              <a:ext uri="{FF2B5EF4-FFF2-40B4-BE49-F238E27FC236}">
                <a16:creationId xmlns:a16="http://schemas.microsoft.com/office/drawing/2014/main" id="{144942D4-BFE3-8447-9EDE-EF8061C232D1}"/>
              </a:ext>
            </a:extLst>
          </p:cNvPr>
          <p:cNvSpPr txBox="1"/>
          <p:nvPr/>
        </p:nvSpPr>
        <p:spPr>
          <a:xfrm>
            <a:off x="673709" y="1023936"/>
            <a:ext cx="1559904" cy="492443"/>
          </a:xfrm>
          <a:prstGeom prst="rect">
            <a:avLst/>
          </a:prstGeom>
          <a:solidFill>
            <a:schemeClr val="bg1"/>
          </a:solidFill>
        </p:spPr>
        <p:txBody>
          <a:bodyPr wrap="square" rtlCol="0">
            <a:spAutoFit/>
          </a:bodyPr>
          <a:lstStyle/>
          <a:p>
            <a:r>
              <a:rPr lang="en-US" sz="1300" dirty="0">
                <a:latin typeface="Times" pitchFamily="2" charset="0"/>
              </a:rPr>
              <a:t>Why is it so cold in here? </a:t>
            </a:r>
            <a:endParaRPr lang="en-US" sz="1300" b="0" dirty="0">
              <a:effectLst/>
              <a:latin typeface="Times" pitchFamily="2" charset="0"/>
              <a:cs typeface="Times New Roman" panose="02020603050405020304" pitchFamily="18" charset="0"/>
            </a:endParaRPr>
          </a:p>
        </p:txBody>
      </p:sp>
      <p:sp>
        <p:nvSpPr>
          <p:cNvPr id="25" name="TextBox 24">
            <a:extLst>
              <a:ext uri="{FF2B5EF4-FFF2-40B4-BE49-F238E27FC236}">
                <a16:creationId xmlns:a16="http://schemas.microsoft.com/office/drawing/2014/main" id="{17AE5D24-33F9-8646-9D1E-AE5D24B68C99}"/>
              </a:ext>
            </a:extLst>
          </p:cNvPr>
          <p:cNvSpPr txBox="1"/>
          <p:nvPr/>
        </p:nvSpPr>
        <p:spPr>
          <a:xfrm>
            <a:off x="749909" y="2414586"/>
            <a:ext cx="1559904" cy="492443"/>
          </a:xfrm>
          <a:prstGeom prst="rect">
            <a:avLst/>
          </a:prstGeom>
          <a:solidFill>
            <a:schemeClr val="bg1"/>
          </a:solidFill>
        </p:spPr>
        <p:txBody>
          <a:bodyPr wrap="square" rtlCol="0">
            <a:spAutoFit/>
          </a:bodyPr>
          <a:lstStyle/>
          <a:p>
            <a:r>
              <a:rPr lang="en-US" sz="1300" dirty="0">
                <a:latin typeface="Times" pitchFamily="2" charset="0"/>
              </a:rPr>
              <a:t>Are these buttons not working?</a:t>
            </a:r>
            <a:endParaRPr lang="en-US" sz="1300" b="0" dirty="0">
              <a:effectLst/>
              <a:latin typeface="Times" pitchFamily="2" charset="0"/>
              <a:cs typeface="Times New Roman" panose="02020603050405020304" pitchFamily="18" charset="0"/>
            </a:endParaRPr>
          </a:p>
        </p:txBody>
      </p:sp>
      <p:sp>
        <p:nvSpPr>
          <p:cNvPr id="26" name="TextBox 25">
            <a:extLst>
              <a:ext uri="{FF2B5EF4-FFF2-40B4-BE49-F238E27FC236}">
                <a16:creationId xmlns:a16="http://schemas.microsoft.com/office/drawing/2014/main" id="{4BA40FE1-B6C1-E848-B130-DD942D616CC5}"/>
              </a:ext>
            </a:extLst>
          </p:cNvPr>
          <p:cNvSpPr txBox="1"/>
          <p:nvPr/>
        </p:nvSpPr>
        <p:spPr>
          <a:xfrm>
            <a:off x="6402999" y="1366838"/>
            <a:ext cx="5198452" cy="397031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Busy Beatrice is a 24 year old woman with a full-time job at a consulting firm who is extremely busy with work. Tonight was a particularly busy day in the office and she’s coming home very late.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interface problems she faces include not being able to adjust temperature properly because of difficulty pressing buttons and understanding the purpose of various buttons.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persona represents the users of the chosen interface because she lives in a home where adjusting the heat is necessary on her part (she has to do it herself). </a:t>
            </a:r>
            <a:endParaRPr lang="en-US" b="0"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2BAB44C-8D95-CD4B-9161-4740D11393DF}"/>
              </a:ext>
            </a:extLst>
          </p:cNvPr>
          <p:cNvSpPr txBox="1"/>
          <p:nvPr/>
        </p:nvSpPr>
        <p:spPr>
          <a:xfrm>
            <a:off x="259373" y="295275"/>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SAYS</a:t>
            </a:r>
          </a:p>
        </p:txBody>
      </p:sp>
      <p:sp>
        <p:nvSpPr>
          <p:cNvPr id="28" name="TextBox 27">
            <a:extLst>
              <a:ext uri="{FF2B5EF4-FFF2-40B4-BE49-F238E27FC236}">
                <a16:creationId xmlns:a16="http://schemas.microsoft.com/office/drawing/2014/main" id="{BFB44E8D-6911-D14D-B759-E6A8BB68D296}"/>
              </a:ext>
            </a:extLst>
          </p:cNvPr>
          <p:cNvSpPr txBox="1"/>
          <p:nvPr/>
        </p:nvSpPr>
        <p:spPr>
          <a:xfrm>
            <a:off x="5083785" y="319087"/>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THINKS</a:t>
            </a:r>
          </a:p>
        </p:txBody>
      </p:sp>
      <p:sp>
        <p:nvSpPr>
          <p:cNvPr id="29" name="TextBox 28">
            <a:extLst>
              <a:ext uri="{FF2B5EF4-FFF2-40B4-BE49-F238E27FC236}">
                <a16:creationId xmlns:a16="http://schemas.microsoft.com/office/drawing/2014/main" id="{22092BDE-A0E4-FA4B-80ED-290A4F69317B}"/>
              </a:ext>
            </a:extLst>
          </p:cNvPr>
          <p:cNvSpPr txBox="1"/>
          <p:nvPr/>
        </p:nvSpPr>
        <p:spPr>
          <a:xfrm>
            <a:off x="211748" y="6262687"/>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DOES</a:t>
            </a:r>
          </a:p>
        </p:txBody>
      </p:sp>
      <p:sp>
        <p:nvSpPr>
          <p:cNvPr id="30" name="TextBox 29">
            <a:extLst>
              <a:ext uri="{FF2B5EF4-FFF2-40B4-BE49-F238E27FC236}">
                <a16:creationId xmlns:a16="http://schemas.microsoft.com/office/drawing/2014/main" id="{9CBE2336-CC25-3848-9142-2CBF77AF4A66}"/>
              </a:ext>
            </a:extLst>
          </p:cNvPr>
          <p:cNvSpPr txBox="1"/>
          <p:nvPr/>
        </p:nvSpPr>
        <p:spPr>
          <a:xfrm>
            <a:off x="4955198" y="6234113"/>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FEELS</a:t>
            </a:r>
          </a:p>
        </p:txBody>
      </p:sp>
    </p:spTree>
    <p:extLst>
      <p:ext uri="{BB962C8B-B14F-4D97-AF65-F5344CB8AC3E}">
        <p14:creationId xmlns:p14="http://schemas.microsoft.com/office/powerpoint/2010/main" val="386605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pathy Mapping: The First Step in Design Thinking">
            <a:extLst>
              <a:ext uri="{FF2B5EF4-FFF2-40B4-BE49-F238E27FC236}">
                <a16:creationId xmlns:a16="http://schemas.microsoft.com/office/drawing/2014/main" id="{A5A31976-9324-7645-8B99-C96A08C571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48" b="10001"/>
          <a:stretch/>
        </p:blipFill>
        <p:spPr bwMode="auto">
          <a:xfrm>
            <a:off x="142875" y="0"/>
            <a:ext cx="6329363" cy="63187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D661C9-0AA5-EA4B-84DA-BA206671D50E}"/>
              </a:ext>
            </a:extLst>
          </p:cNvPr>
          <p:cNvSpPr txBox="1"/>
          <p:nvPr/>
        </p:nvSpPr>
        <p:spPr>
          <a:xfrm>
            <a:off x="9155723" y="193431"/>
            <a:ext cx="2431441" cy="430887"/>
          </a:xfrm>
          <a:prstGeom prst="rect">
            <a:avLst/>
          </a:prstGeom>
          <a:solidFill>
            <a:schemeClr val="bg1"/>
          </a:solidFill>
        </p:spPr>
        <p:txBody>
          <a:bodyPr wrap="square" rtlCol="0">
            <a:spAutoFit/>
          </a:bodyPr>
          <a:lstStyle/>
          <a:p>
            <a:br>
              <a:rPr lang="en-US"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902A5E-03E8-F745-B27A-6739DD9E1E13}"/>
              </a:ext>
            </a:extLst>
          </p:cNvPr>
          <p:cNvSpPr txBox="1"/>
          <p:nvPr/>
        </p:nvSpPr>
        <p:spPr>
          <a:xfrm>
            <a:off x="3335948" y="985838"/>
            <a:ext cx="1793266" cy="692497"/>
          </a:xfrm>
          <a:prstGeom prst="rect">
            <a:avLst/>
          </a:prstGeom>
          <a:solidFill>
            <a:schemeClr val="bg1"/>
          </a:solidFill>
        </p:spPr>
        <p:txBody>
          <a:bodyPr wrap="square" rtlCol="0">
            <a:spAutoFit/>
          </a:bodyPr>
          <a:lstStyle/>
          <a:p>
            <a:r>
              <a:rPr lang="en-US" sz="1300" dirty="0">
                <a:latin typeface="Times" pitchFamily="2" charset="0"/>
              </a:rPr>
              <a:t>Isn’t it the middle of December? </a:t>
            </a:r>
            <a:br>
              <a:rPr lang="en-US" sz="1300" dirty="0">
                <a:latin typeface="Times" pitchFamily="2" charset="0"/>
              </a:rPr>
            </a:br>
            <a:endParaRPr lang="en-US" sz="1300" dirty="0">
              <a:latin typeface="Times"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2E7127A0-C704-FE4E-861B-9B2560575FC7}"/>
              </a:ext>
            </a:extLst>
          </p:cNvPr>
          <p:cNvSpPr txBox="1"/>
          <p:nvPr/>
        </p:nvSpPr>
        <p:spPr>
          <a:xfrm>
            <a:off x="3645510" y="1624012"/>
            <a:ext cx="1793266" cy="523220"/>
          </a:xfrm>
          <a:prstGeom prst="rect">
            <a:avLst/>
          </a:prstGeom>
          <a:solidFill>
            <a:schemeClr val="bg1"/>
          </a:solidFill>
        </p:spPr>
        <p:txBody>
          <a:bodyPr wrap="square" rtlCol="0">
            <a:spAutoFit/>
          </a:bodyPr>
          <a:lstStyle/>
          <a:p>
            <a:r>
              <a:rPr lang="en-US" sz="1400" dirty="0">
                <a:latin typeface="Times" pitchFamily="2" charset="0"/>
              </a:rPr>
              <a:t>Wow, global warming is real. </a:t>
            </a:r>
            <a:endParaRPr lang="en-US" sz="1400" b="0" dirty="0">
              <a:effectLst/>
              <a:latin typeface="Times" pitchFamily="2" charset="0"/>
            </a:endParaRPr>
          </a:p>
        </p:txBody>
      </p:sp>
      <p:sp>
        <p:nvSpPr>
          <p:cNvPr id="12" name="TextBox 11">
            <a:extLst>
              <a:ext uri="{FF2B5EF4-FFF2-40B4-BE49-F238E27FC236}">
                <a16:creationId xmlns:a16="http://schemas.microsoft.com/office/drawing/2014/main" id="{B6D4799E-2D7A-9743-9BFB-9F43429D32B5}"/>
              </a:ext>
            </a:extLst>
          </p:cNvPr>
          <p:cNvSpPr txBox="1"/>
          <p:nvPr/>
        </p:nvSpPr>
        <p:spPr>
          <a:xfrm>
            <a:off x="4240821" y="2205036"/>
            <a:ext cx="1559904" cy="523220"/>
          </a:xfrm>
          <a:prstGeom prst="rect">
            <a:avLst/>
          </a:prstGeom>
          <a:solidFill>
            <a:schemeClr val="bg1"/>
          </a:solidFill>
        </p:spPr>
        <p:txBody>
          <a:bodyPr wrap="square" rtlCol="0">
            <a:spAutoFit/>
          </a:bodyPr>
          <a:lstStyle/>
          <a:p>
            <a:r>
              <a:rPr lang="en-US" sz="1400" dirty="0">
                <a:latin typeface="Times" pitchFamily="2" charset="0"/>
              </a:rPr>
              <a:t>It’s so  sunny today!</a:t>
            </a:r>
            <a:endParaRPr lang="en-US" sz="1000" b="0" dirty="0">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67404C3-A04A-F448-87C3-14524ED2D318}"/>
              </a:ext>
            </a:extLst>
          </p:cNvPr>
          <p:cNvSpPr txBox="1"/>
          <p:nvPr/>
        </p:nvSpPr>
        <p:spPr>
          <a:xfrm>
            <a:off x="3650271" y="5157789"/>
            <a:ext cx="1807554" cy="892552"/>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Annoyed that he has to set the thermostat because he doesn’t like it. </a:t>
            </a:r>
            <a:endParaRPr lang="en-US" sz="1300" b="0" dirty="0">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30DC0-C6B5-D347-B73F-CE8836FD67C5}"/>
              </a:ext>
            </a:extLst>
          </p:cNvPr>
          <p:cNvSpPr txBox="1"/>
          <p:nvPr/>
        </p:nvSpPr>
        <p:spPr>
          <a:xfrm>
            <a:off x="4217010" y="3552824"/>
            <a:ext cx="1559904"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Very alone in the house. </a:t>
            </a:r>
            <a:endParaRPr lang="en-US" sz="1300" b="0" dirty="0">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0C25B2C-075F-FF49-9EE3-62C175E82A9C}"/>
              </a:ext>
            </a:extLst>
          </p:cNvPr>
          <p:cNvSpPr txBox="1"/>
          <p:nvPr/>
        </p:nvSpPr>
        <p:spPr>
          <a:xfrm>
            <a:off x="3983647" y="4419599"/>
            <a:ext cx="1659918" cy="692497"/>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Surprised at how warm it is given the time of year. </a:t>
            </a:r>
            <a:endParaRPr lang="en-US" sz="1300" b="0" dirty="0">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C482315-67F0-954F-AD05-F2D9303BE204}"/>
              </a:ext>
            </a:extLst>
          </p:cNvPr>
          <p:cNvSpPr txBox="1"/>
          <p:nvPr/>
        </p:nvSpPr>
        <p:spPr>
          <a:xfrm>
            <a:off x="630847" y="4038596"/>
            <a:ext cx="1683730" cy="692497"/>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Gets up from bed and goes to living room to check the thermostat. </a:t>
            </a:r>
            <a:endParaRPr lang="en-US" sz="1300" b="0" dirty="0">
              <a:effectLst/>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DBB5874-A686-584D-B4E8-3CA372365C15}"/>
              </a:ext>
            </a:extLst>
          </p:cNvPr>
          <p:cNvSpPr txBox="1"/>
          <p:nvPr/>
        </p:nvSpPr>
        <p:spPr>
          <a:xfrm>
            <a:off x="640372" y="3590928"/>
            <a:ext cx="1545616"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Looks outside window. </a:t>
            </a:r>
            <a:endParaRPr lang="en-US" sz="1300" b="0" dirty="0">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D542854-61EC-E84F-AEAB-5221A1D93C4D}"/>
              </a:ext>
            </a:extLst>
          </p:cNvPr>
          <p:cNvSpPr txBox="1"/>
          <p:nvPr/>
        </p:nvSpPr>
        <p:spPr>
          <a:xfrm>
            <a:off x="649895" y="5172073"/>
            <a:ext cx="1907567"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Turns off heat by using switch on the sides.</a:t>
            </a:r>
            <a:endParaRPr lang="en-US" sz="1300" b="0" dirty="0">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6040B83-C093-124A-9E73-782B54E129C3}"/>
              </a:ext>
            </a:extLst>
          </p:cNvPr>
          <p:cNvSpPr txBox="1"/>
          <p:nvPr/>
        </p:nvSpPr>
        <p:spPr>
          <a:xfrm>
            <a:off x="1840520" y="5591173"/>
            <a:ext cx="1559904" cy="492443"/>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Speaks to himself when doing so. </a:t>
            </a:r>
            <a:endParaRPr lang="en-US" sz="1300" b="0" dirty="0">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730BC3F-0B1C-3843-A35D-41DFE641F9E2}"/>
              </a:ext>
            </a:extLst>
          </p:cNvPr>
          <p:cNvSpPr txBox="1"/>
          <p:nvPr/>
        </p:nvSpPr>
        <p:spPr>
          <a:xfrm>
            <a:off x="2640622" y="3319460"/>
            <a:ext cx="1517042" cy="292388"/>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Lonely Lucas</a:t>
            </a:r>
          </a:p>
        </p:txBody>
      </p:sp>
      <p:sp>
        <p:nvSpPr>
          <p:cNvPr id="23" name="TextBox 22">
            <a:extLst>
              <a:ext uri="{FF2B5EF4-FFF2-40B4-BE49-F238E27FC236}">
                <a16:creationId xmlns:a16="http://schemas.microsoft.com/office/drawing/2014/main" id="{B75F5646-6B89-994A-BAC8-3F692F85EB98}"/>
              </a:ext>
            </a:extLst>
          </p:cNvPr>
          <p:cNvSpPr txBox="1"/>
          <p:nvPr/>
        </p:nvSpPr>
        <p:spPr>
          <a:xfrm>
            <a:off x="1192821" y="1857373"/>
            <a:ext cx="1559904" cy="292388"/>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How do I…? </a:t>
            </a:r>
            <a:endParaRPr lang="en-US" sz="1300" b="0" dirty="0">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44942D4-BFE3-8447-9EDE-EF8061C232D1}"/>
              </a:ext>
            </a:extLst>
          </p:cNvPr>
          <p:cNvSpPr txBox="1"/>
          <p:nvPr/>
        </p:nvSpPr>
        <p:spPr>
          <a:xfrm>
            <a:off x="673709" y="1023936"/>
            <a:ext cx="1559904" cy="492443"/>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Wait did that work? </a:t>
            </a:r>
            <a:br>
              <a:rPr lang="en-US" sz="1300" dirty="0">
                <a:latin typeface="Times New Roman" panose="02020603050405020304" pitchFamily="18" charset="0"/>
                <a:cs typeface="Times New Roman" panose="02020603050405020304" pitchFamily="18" charset="0"/>
              </a:rPr>
            </a:br>
            <a:endParaRPr lang="en-US" sz="1300" b="0" dirty="0">
              <a:effectLst/>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7AE5D24-33F9-8646-9D1E-AE5D24B68C99}"/>
              </a:ext>
            </a:extLst>
          </p:cNvPr>
          <p:cNvSpPr txBox="1"/>
          <p:nvPr/>
        </p:nvSpPr>
        <p:spPr>
          <a:xfrm>
            <a:off x="749909" y="2414586"/>
            <a:ext cx="1559904" cy="292388"/>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Maybe this one…? </a:t>
            </a:r>
            <a:endParaRPr lang="en-US" sz="1300" b="0" dirty="0">
              <a:effectLst/>
              <a:latin typeface="Times" pitchFamily="2" charset="0"/>
              <a:cs typeface="Times New Roman" panose="02020603050405020304" pitchFamily="18" charset="0"/>
            </a:endParaRPr>
          </a:p>
        </p:txBody>
      </p:sp>
      <p:sp>
        <p:nvSpPr>
          <p:cNvPr id="26" name="TextBox 25">
            <a:extLst>
              <a:ext uri="{FF2B5EF4-FFF2-40B4-BE49-F238E27FC236}">
                <a16:creationId xmlns:a16="http://schemas.microsoft.com/office/drawing/2014/main" id="{4BA40FE1-B6C1-E848-B130-DD942D616CC5}"/>
              </a:ext>
            </a:extLst>
          </p:cNvPr>
          <p:cNvSpPr txBox="1"/>
          <p:nvPr/>
        </p:nvSpPr>
        <p:spPr>
          <a:xfrm>
            <a:off x="6402999" y="1366838"/>
            <a:ext cx="5355614"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Lonely Lucas is a male high school student in his senior year. His parents are always on business trips, leaving him alone at home often for multiple nights in a row. Today was an unusually warm day for winter and he wants to turn the heat off and AC 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interface problems this persona faces is he is not able to know if he set the heat properly or not.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he’s always second-guessing himself and is never sure if the heat/AC is actually on when it says it is.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persona represents the users of the chosen interface because he is also the one who has to use the thermostat given there is no one else to do it for him. </a:t>
            </a:r>
            <a:endParaRPr lang="en-US" b="0"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6DE874C4-00B4-8645-B389-6B7466A7FD91}"/>
              </a:ext>
            </a:extLst>
          </p:cNvPr>
          <p:cNvSpPr txBox="1"/>
          <p:nvPr/>
        </p:nvSpPr>
        <p:spPr>
          <a:xfrm>
            <a:off x="259373" y="295275"/>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SAYS</a:t>
            </a:r>
          </a:p>
        </p:txBody>
      </p:sp>
      <p:sp>
        <p:nvSpPr>
          <p:cNvPr id="28" name="TextBox 27">
            <a:extLst>
              <a:ext uri="{FF2B5EF4-FFF2-40B4-BE49-F238E27FC236}">
                <a16:creationId xmlns:a16="http://schemas.microsoft.com/office/drawing/2014/main" id="{40BEBE52-4A9C-4F46-A395-C8F234C246DD}"/>
              </a:ext>
            </a:extLst>
          </p:cNvPr>
          <p:cNvSpPr txBox="1"/>
          <p:nvPr/>
        </p:nvSpPr>
        <p:spPr>
          <a:xfrm>
            <a:off x="5083785" y="319087"/>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THINKS</a:t>
            </a:r>
          </a:p>
        </p:txBody>
      </p:sp>
      <p:sp>
        <p:nvSpPr>
          <p:cNvPr id="29" name="TextBox 28">
            <a:extLst>
              <a:ext uri="{FF2B5EF4-FFF2-40B4-BE49-F238E27FC236}">
                <a16:creationId xmlns:a16="http://schemas.microsoft.com/office/drawing/2014/main" id="{60B1341F-BB2C-F148-A3ED-BB09545986C4}"/>
              </a:ext>
            </a:extLst>
          </p:cNvPr>
          <p:cNvSpPr txBox="1"/>
          <p:nvPr/>
        </p:nvSpPr>
        <p:spPr>
          <a:xfrm>
            <a:off x="211748" y="6262687"/>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DOES</a:t>
            </a:r>
          </a:p>
        </p:txBody>
      </p:sp>
      <p:sp>
        <p:nvSpPr>
          <p:cNvPr id="30" name="TextBox 29">
            <a:extLst>
              <a:ext uri="{FF2B5EF4-FFF2-40B4-BE49-F238E27FC236}">
                <a16:creationId xmlns:a16="http://schemas.microsoft.com/office/drawing/2014/main" id="{35D421E0-F9F7-7947-A484-5CB9DAA2BAF8}"/>
              </a:ext>
            </a:extLst>
          </p:cNvPr>
          <p:cNvSpPr txBox="1"/>
          <p:nvPr/>
        </p:nvSpPr>
        <p:spPr>
          <a:xfrm>
            <a:off x="4955198" y="6234113"/>
            <a:ext cx="1312253" cy="400110"/>
          </a:xfrm>
          <a:prstGeom prst="rect">
            <a:avLst/>
          </a:prstGeom>
          <a:solidFill>
            <a:schemeClr val="bg1"/>
          </a:solidFill>
          <a:ln w="19050">
            <a:solidFill>
              <a:schemeClr val="tx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FEELS</a:t>
            </a:r>
          </a:p>
        </p:txBody>
      </p:sp>
      <p:sp>
        <p:nvSpPr>
          <p:cNvPr id="18" name="TextBox 17">
            <a:extLst>
              <a:ext uri="{FF2B5EF4-FFF2-40B4-BE49-F238E27FC236}">
                <a16:creationId xmlns:a16="http://schemas.microsoft.com/office/drawing/2014/main" id="{4F562F4C-B63E-194A-BF03-6E2CABB6B6DC}"/>
              </a:ext>
            </a:extLst>
          </p:cNvPr>
          <p:cNvSpPr txBox="1"/>
          <p:nvPr/>
        </p:nvSpPr>
        <p:spPr>
          <a:xfrm>
            <a:off x="921357" y="4772020"/>
            <a:ext cx="2136168" cy="292388"/>
          </a:xfrm>
          <a:prstGeom prst="rect">
            <a:avLst/>
          </a:prstGeom>
          <a:solidFill>
            <a:schemeClr val="bg1"/>
          </a:solidFill>
        </p:spPr>
        <p:txBody>
          <a:bodyPr wrap="square" rtlCol="0">
            <a:spAutoFit/>
          </a:bodyPr>
          <a:lstStyle/>
          <a:p>
            <a:r>
              <a:rPr lang="en-US" sz="1300" dirty="0">
                <a:latin typeface="Times New Roman" panose="02020603050405020304" pitchFamily="18" charset="0"/>
                <a:cs typeface="Times New Roman" panose="02020603050405020304" pitchFamily="18" charset="0"/>
              </a:rPr>
              <a:t>Sets thermostat. </a:t>
            </a:r>
            <a:endParaRPr lang="en-US" sz="13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12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CC30A12-16EF-A840-9DC4-58A457CFD50A}"/>
              </a:ext>
            </a:extLst>
          </p:cNvPr>
          <p:cNvPicPr>
            <a:picLocks noChangeAspect="1"/>
          </p:cNvPicPr>
          <p:nvPr/>
        </p:nvPicPr>
        <p:blipFill rotWithShape="1">
          <a:blip r:embed="rId2"/>
          <a:srcRect l="8426" t="33960" r="6852" b="15833"/>
          <a:stretch/>
        </p:blipFill>
        <p:spPr>
          <a:xfrm>
            <a:off x="1871663" y="142874"/>
            <a:ext cx="8343900" cy="6593051"/>
          </a:xfrm>
          <a:prstGeom prst="rect">
            <a:avLst/>
          </a:prstGeom>
        </p:spPr>
      </p:pic>
    </p:spTree>
    <p:extLst>
      <p:ext uri="{BB962C8B-B14F-4D97-AF65-F5344CB8AC3E}">
        <p14:creationId xmlns:p14="http://schemas.microsoft.com/office/powerpoint/2010/main" val="31882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4BFB3F9-5227-2345-B78B-8164EB7D3ADA}"/>
              </a:ext>
            </a:extLst>
          </p:cNvPr>
          <p:cNvPicPr>
            <a:picLocks noChangeAspect="1"/>
          </p:cNvPicPr>
          <p:nvPr/>
        </p:nvPicPr>
        <p:blipFill rotWithShape="1">
          <a:blip r:embed="rId2"/>
          <a:srcRect t="40417" b="13334"/>
          <a:stretch/>
        </p:blipFill>
        <p:spPr>
          <a:xfrm>
            <a:off x="881061" y="157162"/>
            <a:ext cx="10866221" cy="6700838"/>
          </a:xfrm>
          <a:prstGeom prst="rect">
            <a:avLst/>
          </a:prstGeom>
        </p:spPr>
      </p:pic>
    </p:spTree>
    <p:extLst>
      <p:ext uri="{BB962C8B-B14F-4D97-AF65-F5344CB8AC3E}">
        <p14:creationId xmlns:p14="http://schemas.microsoft.com/office/powerpoint/2010/main" val="399959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617</Words>
  <Application>Microsoft Macintosh PowerPoint</Application>
  <PresentationFormat>Widescreen</PresentationFormat>
  <Paragraphs>59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Eisa, Zinab</dc:creator>
  <cp:lastModifiedBy>Eisa, Zinab</cp:lastModifiedBy>
  <cp:revision>6</cp:revision>
  <dcterms:created xsi:type="dcterms:W3CDTF">2020-10-09T18:56:21Z</dcterms:created>
  <dcterms:modified xsi:type="dcterms:W3CDTF">2020-10-09T20:47:37Z</dcterms:modified>
</cp:coreProperties>
</file>