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5"/>
  </p:notesMasterIdLst>
  <p:sldIdLst>
    <p:sldId id="256" r:id="rId2"/>
    <p:sldId id="258" r:id="rId3"/>
    <p:sldId id="259" r:id="rId4"/>
    <p:sldId id="320" r:id="rId5"/>
    <p:sldId id="261" r:id="rId6"/>
    <p:sldId id="324" r:id="rId7"/>
    <p:sldId id="275" r:id="rId8"/>
    <p:sldId id="301" r:id="rId9"/>
    <p:sldId id="322" r:id="rId10"/>
    <p:sldId id="311" r:id="rId11"/>
    <p:sldId id="312" r:id="rId12"/>
    <p:sldId id="313" r:id="rId13"/>
    <p:sldId id="314" r:id="rId14"/>
    <p:sldId id="304" r:id="rId15"/>
    <p:sldId id="315" r:id="rId16"/>
    <p:sldId id="317" r:id="rId17"/>
    <p:sldId id="276" r:id="rId18"/>
    <p:sldId id="319" r:id="rId19"/>
    <p:sldId id="321" r:id="rId20"/>
    <p:sldId id="316" r:id="rId21"/>
    <p:sldId id="318" r:id="rId22"/>
    <p:sldId id="323" r:id="rId23"/>
    <p:sldId id="309" r:id="rId24"/>
  </p:sldIdLst>
  <p:sldSz cx="9144000" cy="5143500" type="screen16x9"/>
  <p:notesSz cx="6858000" cy="9144000"/>
  <p:embeddedFontLst>
    <p:embeddedFont>
      <p:font typeface="Anaheim" panose="020B0604020202020204" charset="0"/>
      <p:regular r:id="rId26"/>
    </p:embeddedFont>
    <p:embeddedFont>
      <p:font typeface="Barlow Condensed ExtraBold" panose="00000906000000000000" pitchFamily="2" charset="0"/>
      <p:bold r:id="rId27"/>
      <p:bold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Nunito Light" pitchFamily="2" charset="0"/>
      <p:regular r:id="rId33"/>
      <p:italic r:id="rId34"/>
    </p:embeddedFont>
    <p:embeddedFont>
      <p:font typeface="Overpass Mono" panose="020B0604020202020204" charset="0"/>
      <p:regular r:id="rId35"/>
      <p:bold r:id="rId36"/>
    </p:embeddedFont>
    <p:embeddedFont>
      <p:font typeface="Raleway SemiBold" pitchFamily="2" charset="0"/>
      <p:bold r:id="rId37"/>
      <p:boldItalic r:id="rId38"/>
    </p:embeddedFont>
    <p:embeddedFont>
      <p:font typeface="Segoe UI Emoji" panose="020B0502040204020203" pitchFamily="34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4F2454-0B6D-43F5-8A5E-1CAEDD20D91F}">
  <a:tblStyle styleId="{FA4F2454-0B6D-43F5-8A5E-1CAEDD20D9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576463D-1D86-495C-A8F3-2799F2CF07B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86408" autoAdjust="0"/>
  </p:normalViewPr>
  <p:slideViewPr>
    <p:cSldViewPr snapToGrid="0">
      <p:cViewPr varScale="1">
        <p:scale>
          <a:sx n="101" d="100"/>
          <a:sy n="101" d="100"/>
        </p:scale>
        <p:origin x="106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36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Communicate between server and client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5393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key??? What is key name in html??</a:t>
            </a:r>
          </a:p>
        </p:txBody>
      </p:sp>
    </p:spTree>
    <p:extLst>
      <p:ext uri="{BB962C8B-B14F-4D97-AF65-F5344CB8AC3E}">
        <p14:creationId xmlns:p14="http://schemas.microsoft.com/office/powerpoint/2010/main" val="2623349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: https://github.com/zejiekong</a:t>
            </a:r>
          </a:p>
          <a:p>
            <a:r>
              <a:rPr lang="en-US" dirty="0" err="1"/>
              <a:t>Linkedin</a:t>
            </a:r>
            <a:r>
              <a:rPr lang="en-US" dirty="0"/>
              <a:t> : https://www.linkedin.com/in/ze-jie-kong/</a:t>
            </a:r>
          </a:p>
        </p:txBody>
      </p:sp>
    </p:spTree>
    <p:extLst>
      <p:ext uri="{BB962C8B-B14F-4D97-AF65-F5344CB8AC3E}">
        <p14:creationId xmlns:p14="http://schemas.microsoft.com/office/powerpoint/2010/main" val="695067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190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Dynamic web pages, static web pages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Localhost explain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009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4461"/>
                </a:solidFill>
                <a:effectLst/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effectLst/>
              </a:rPr>
              <a:t>flask</a:t>
            </a:r>
            <a:r>
              <a:rPr lang="en-US" dirty="0"/>
              <a:t> </a:t>
            </a:r>
            <a:r>
              <a:rPr lang="en-US" b="1" dirty="0">
                <a:solidFill>
                  <a:srgbClr val="004461"/>
                </a:solidFill>
                <a:effectLst/>
              </a:rPr>
              <a:t>import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effectLst/>
              </a:rPr>
              <a:t>Flask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effectLst/>
              </a:rPr>
              <a:t>app</a:t>
            </a:r>
            <a:r>
              <a:rPr lang="en-US" dirty="0"/>
              <a:t> </a:t>
            </a:r>
            <a:r>
              <a:rPr lang="en-US" dirty="0">
                <a:solidFill>
                  <a:srgbClr val="582800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effectLst/>
              </a:rPr>
              <a:t>Flask</a:t>
            </a:r>
            <a:r>
              <a:rPr lang="en-US" b="1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</a:rPr>
              <a:t>__name__</a:t>
            </a:r>
            <a:r>
              <a:rPr lang="en-US" b="1" dirty="0">
                <a:solidFill>
                  <a:srgbClr val="000000"/>
                </a:solidFill>
                <a:effectLst/>
              </a:rPr>
              <a:t>)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88888"/>
                </a:solidFill>
                <a:effectLst/>
              </a:rPr>
              <a:t>@app</a:t>
            </a:r>
            <a:r>
              <a:rPr lang="en-US" dirty="0">
                <a:solidFill>
                  <a:srgbClr val="582800"/>
                </a:solidFill>
                <a:effectLst/>
              </a:rPr>
              <a:t>.</a:t>
            </a:r>
            <a:r>
              <a:rPr lang="en-US" dirty="0">
                <a:solidFill>
                  <a:srgbClr val="000000"/>
                </a:solidFill>
                <a:effectLst/>
              </a:rPr>
              <a:t>route</a:t>
            </a:r>
            <a:r>
              <a:rPr lang="en-US" b="1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4E9A06"/>
                </a:solidFill>
                <a:effectLst/>
              </a:rPr>
              <a:t>"/"</a:t>
            </a:r>
            <a:r>
              <a:rPr lang="en-US" b="1" dirty="0">
                <a:solidFill>
                  <a:srgbClr val="000000"/>
                </a:solidFill>
                <a:effectLst/>
              </a:rPr>
              <a:t>)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4461"/>
                </a:solidFill>
                <a:effectLst/>
              </a:rPr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hello_world</a:t>
            </a:r>
            <a:r>
              <a:rPr lang="en-US" b="1" dirty="0">
                <a:solidFill>
                  <a:srgbClr val="000000"/>
                </a:solidFill>
                <a:effectLst/>
              </a:rPr>
              <a:t>():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4461"/>
                </a:solidFill>
                <a:effectLst/>
              </a:rPr>
              <a:t>       return</a:t>
            </a:r>
            <a:r>
              <a:rPr lang="en-US" dirty="0"/>
              <a:t> </a:t>
            </a:r>
            <a:r>
              <a:rPr lang="en-US" dirty="0">
                <a:solidFill>
                  <a:srgbClr val="4E9A06"/>
                </a:solidFill>
                <a:effectLst/>
              </a:rPr>
              <a:t>"&lt;p&gt;Hello, World!&lt;/p&gt;"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9179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Decorators – modify the function of a function. Return a function based on give function parameter https://www.datacamp.com/community/tutorials/decorators-python</a:t>
            </a:r>
          </a:p>
        </p:txBody>
      </p:sp>
    </p:spTree>
    <p:extLst>
      <p:ext uri="{BB962C8B-B14F-4D97-AF65-F5344CB8AC3E}">
        <p14:creationId xmlns:p14="http://schemas.microsoft.com/office/powerpoint/2010/main" val="1647083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happens if return student()?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0906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48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  <p:sldLayoutId id="2147483659" r:id="rId8"/>
    <p:sldLayoutId id="2147483661" r:id="rId9"/>
    <p:sldLayoutId id="2147483664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w3schools.com/TAGS/tag_a.asp" TargetMode="External"/><Relationship Id="rId4" Type="http://schemas.openxmlformats.org/officeDocument/2006/relationships/hyperlink" Target="https://htmledit.squarefree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ejiekong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hyperlink" Target="https://www.linkedin.com/in/ze-jie-kong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519195" y="2035938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FLASK</a:t>
            </a:r>
            <a:br>
              <a:rPr lang="en-US" dirty="0"/>
            </a:br>
            <a:r>
              <a:rPr lang="en-US" dirty="0"/>
              <a:t>Workshop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A5CACA-50E3-4462-9BFD-B2011491B4CF}"/>
              </a:ext>
            </a:extLst>
          </p:cNvPr>
          <p:cNvSpPr txBox="1"/>
          <p:nvPr/>
        </p:nvSpPr>
        <p:spPr>
          <a:xfrm>
            <a:off x="6077666" y="4703508"/>
            <a:ext cx="3203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verpass Mono" panose="020B0604020202020204" charset="0"/>
              </a:rPr>
              <a:t>Conducted By: KONG ZE JIE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16617D0-9D8E-4D72-BE0C-33E0F5A8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Environment</a:t>
            </a:r>
          </a:p>
        </p:txBody>
      </p:sp>
      <p:sp>
        <p:nvSpPr>
          <p:cNvPr id="16" name="Google Shape;855;p50">
            <a:extLst>
              <a:ext uri="{FF2B5EF4-FFF2-40B4-BE49-F238E27FC236}">
                <a16:creationId xmlns:a16="http://schemas.microsoft.com/office/drawing/2014/main" id="{2FB27F34-BBF8-46E6-B6E6-10402C6B0624}"/>
              </a:ext>
            </a:extLst>
          </p:cNvPr>
          <p:cNvSpPr txBox="1"/>
          <p:nvPr/>
        </p:nvSpPr>
        <p:spPr>
          <a:xfrm>
            <a:off x="2943236" y="1932657"/>
            <a:ext cx="2742544" cy="852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$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mkdir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myproject</a:t>
            </a:r>
            <a:endParaRPr lang="en-U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$ cd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myproject</a:t>
            </a:r>
            <a:endParaRPr lang="en-U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$ python3 –m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venv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venv</a:t>
            </a:r>
            <a:endParaRPr lang="en-U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A47BC3-79ED-4790-885F-C4A66CEA31A6}"/>
              </a:ext>
            </a:extLst>
          </p:cNvPr>
          <p:cNvSpPr txBox="1"/>
          <p:nvPr/>
        </p:nvSpPr>
        <p:spPr>
          <a:xfrm>
            <a:off x="749395" y="1237533"/>
            <a:ext cx="5947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0"/>
              </a:rPr>
              <a:t>1.) Create project folder and virtual environment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BF5A54-6D44-44B8-AADB-2F11630E6EE2}"/>
              </a:ext>
            </a:extLst>
          </p:cNvPr>
          <p:cNvSpPr txBox="1"/>
          <p:nvPr/>
        </p:nvSpPr>
        <p:spPr>
          <a:xfrm>
            <a:off x="735645" y="3287423"/>
            <a:ext cx="5947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verpass Mono" panose="020B0604020202020204" charset="0"/>
              </a:rPr>
              <a:t>2.) Activate virtual environment</a:t>
            </a:r>
          </a:p>
        </p:txBody>
      </p:sp>
      <p:sp>
        <p:nvSpPr>
          <p:cNvPr id="20" name="Google Shape;855;p50">
            <a:extLst>
              <a:ext uri="{FF2B5EF4-FFF2-40B4-BE49-F238E27FC236}">
                <a16:creationId xmlns:a16="http://schemas.microsoft.com/office/drawing/2014/main" id="{2F675278-A5D5-4B13-82A0-46EC5FDE0935}"/>
              </a:ext>
            </a:extLst>
          </p:cNvPr>
          <p:cNvSpPr txBox="1"/>
          <p:nvPr/>
        </p:nvSpPr>
        <p:spPr>
          <a:xfrm>
            <a:off x="2764481" y="3905967"/>
            <a:ext cx="3106929" cy="384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$ source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venv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/bin/activate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CC4F8656-B9AA-41C5-ACE7-3FBEED5E8026}"/>
              </a:ext>
            </a:extLst>
          </p:cNvPr>
          <p:cNvSpPr/>
          <p:nvPr/>
        </p:nvSpPr>
        <p:spPr>
          <a:xfrm>
            <a:off x="6627682" y="2068141"/>
            <a:ext cx="2158809" cy="1186249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Why use virtual environment ???</a:t>
            </a:r>
          </a:p>
        </p:txBody>
      </p:sp>
    </p:spTree>
    <p:extLst>
      <p:ext uri="{BB962C8B-B14F-4D97-AF65-F5344CB8AC3E}">
        <p14:creationId xmlns:p14="http://schemas.microsoft.com/office/powerpoint/2010/main" val="1978130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4758285" y="2241796"/>
            <a:ext cx="4263701" cy="16239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Flask Code Template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2A7262-E437-4CCE-BE32-437404D7B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405" y="1501053"/>
            <a:ext cx="5091257" cy="279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4461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4461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Flask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E434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828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Flask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E434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@app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828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route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4461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hello_world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4461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Overpass Mono" panose="020B0604020202020204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</a:rPr>
              <a:t>&lt;p&gt;Hello, World!&lt;/p&gt;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Overpass Mono" panose="020B0604020202020204" charset="0"/>
              </a:rPr>
              <a:t>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4E9A0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615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DEBAD4-13F8-4D3C-A77B-0F60EDC07C87}"/>
              </a:ext>
            </a:extLst>
          </p:cNvPr>
          <p:cNvSpPr txBox="1"/>
          <p:nvPr/>
        </p:nvSpPr>
        <p:spPr>
          <a:xfrm>
            <a:off x="2038543" y="2743146"/>
            <a:ext cx="4572000" cy="8679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Overpass Mono" panose="020B0604020202020204" charset="0"/>
              </a:rPr>
              <a:t>@app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82800"/>
                </a:solidFill>
                <a:effectLst/>
                <a:latin typeface="Overpass Mono" panose="020B0604020202020204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verpass Mono" panose="020B0604020202020204" charset="0"/>
              </a:rPr>
              <a:t>route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verpass Mono" panose="020B0604020202020204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Overpass Mono" panose="020B0604020202020204" charset="0"/>
              </a:rPr>
              <a:t>"/"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verpass Mono" panose="020B0604020202020204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Overpass Mono" panose="020B060402020202020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4461"/>
                </a:solidFill>
                <a:effectLst/>
                <a:latin typeface="Overpass Mono" panose="020B0604020202020204" charset="0"/>
              </a:rPr>
              <a:t>def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Overpass Mono" panose="020B060402020202020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verpass Mono" panose="020B0604020202020204" charset="0"/>
              </a:rPr>
              <a:t>hello_world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verpass Mono" panose="020B0604020202020204" charset="0"/>
              </a:rPr>
              <a:t>():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Overpass Mono" panose="020B060402020202020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4461"/>
                </a:solidFill>
                <a:effectLst/>
                <a:latin typeface="Overpass Mono" panose="020B0604020202020204" charset="0"/>
              </a:rPr>
              <a:t>    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Overpass Mono" panose="020B060402020202020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Overpass Mono" panose="020B0604020202020204" charset="0"/>
              </a:rPr>
              <a:t>"&lt;p&gt;Hello, World!&lt;/p&gt;"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verpass Mono" panose="020B0604020202020204" charset="0"/>
              </a:rPr>
              <a:t> </a:t>
            </a:r>
          </a:p>
        </p:txBody>
      </p:sp>
      <p:sp>
        <p:nvSpPr>
          <p:cNvPr id="7" name="Google Shape;856;p50">
            <a:extLst>
              <a:ext uri="{FF2B5EF4-FFF2-40B4-BE49-F238E27FC236}">
                <a16:creationId xmlns:a16="http://schemas.microsoft.com/office/drawing/2014/main" id="{C7628A94-97B0-4408-8E25-65A4F78AA5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1792" y="521955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Routing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87AF9A-5C10-4885-BD62-F9A59D6169B8}"/>
              </a:ext>
            </a:extLst>
          </p:cNvPr>
          <p:cNvSpPr txBox="1"/>
          <p:nvPr/>
        </p:nvSpPr>
        <p:spPr>
          <a:xfrm>
            <a:off x="1594208" y="1126436"/>
            <a:ext cx="6428250" cy="135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Overpass Mono" panose="020B0604020202020204" charset="0"/>
              </a:rPr>
              <a:t>- Start with @app.route(“relative URL path”)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Overpass Mono" panose="020B0604020202020204" charset="0"/>
              </a:rPr>
              <a:t>- Followed by a function.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Overpass Mono" panose="020B0604020202020204" charset="0"/>
              </a:rPr>
              <a:t>- Usage : Bind defined function to the specified URL</a:t>
            </a:r>
          </a:p>
          <a:p>
            <a:pPr marL="457200" indent="-457200">
              <a:lnSpc>
                <a:spcPct val="150000"/>
              </a:lnSpc>
            </a:pPr>
            <a:endParaRPr lang="en-US" b="1" dirty="0">
              <a:solidFill>
                <a:schemeClr val="bg1"/>
              </a:solidFill>
              <a:latin typeface="Overpass Mono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C22B2-6C82-43AA-BBA7-917D013A7C83}"/>
              </a:ext>
            </a:extLst>
          </p:cNvPr>
          <p:cNvSpPr txBox="1"/>
          <p:nvPr/>
        </p:nvSpPr>
        <p:spPr>
          <a:xfrm>
            <a:off x="1770311" y="3876864"/>
            <a:ext cx="6356161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Overpass Mono" panose="020B0604020202020204" charset="0"/>
              </a:rPr>
              <a:t>E.g. When </a:t>
            </a:r>
            <a:r>
              <a:rPr lang="en-US" b="1" dirty="0">
                <a:solidFill>
                  <a:srgbClr val="FF0000"/>
                </a:solidFill>
                <a:latin typeface="Overpass Mono" panose="020B0604020202020204" charset="0"/>
              </a:rPr>
              <a:t>relative URL “/” </a:t>
            </a:r>
            <a:r>
              <a:rPr lang="en-US" b="1" dirty="0">
                <a:solidFill>
                  <a:schemeClr val="bg1"/>
                </a:solidFill>
                <a:latin typeface="Overpass Mono" panose="020B0604020202020204" charset="0"/>
              </a:rPr>
              <a:t>is accessed, a webpage with “Hello World!” will be shown.</a:t>
            </a:r>
          </a:p>
        </p:txBody>
      </p:sp>
    </p:spTree>
    <p:extLst>
      <p:ext uri="{BB962C8B-B14F-4D97-AF65-F5344CB8AC3E}">
        <p14:creationId xmlns:p14="http://schemas.microsoft.com/office/powerpoint/2010/main" val="3946068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403F-F813-473D-8FAC-EF7D7F38E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Rules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3B6F5-77A5-4D5F-B943-D827BC7E8E59}"/>
              </a:ext>
            </a:extLst>
          </p:cNvPr>
          <p:cNvSpPr txBox="1"/>
          <p:nvPr/>
        </p:nvSpPr>
        <p:spPr>
          <a:xfrm>
            <a:off x="2230998" y="1409711"/>
            <a:ext cx="4572000" cy="8679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Overpass Mono" panose="020B0604020202020204" charset="0"/>
              </a:rPr>
              <a:t>@app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82800"/>
                </a:solidFill>
                <a:effectLst/>
                <a:latin typeface="Overpass Mono" panose="020B0604020202020204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verpass Mono" panose="020B0604020202020204" charset="0"/>
              </a:rPr>
              <a:t>route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verpass Mono" panose="020B0604020202020204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Overpass Mono" panose="020B0604020202020204" charset="0"/>
              </a:rPr>
              <a:t>"/&lt;name&gt;"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verpass Mono" panose="020B0604020202020204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Overpass Mono" panose="020B060402020202020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4461"/>
                </a:solidFill>
                <a:effectLst/>
                <a:latin typeface="Overpass Mono" panose="020B0604020202020204" charset="0"/>
              </a:rPr>
              <a:t>def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Overpass Mono" panose="020B060402020202020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verpass Mono" panose="020B0604020202020204" charset="0"/>
              </a:rPr>
              <a:t>hello_world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verpass Mono" panose="020B0604020202020204" charset="0"/>
              </a:rPr>
              <a:t>(name):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Overpass Mono" panose="020B060402020202020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4461"/>
                </a:solidFill>
                <a:effectLst/>
                <a:latin typeface="Overpass Mono" panose="020B0604020202020204" charset="0"/>
              </a:rPr>
              <a:t>    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Overpass Mono" panose="020B060402020202020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Overpass Mono" panose="020B0604020202020204" charset="0"/>
              </a:rPr>
              <a:t>"&lt;p&gt;Hello"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Overpass Mono" panose="020B0604020202020204" charset="0"/>
              </a:rPr>
              <a:t>+ name 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Overpass Mono" panose="020B0604020202020204" charset="0"/>
              </a:rPr>
              <a:t>"&lt;/p&gt;"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verpass Mono" panose="020B060402020202020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30DC9A-32E6-40AA-BCF6-F62C4CA78DA3}"/>
              </a:ext>
            </a:extLst>
          </p:cNvPr>
          <p:cNvSpPr txBox="1"/>
          <p:nvPr/>
        </p:nvSpPr>
        <p:spPr>
          <a:xfrm>
            <a:off x="1357875" y="2571750"/>
            <a:ext cx="6428250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Overpass Mono" panose="020B0604020202020204" charset="0"/>
              </a:rPr>
              <a:t>- Append input parameter at the end of URL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Overpass Mono" panose="020B0604020202020204" charset="0"/>
              </a:rPr>
              <a:t>- Input stored in variable and passed into function</a:t>
            </a:r>
          </a:p>
          <a:p>
            <a:pPr>
              <a:lnSpc>
                <a:spcPct val="200000"/>
              </a:lnSpc>
            </a:pPr>
            <a:endParaRPr lang="en-US" b="1" dirty="0">
              <a:solidFill>
                <a:schemeClr val="bg1"/>
              </a:solidFill>
              <a:latin typeface="Overpass Mono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0529D-1C01-444B-9329-BA5FC04883E6}"/>
              </a:ext>
            </a:extLst>
          </p:cNvPr>
          <p:cNvSpPr txBox="1"/>
          <p:nvPr/>
        </p:nvSpPr>
        <p:spPr>
          <a:xfrm>
            <a:off x="1357875" y="3698674"/>
            <a:ext cx="642825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Overpass Mono" panose="020B0604020202020204" charset="0"/>
              </a:rPr>
              <a:t>Note: f strings can be used to simplify return statement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Overpass Mono" panose="020B0604020202020204" charset="0"/>
              </a:rPr>
              <a:t>E.g.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6339B9-ED37-4B5C-8DD2-EB52466FCFAB}"/>
              </a:ext>
            </a:extLst>
          </p:cNvPr>
          <p:cNvSpPr txBox="1"/>
          <p:nvPr/>
        </p:nvSpPr>
        <p:spPr>
          <a:xfrm>
            <a:off x="2025890" y="4244539"/>
            <a:ext cx="340551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4461"/>
                </a:solidFill>
                <a:effectLst/>
                <a:latin typeface="Overpass Mono" panose="020B0604020202020204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Overpass Mono" panose="020B0604020202020204" charset="0"/>
              </a:rPr>
              <a:t> 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Overpass Mono" panose="020B0604020202020204" charset="0"/>
              </a:rPr>
              <a:t>"&lt;p&gt;Hello{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verpass Mono" panose="020B0604020202020204" charset="0"/>
              </a:rPr>
              <a:t>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Overpass Mono" panose="020B0604020202020204" charset="0"/>
              </a:rPr>
              <a:t>}&lt;/p&gt;"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verpass Mono" panose="020B060402020202020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4292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>
            <a:spLocks noGrp="1"/>
          </p:cNvSpPr>
          <p:nvPr>
            <p:ph type="title"/>
          </p:nvPr>
        </p:nvSpPr>
        <p:spPr>
          <a:xfrm>
            <a:off x="1278000" y="462603"/>
            <a:ext cx="6588000" cy="669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URL Building, Redirect URL, Render Template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1ECBC-FB2E-4D02-A0D2-5BF6D93FC128}"/>
              </a:ext>
            </a:extLst>
          </p:cNvPr>
          <p:cNvSpPr txBox="1"/>
          <p:nvPr/>
        </p:nvSpPr>
        <p:spPr>
          <a:xfrm>
            <a:off x="2102088" y="1164423"/>
            <a:ext cx="4939823" cy="39487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Overpass Mono" panose="020B0604020202020204" charset="0"/>
              </a:rPr>
              <a:t>@app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82800"/>
                </a:solidFill>
                <a:effectLst/>
                <a:latin typeface="Overpass Mono" panose="020B0604020202020204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verpass Mono" panose="020B0604020202020204" charset="0"/>
              </a:rPr>
              <a:t>route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verpass Mono" panose="020B0604020202020204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Overpass Mono" panose="020B0604020202020204" charset="0"/>
              </a:rPr>
              <a:t>"/intu/&lt;user&gt;"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verpass Mono" panose="020B0604020202020204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Overpass Mono" panose="020B060402020202020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4461"/>
                </a:solidFill>
                <a:latin typeface="Overpass Mono" panose="020B0604020202020204" charset="0"/>
              </a:rPr>
              <a:t>def </a:t>
            </a:r>
            <a:r>
              <a:rPr lang="en-US" altLang="en-US" b="1" dirty="0" err="1">
                <a:solidFill>
                  <a:schemeClr val="tx1">
                    <a:lumMod val="50000"/>
                  </a:schemeClr>
                </a:solidFill>
                <a:latin typeface="Overpass Mono" panose="020B0604020202020204" charset="0"/>
              </a:rPr>
              <a:t>intu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verpass Mono" panose="020B0604020202020204" charset="0"/>
              </a:rPr>
              <a:t>(user):</a:t>
            </a:r>
            <a:endParaRPr lang="en-US" altLang="en-US" dirty="0">
              <a:solidFill>
                <a:srgbClr val="3E4349"/>
              </a:solidFill>
              <a:latin typeface="Overpass Mon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E4349"/>
                </a:solidFill>
                <a:latin typeface="Overpass Mono" panose="020B0604020202020204" charset="0"/>
              </a:rPr>
              <a:t>    </a:t>
            </a:r>
            <a:r>
              <a:rPr lang="en-US" altLang="en-US" b="1" dirty="0">
                <a:solidFill>
                  <a:srgbClr val="004461"/>
                </a:solidFill>
                <a:latin typeface="Overpass Mono" panose="020B0604020202020204" charset="0"/>
              </a:rPr>
              <a:t>if</a:t>
            </a:r>
            <a:r>
              <a:rPr lang="en-US" altLang="en-US" b="1" dirty="0">
                <a:solidFill>
                  <a:srgbClr val="3E4349"/>
                </a:solidFill>
                <a:latin typeface="Overpass Mono" panose="020B0604020202020204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verpass Mono" panose="020B0604020202020204" charset="0"/>
              </a:rPr>
              <a:t>user</a:t>
            </a:r>
            <a:r>
              <a:rPr lang="en-US" altLang="en-US" dirty="0">
                <a:solidFill>
                  <a:srgbClr val="3E4349"/>
                </a:solidFill>
                <a:latin typeface="Overpass Mono" panose="020B0604020202020204" charset="0"/>
              </a:rPr>
              <a:t> ==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Overpass Mono" panose="020B0604020202020204" charset="0"/>
              </a:rPr>
              <a:t>“</a:t>
            </a:r>
            <a:r>
              <a:rPr lang="en-US" altLang="en-US" dirty="0">
                <a:solidFill>
                  <a:srgbClr val="4E9A06"/>
                </a:solidFill>
                <a:latin typeface="Overpass Mono" panose="020B0604020202020204" charset="0"/>
              </a:rPr>
              <a:t>student”: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E4349"/>
              </a:solidFill>
              <a:effectLst/>
              <a:latin typeface="Overpass Mon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4461"/>
                </a:solidFill>
                <a:effectLst/>
                <a:latin typeface="Overpass Mono" panose="020B0604020202020204" charset="0"/>
              </a:rPr>
              <a:t>       return redirect(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4461"/>
                </a:solidFill>
                <a:effectLst/>
                <a:latin typeface="Overpass Mono" panose="020B0604020202020204" charset="0"/>
              </a:rPr>
              <a:t>url_for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4461"/>
                </a:solidFill>
                <a:effectLst/>
                <a:latin typeface="Overpass Mono" panose="020B0604020202020204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Overpass Mono" panose="020B0604020202020204" charset="0"/>
              </a:rPr>
              <a:t>student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4461"/>
                </a:solidFill>
                <a:effectLst/>
                <a:latin typeface="Overpass Mono" panose="020B060402020202020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4461"/>
                </a:solidFill>
                <a:latin typeface="Overpass Mono" panose="020B0604020202020204" charset="0"/>
              </a:rPr>
              <a:t>    </a:t>
            </a:r>
            <a:r>
              <a:rPr lang="en-US" altLang="en-US" b="1" dirty="0" err="1">
                <a:solidFill>
                  <a:srgbClr val="004461"/>
                </a:solidFill>
                <a:latin typeface="Overpass Mono" panose="020B0604020202020204" charset="0"/>
              </a:rPr>
              <a:t>elif</a:t>
            </a:r>
            <a:r>
              <a:rPr lang="en-US" altLang="en-US" b="1" dirty="0">
                <a:solidFill>
                  <a:srgbClr val="004461"/>
                </a:solidFill>
                <a:latin typeface="Overpass Mono" panose="020B0604020202020204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verpass Mono" panose="020B0604020202020204" charset="0"/>
              </a:rPr>
              <a:t>user</a:t>
            </a:r>
            <a:r>
              <a:rPr lang="en-US" altLang="en-US" b="1" dirty="0">
                <a:solidFill>
                  <a:srgbClr val="004461"/>
                </a:solidFill>
                <a:latin typeface="Overpass Mono" panose="020B0604020202020204" charset="0"/>
              </a:rPr>
              <a:t> == “</a:t>
            </a:r>
            <a:r>
              <a:rPr lang="en-US" altLang="en-US" dirty="0">
                <a:solidFill>
                  <a:srgbClr val="4E9A06"/>
                </a:solidFill>
                <a:latin typeface="Overpass Mono" panose="020B0604020202020204" charset="0"/>
              </a:rPr>
              <a:t>staff</a:t>
            </a:r>
            <a:r>
              <a:rPr lang="en-US" altLang="en-US" b="1" dirty="0">
                <a:solidFill>
                  <a:srgbClr val="004461"/>
                </a:solidFill>
                <a:latin typeface="Overpass Mono" panose="020B0604020202020204" charset="0"/>
              </a:rPr>
              <a:t>”: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4461"/>
                </a:solidFill>
                <a:effectLst/>
                <a:latin typeface="Overpass Mono" panose="020B0604020202020204" charset="0"/>
              </a:rPr>
              <a:t>       return redirect(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4461"/>
                </a:solidFill>
                <a:effectLst/>
                <a:latin typeface="Overpass Mono" panose="020B0604020202020204" charset="0"/>
              </a:rPr>
              <a:t>url_for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4461"/>
                </a:solidFill>
                <a:effectLst/>
                <a:latin typeface="Overpass Mono" panose="020B0604020202020204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Overpass Mono" panose="020B0604020202020204" charset="0"/>
              </a:rPr>
              <a:t>staff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4461"/>
                </a:solidFill>
                <a:effectLst/>
                <a:latin typeface="Overpass Mono" panose="020B0604020202020204" charset="0"/>
              </a:rPr>
              <a:t>))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4E9A06"/>
              </a:solidFill>
              <a:effectLst/>
              <a:latin typeface="Overpass Mon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4E9A06"/>
              </a:solidFill>
              <a:latin typeface="Overpass Mon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Overpass Mono" panose="020B0604020202020204" charset="0"/>
              </a:rPr>
              <a:t>@app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82800"/>
                </a:solidFill>
                <a:effectLst/>
                <a:latin typeface="Overpass Mono" panose="020B0604020202020204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verpass Mono" panose="020B0604020202020204" charset="0"/>
              </a:rPr>
              <a:t>route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verpass Mono" panose="020B0604020202020204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Overpass Mono" panose="020B0604020202020204" charset="0"/>
              </a:rPr>
              <a:t>"/student"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verpass Mono" panose="020B0604020202020204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Overpass Mono" panose="020B060402020202020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4461"/>
                </a:solidFill>
                <a:latin typeface="Overpass Mono" panose="020B0604020202020204" charset="0"/>
              </a:rPr>
              <a:t>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4461"/>
                </a:solidFill>
                <a:effectLst/>
                <a:latin typeface="Overpass Mono" panose="020B0604020202020204" charset="0"/>
              </a:rPr>
              <a:t>ef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Overpass Mono" panose="020B0604020202020204" charset="0"/>
              </a:rPr>
              <a:t>student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verpass Mono" panose="020B0604020202020204" charset="0"/>
              </a:rPr>
              <a:t>():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Overpass Mono" panose="020B060402020202020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4461"/>
                </a:solidFill>
                <a:effectLst/>
                <a:latin typeface="Overpass Mono" panose="020B0604020202020204" charset="0"/>
              </a:rPr>
              <a:t>    return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4461"/>
                </a:solidFill>
                <a:effectLst/>
                <a:latin typeface="Overpass Mono" panose="020B0604020202020204" charset="0"/>
              </a:rPr>
              <a:t>render_template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4461"/>
                </a:solidFill>
                <a:effectLst/>
                <a:latin typeface="Overpass Mono" panose="020B0604020202020204" charset="0"/>
              </a:rPr>
              <a:t>(“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Overpass Mono" panose="020B0604020202020204" charset="0"/>
              </a:rPr>
              <a:t>student.html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4461"/>
                </a:solidFill>
                <a:effectLst/>
                <a:latin typeface="Overpass Mono" panose="020B0604020202020204" charset="0"/>
              </a:rPr>
              <a:t>”)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4E9A06"/>
              </a:solidFill>
              <a:effectLst/>
              <a:latin typeface="Overpass Mon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4E9A06"/>
              </a:solidFill>
              <a:latin typeface="Overpass Mon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Overpass Mono" panose="020B0604020202020204" charset="0"/>
              </a:rPr>
              <a:t>@app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82800"/>
                </a:solidFill>
                <a:effectLst/>
                <a:latin typeface="Overpass Mono" panose="020B0604020202020204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verpass Mono" panose="020B0604020202020204" charset="0"/>
              </a:rPr>
              <a:t>route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verpass Mono" panose="020B0604020202020204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Overpass Mono" panose="020B0604020202020204" charset="0"/>
              </a:rPr>
              <a:t>"/staff"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verpass Mono" panose="020B0604020202020204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Overpass Mono" panose="020B060402020202020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4461"/>
                </a:solidFill>
                <a:latin typeface="Overpass Mono" panose="020B0604020202020204" charset="0"/>
              </a:rPr>
              <a:t>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4461"/>
                </a:solidFill>
                <a:effectLst/>
                <a:latin typeface="Overpass Mono" panose="020B0604020202020204" charset="0"/>
              </a:rPr>
              <a:t>ef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Overpass Mono" panose="020B0604020202020204" charset="0"/>
              </a:rPr>
              <a:t>staff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verpass Mono" panose="020B0604020202020204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Overpass Mono" panose="020B060402020202020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4461"/>
                </a:solidFill>
                <a:effectLst/>
                <a:latin typeface="Overpass Mono" panose="020B0604020202020204" charset="0"/>
              </a:rPr>
              <a:t>    return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4461"/>
                </a:solidFill>
                <a:effectLst/>
                <a:latin typeface="Overpass Mono" panose="020B0604020202020204" charset="0"/>
              </a:rPr>
              <a:t>render_template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4461"/>
                </a:solidFill>
                <a:effectLst/>
                <a:latin typeface="Overpass Mono" panose="020B0604020202020204" charset="0"/>
              </a:rPr>
              <a:t>(“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Overpass Mono" panose="020B0604020202020204" charset="0"/>
              </a:rPr>
              <a:t>staff.html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4461"/>
                </a:solidFill>
                <a:effectLst/>
                <a:latin typeface="Overpass Mono" panose="020B0604020202020204" charset="0"/>
              </a:rPr>
              <a:t>”)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4E9A06"/>
              </a:solidFill>
              <a:effectLst/>
              <a:latin typeface="Overpass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659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C5E1-EE83-488B-8862-07DBA6DE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5B0E5-62B4-4B6D-B27D-4CF053D5F415}"/>
              </a:ext>
            </a:extLst>
          </p:cNvPr>
          <p:cNvSpPr txBox="1"/>
          <p:nvPr/>
        </p:nvSpPr>
        <p:spPr>
          <a:xfrm>
            <a:off x="2227846" y="1119597"/>
            <a:ext cx="47606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verpass Mono" panose="020B0604020202020204" charset="0"/>
              </a:rPr>
              <a:t>&lt;!DOCTYPE HTML&gt;</a:t>
            </a:r>
          </a:p>
          <a:p>
            <a:endParaRPr lang="en-US" b="1" dirty="0">
              <a:latin typeface="Overpass Mono" panose="020B0604020202020204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Overpass Mono" panose="020B0604020202020204" charset="0"/>
              </a:rPr>
              <a:t>&lt;html&gt;</a:t>
            </a:r>
          </a:p>
          <a:p>
            <a:pPr lvl="3"/>
            <a:r>
              <a:rPr lang="en-US" b="1" dirty="0">
                <a:solidFill>
                  <a:srgbClr val="00B050"/>
                </a:solidFill>
                <a:latin typeface="Overpass Mono" panose="020B0604020202020204" charset="0"/>
              </a:rPr>
              <a:t>&lt;head&gt;</a:t>
            </a:r>
          </a:p>
          <a:p>
            <a:pPr lvl="3"/>
            <a:r>
              <a:rPr lang="en-US" b="1" dirty="0">
                <a:latin typeface="Overpass Mono" panose="020B0604020202020204" charset="0"/>
              </a:rPr>
              <a:t>    &lt;meta charset="utf-8" /&gt;</a:t>
            </a:r>
          </a:p>
          <a:p>
            <a:pPr lvl="3"/>
            <a:r>
              <a:rPr lang="en-US" b="1" dirty="0">
                <a:latin typeface="Overpass Mono" panose="020B0604020202020204" charset="0"/>
              </a:rPr>
              <a:t>    &lt;title&gt;App&lt;/title&gt;</a:t>
            </a:r>
          </a:p>
          <a:p>
            <a:pPr lvl="3"/>
            <a:r>
              <a:rPr lang="en-US" b="1" dirty="0">
                <a:latin typeface="Overpass Mono" panose="020B0604020202020204" charset="0"/>
              </a:rPr>
              <a:t>    &lt;meta name="viewport" content="width=device-width, initial-scale=1" /&gt;</a:t>
            </a:r>
          </a:p>
          <a:p>
            <a:pPr lvl="3"/>
            <a:r>
              <a:rPr lang="en-US" b="1" dirty="0">
                <a:latin typeface="Overpass Mono" panose="020B0604020202020204" charset="0"/>
              </a:rPr>
              <a:t>    &lt;script charset="utf-8" </a:t>
            </a:r>
            <a:r>
              <a:rPr lang="en-US" b="1" dirty="0" err="1">
                <a:latin typeface="Overpass Mono" panose="020B0604020202020204" charset="0"/>
              </a:rPr>
              <a:t>src</a:t>
            </a:r>
            <a:r>
              <a:rPr lang="en-US" b="1" dirty="0">
                <a:latin typeface="Overpass Mono" panose="020B0604020202020204" charset="0"/>
              </a:rPr>
              <a:t>="</a:t>
            </a:r>
            <a:r>
              <a:rPr lang="en-US" b="1" dirty="0" err="1">
                <a:latin typeface="Overpass Mono" panose="020B0604020202020204" charset="0"/>
              </a:rPr>
              <a:t>js</a:t>
            </a:r>
            <a:r>
              <a:rPr lang="en-US" b="1" dirty="0">
                <a:latin typeface="Overpass Mono" panose="020B0604020202020204" charset="0"/>
              </a:rPr>
              <a:t>/app.js"&gt;&lt;/script&gt;</a:t>
            </a:r>
          </a:p>
          <a:p>
            <a:pPr lvl="3"/>
            <a:r>
              <a:rPr lang="en-US" b="1" dirty="0">
                <a:latin typeface="Overpass Mono" panose="020B0604020202020204" charset="0"/>
              </a:rPr>
              <a:t>    &lt;link </a:t>
            </a:r>
            <a:r>
              <a:rPr lang="en-US" b="1" dirty="0" err="1">
                <a:latin typeface="Overpass Mono" panose="020B0604020202020204" charset="0"/>
              </a:rPr>
              <a:t>rel</a:t>
            </a:r>
            <a:r>
              <a:rPr lang="en-US" b="1" dirty="0">
                <a:latin typeface="Overpass Mono" panose="020B0604020202020204" charset="0"/>
              </a:rPr>
              <a:t>="stylesheet" </a:t>
            </a:r>
            <a:r>
              <a:rPr lang="en-US" b="1" dirty="0" err="1">
                <a:latin typeface="Overpass Mono" panose="020B0604020202020204" charset="0"/>
              </a:rPr>
              <a:t>href</a:t>
            </a:r>
            <a:r>
              <a:rPr lang="en-US" b="1" dirty="0">
                <a:latin typeface="Overpass Mono" panose="020B0604020202020204" charset="0"/>
              </a:rPr>
              <a:t>="</a:t>
            </a:r>
            <a:r>
              <a:rPr lang="en-US" b="1" dirty="0" err="1">
                <a:latin typeface="Overpass Mono" panose="020B0604020202020204" charset="0"/>
              </a:rPr>
              <a:t>css</a:t>
            </a:r>
            <a:r>
              <a:rPr lang="en-US" b="1" dirty="0">
                <a:latin typeface="Overpass Mono" panose="020B0604020202020204" charset="0"/>
              </a:rPr>
              <a:t>/app.css" /&gt;</a:t>
            </a:r>
          </a:p>
          <a:p>
            <a:pPr lvl="3"/>
            <a:r>
              <a:rPr lang="en-US" b="1" dirty="0">
                <a:solidFill>
                  <a:srgbClr val="00B050"/>
                </a:solidFill>
                <a:latin typeface="Overpass Mono" panose="020B0604020202020204" charset="0"/>
              </a:rPr>
              <a:t>&lt;/head&gt;</a:t>
            </a:r>
          </a:p>
          <a:p>
            <a:r>
              <a:rPr lang="en-US" b="1" dirty="0">
                <a:solidFill>
                  <a:srgbClr val="7030A0"/>
                </a:solidFill>
                <a:latin typeface="Overpass Mono" panose="020B0604020202020204" charset="0"/>
              </a:rPr>
              <a:t>&lt;body&gt;</a:t>
            </a:r>
          </a:p>
          <a:p>
            <a:r>
              <a:rPr lang="en-US" b="1" dirty="0">
                <a:latin typeface="Overpass Mono" panose="020B0604020202020204" charset="0"/>
              </a:rPr>
              <a:t>    &lt;h1&gt;Hello!&lt;/h1&gt;</a:t>
            </a:r>
          </a:p>
          <a:p>
            <a:r>
              <a:rPr lang="en-US" b="1" dirty="0">
                <a:solidFill>
                  <a:srgbClr val="7030A0"/>
                </a:solidFill>
                <a:latin typeface="Overpass Mono" panose="020B0604020202020204" charset="0"/>
              </a:rPr>
              <a:t>&lt;/body&gt;</a:t>
            </a:r>
          </a:p>
          <a:p>
            <a:r>
              <a:rPr lang="en-US" b="1" dirty="0">
                <a:solidFill>
                  <a:srgbClr val="FF0000"/>
                </a:solidFill>
                <a:latin typeface="Overpass Mono" panose="020B0604020202020204" charset="0"/>
              </a:rPr>
              <a:t>&lt;/html&gt;</a:t>
            </a:r>
          </a:p>
        </p:txBody>
      </p:sp>
      <p:grpSp>
        <p:nvGrpSpPr>
          <p:cNvPr id="7" name="Google Shape;14959;p70">
            <a:extLst>
              <a:ext uri="{FF2B5EF4-FFF2-40B4-BE49-F238E27FC236}">
                <a16:creationId xmlns:a16="http://schemas.microsoft.com/office/drawing/2014/main" id="{DE06B445-4567-40AD-99D7-859A3DCF1568}"/>
              </a:ext>
            </a:extLst>
          </p:cNvPr>
          <p:cNvGrpSpPr/>
          <p:nvPr/>
        </p:nvGrpSpPr>
        <p:grpSpPr>
          <a:xfrm>
            <a:off x="6232615" y="219435"/>
            <a:ext cx="1068833" cy="669000"/>
            <a:chOff x="6988887" y="1538854"/>
            <a:chExt cx="499920" cy="300136"/>
          </a:xfrm>
        </p:grpSpPr>
        <p:sp>
          <p:nvSpPr>
            <p:cNvPr id="8" name="Google Shape;14960;p70">
              <a:extLst>
                <a:ext uri="{FF2B5EF4-FFF2-40B4-BE49-F238E27FC236}">
                  <a16:creationId xmlns:a16="http://schemas.microsoft.com/office/drawing/2014/main" id="{7D0930E3-6FB5-480D-A4F3-0B331785F1F4}"/>
                </a:ext>
              </a:extLst>
            </p:cNvPr>
            <p:cNvSpPr/>
            <p:nvPr/>
          </p:nvSpPr>
          <p:spPr>
            <a:xfrm>
              <a:off x="7052826" y="1538854"/>
              <a:ext cx="372777" cy="247155"/>
            </a:xfrm>
            <a:custGeom>
              <a:avLst/>
              <a:gdLst/>
              <a:ahLst/>
              <a:cxnLst/>
              <a:rect l="l" t="t" r="r" b="b"/>
              <a:pathLst>
                <a:path w="14220" h="9428" extrusionOk="0">
                  <a:moveTo>
                    <a:pt x="622" y="1"/>
                  </a:moveTo>
                  <a:cubicBezTo>
                    <a:pt x="275" y="1"/>
                    <a:pt x="1" y="290"/>
                    <a:pt x="1" y="636"/>
                  </a:cubicBezTo>
                  <a:lnTo>
                    <a:pt x="1" y="9427"/>
                  </a:lnTo>
                  <a:lnTo>
                    <a:pt x="14220" y="9427"/>
                  </a:lnTo>
                  <a:lnTo>
                    <a:pt x="14220" y="636"/>
                  </a:lnTo>
                  <a:cubicBezTo>
                    <a:pt x="14220" y="290"/>
                    <a:pt x="13931" y="1"/>
                    <a:pt x="13585" y="1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961;p70">
              <a:extLst>
                <a:ext uri="{FF2B5EF4-FFF2-40B4-BE49-F238E27FC236}">
                  <a16:creationId xmlns:a16="http://schemas.microsoft.com/office/drawing/2014/main" id="{B4D8AF06-7CA0-4799-AE78-56D83FE97B69}"/>
                </a:ext>
              </a:extLst>
            </p:cNvPr>
            <p:cNvSpPr/>
            <p:nvPr/>
          </p:nvSpPr>
          <p:spPr>
            <a:xfrm>
              <a:off x="6988887" y="1773872"/>
              <a:ext cx="499920" cy="33319"/>
            </a:xfrm>
            <a:custGeom>
              <a:avLst/>
              <a:gdLst/>
              <a:ahLst/>
              <a:cxnLst/>
              <a:rect l="l" t="t" r="r" b="b"/>
              <a:pathLst>
                <a:path w="19070" h="1271" extrusionOk="0">
                  <a:moveTo>
                    <a:pt x="2425" y="0"/>
                  </a:moveTo>
                  <a:lnTo>
                    <a:pt x="0" y="924"/>
                  </a:lnTo>
                  <a:lnTo>
                    <a:pt x="0" y="1271"/>
                  </a:lnTo>
                  <a:lnTo>
                    <a:pt x="19069" y="1271"/>
                  </a:lnTo>
                  <a:lnTo>
                    <a:pt x="19069" y="924"/>
                  </a:lnTo>
                  <a:lnTo>
                    <a:pt x="1665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962;p70">
              <a:extLst>
                <a:ext uri="{FF2B5EF4-FFF2-40B4-BE49-F238E27FC236}">
                  <a16:creationId xmlns:a16="http://schemas.microsoft.com/office/drawing/2014/main" id="{3B62CC81-7DE2-40B0-BAD1-016684927D8D}"/>
                </a:ext>
              </a:extLst>
            </p:cNvPr>
            <p:cNvSpPr/>
            <p:nvPr/>
          </p:nvSpPr>
          <p:spPr>
            <a:xfrm>
              <a:off x="6988887" y="1798095"/>
              <a:ext cx="499920" cy="40895"/>
            </a:xfrm>
            <a:custGeom>
              <a:avLst/>
              <a:gdLst/>
              <a:ahLst/>
              <a:cxnLst/>
              <a:rect l="l" t="t" r="r" b="b"/>
              <a:pathLst>
                <a:path w="19070" h="1560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1011"/>
                    <a:pt x="549" y="1559"/>
                    <a:pt x="1227" y="1559"/>
                  </a:cubicBezTo>
                  <a:lnTo>
                    <a:pt x="17842" y="1559"/>
                  </a:lnTo>
                  <a:cubicBezTo>
                    <a:pt x="18521" y="1559"/>
                    <a:pt x="19069" y="1011"/>
                    <a:pt x="19069" y="347"/>
                  </a:cubicBezTo>
                  <a:lnTo>
                    <a:pt x="19069" y="0"/>
                  </a:ln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963;p70">
              <a:extLst>
                <a:ext uri="{FF2B5EF4-FFF2-40B4-BE49-F238E27FC236}">
                  <a16:creationId xmlns:a16="http://schemas.microsoft.com/office/drawing/2014/main" id="{B5B8549C-B7CD-4962-B2E2-57574B7E8BCB}"/>
                </a:ext>
              </a:extLst>
            </p:cNvPr>
            <p:cNvSpPr/>
            <p:nvPr/>
          </p:nvSpPr>
          <p:spPr>
            <a:xfrm>
              <a:off x="7149323" y="1798095"/>
              <a:ext cx="180543" cy="29544"/>
            </a:xfrm>
            <a:custGeom>
              <a:avLst/>
              <a:gdLst/>
              <a:ahLst/>
              <a:cxnLst/>
              <a:rect l="l" t="t" r="r" b="b"/>
              <a:pathLst>
                <a:path w="6887" h="1127" extrusionOk="0">
                  <a:moveTo>
                    <a:pt x="1" y="0"/>
                  </a:moveTo>
                  <a:lnTo>
                    <a:pt x="1040" y="1039"/>
                  </a:lnTo>
                  <a:cubicBezTo>
                    <a:pt x="1083" y="1097"/>
                    <a:pt x="1156" y="1126"/>
                    <a:pt x="1242" y="1126"/>
                  </a:cubicBezTo>
                  <a:lnTo>
                    <a:pt x="5645" y="1126"/>
                  </a:lnTo>
                  <a:cubicBezTo>
                    <a:pt x="5717" y="1126"/>
                    <a:pt x="5804" y="1097"/>
                    <a:pt x="5847" y="1039"/>
                  </a:cubicBezTo>
                  <a:lnTo>
                    <a:pt x="6887" y="0"/>
                  </a:lnTo>
                  <a:lnTo>
                    <a:pt x="6064" y="0"/>
                  </a:lnTo>
                  <a:lnTo>
                    <a:pt x="5515" y="549"/>
                  </a:lnTo>
                  <a:lnTo>
                    <a:pt x="1358" y="549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964;p70">
              <a:extLst>
                <a:ext uri="{FF2B5EF4-FFF2-40B4-BE49-F238E27FC236}">
                  <a16:creationId xmlns:a16="http://schemas.microsoft.com/office/drawing/2014/main" id="{5D3E5325-9F4B-472C-B735-DBC911AF44A0}"/>
                </a:ext>
              </a:extLst>
            </p:cNvPr>
            <p:cNvSpPr/>
            <p:nvPr/>
          </p:nvSpPr>
          <p:spPr>
            <a:xfrm>
              <a:off x="7052826" y="1562317"/>
              <a:ext cx="372777" cy="188119"/>
            </a:xfrm>
            <a:custGeom>
              <a:avLst/>
              <a:gdLst/>
              <a:ahLst/>
              <a:cxnLst/>
              <a:rect l="l" t="t" r="r" b="b"/>
              <a:pathLst>
                <a:path w="14220" h="7176" extrusionOk="0">
                  <a:moveTo>
                    <a:pt x="1" y="1"/>
                  </a:moveTo>
                  <a:lnTo>
                    <a:pt x="1" y="7175"/>
                  </a:lnTo>
                  <a:lnTo>
                    <a:pt x="14220" y="7175"/>
                  </a:lnTo>
                  <a:lnTo>
                    <a:pt x="14220" y="1"/>
                  </a:lnTo>
                  <a:close/>
                </a:path>
              </a:pathLst>
            </a:custGeom>
            <a:solidFill>
              <a:srgbClr val="91A2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965;p70">
              <a:extLst>
                <a:ext uri="{FF2B5EF4-FFF2-40B4-BE49-F238E27FC236}">
                  <a16:creationId xmlns:a16="http://schemas.microsoft.com/office/drawing/2014/main" id="{204C1AE1-E840-4144-BDA2-A63C0E8CC799}"/>
                </a:ext>
              </a:extLst>
            </p:cNvPr>
            <p:cNvSpPr/>
            <p:nvPr/>
          </p:nvSpPr>
          <p:spPr>
            <a:xfrm>
              <a:off x="7052826" y="1562317"/>
              <a:ext cx="139674" cy="188119"/>
            </a:xfrm>
            <a:custGeom>
              <a:avLst/>
              <a:gdLst/>
              <a:ahLst/>
              <a:cxnLst/>
              <a:rect l="l" t="t" r="r" b="b"/>
              <a:pathLst>
                <a:path w="5328" h="7176" extrusionOk="0">
                  <a:moveTo>
                    <a:pt x="1" y="1"/>
                  </a:moveTo>
                  <a:lnTo>
                    <a:pt x="1" y="7175"/>
                  </a:lnTo>
                  <a:lnTo>
                    <a:pt x="5327" y="717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966;p70">
              <a:extLst>
                <a:ext uri="{FF2B5EF4-FFF2-40B4-BE49-F238E27FC236}">
                  <a16:creationId xmlns:a16="http://schemas.microsoft.com/office/drawing/2014/main" id="{27655868-0C40-4F83-8ABA-D062CC551A71}"/>
                </a:ext>
              </a:extLst>
            </p:cNvPr>
            <p:cNvSpPr/>
            <p:nvPr/>
          </p:nvSpPr>
          <p:spPr>
            <a:xfrm>
              <a:off x="7087639" y="1601692"/>
              <a:ext cx="44697" cy="25376"/>
            </a:xfrm>
            <a:custGeom>
              <a:avLst/>
              <a:gdLst/>
              <a:ahLst/>
              <a:cxnLst/>
              <a:rect l="l" t="t" r="r" b="b"/>
              <a:pathLst>
                <a:path w="1705" h="968" extrusionOk="0">
                  <a:moveTo>
                    <a:pt x="189" y="0"/>
                  </a:moveTo>
                  <a:cubicBezTo>
                    <a:pt x="87" y="0"/>
                    <a:pt x="1" y="72"/>
                    <a:pt x="1" y="173"/>
                  </a:cubicBezTo>
                  <a:lnTo>
                    <a:pt x="1" y="794"/>
                  </a:lnTo>
                  <a:cubicBezTo>
                    <a:pt x="1" y="881"/>
                    <a:pt x="87" y="967"/>
                    <a:pt x="189" y="967"/>
                  </a:cubicBezTo>
                  <a:lnTo>
                    <a:pt x="1517" y="967"/>
                  </a:lnTo>
                  <a:cubicBezTo>
                    <a:pt x="1618" y="967"/>
                    <a:pt x="1704" y="881"/>
                    <a:pt x="1704" y="794"/>
                  </a:cubicBezTo>
                  <a:lnTo>
                    <a:pt x="1704" y="173"/>
                  </a:lnTo>
                  <a:cubicBezTo>
                    <a:pt x="1704" y="72"/>
                    <a:pt x="1618" y="0"/>
                    <a:pt x="1517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967;p70">
              <a:extLst>
                <a:ext uri="{FF2B5EF4-FFF2-40B4-BE49-F238E27FC236}">
                  <a16:creationId xmlns:a16="http://schemas.microsoft.com/office/drawing/2014/main" id="{A42855A0-4785-407C-B120-0B9DC60D1534}"/>
                </a:ext>
              </a:extLst>
            </p:cNvPr>
            <p:cNvSpPr/>
            <p:nvPr/>
          </p:nvSpPr>
          <p:spPr>
            <a:xfrm>
              <a:off x="7077442" y="1642561"/>
              <a:ext cx="100299" cy="15152"/>
            </a:xfrm>
            <a:custGeom>
              <a:avLst/>
              <a:gdLst/>
              <a:ahLst/>
              <a:cxnLst/>
              <a:rect l="l" t="t" r="r" b="b"/>
              <a:pathLst>
                <a:path w="3826" h="578" extrusionOk="0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968;p70">
              <a:extLst>
                <a:ext uri="{FF2B5EF4-FFF2-40B4-BE49-F238E27FC236}">
                  <a16:creationId xmlns:a16="http://schemas.microsoft.com/office/drawing/2014/main" id="{9B0AC818-F6C2-418D-A00E-1D11959E03AF}"/>
                </a:ext>
              </a:extLst>
            </p:cNvPr>
            <p:cNvSpPr/>
            <p:nvPr/>
          </p:nvSpPr>
          <p:spPr>
            <a:xfrm>
              <a:off x="7122846" y="1671686"/>
              <a:ext cx="44670" cy="25769"/>
            </a:xfrm>
            <a:custGeom>
              <a:avLst/>
              <a:gdLst/>
              <a:ahLst/>
              <a:cxnLst/>
              <a:rect l="l" t="t" r="r" b="b"/>
              <a:pathLst>
                <a:path w="1704" h="983" extrusionOk="0">
                  <a:moveTo>
                    <a:pt x="188" y="1"/>
                  </a:moveTo>
                  <a:cubicBezTo>
                    <a:pt x="87" y="1"/>
                    <a:pt x="0" y="87"/>
                    <a:pt x="0" y="188"/>
                  </a:cubicBezTo>
                  <a:lnTo>
                    <a:pt x="0" y="795"/>
                  </a:lnTo>
                  <a:cubicBezTo>
                    <a:pt x="0" y="896"/>
                    <a:pt x="87" y="982"/>
                    <a:pt x="188" y="982"/>
                  </a:cubicBezTo>
                  <a:lnTo>
                    <a:pt x="1516" y="982"/>
                  </a:lnTo>
                  <a:cubicBezTo>
                    <a:pt x="1617" y="982"/>
                    <a:pt x="1704" y="896"/>
                    <a:pt x="1704" y="795"/>
                  </a:cubicBezTo>
                  <a:lnTo>
                    <a:pt x="1704" y="188"/>
                  </a:lnTo>
                  <a:cubicBezTo>
                    <a:pt x="1704" y="87"/>
                    <a:pt x="1617" y="1"/>
                    <a:pt x="1516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969;p70">
              <a:extLst>
                <a:ext uri="{FF2B5EF4-FFF2-40B4-BE49-F238E27FC236}">
                  <a16:creationId xmlns:a16="http://schemas.microsoft.com/office/drawing/2014/main" id="{466A8581-153F-4B2C-8B34-B84C65DAB112}"/>
                </a:ext>
              </a:extLst>
            </p:cNvPr>
            <p:cNvSpPr/>
            <p:nvPr/>
          </p:nvSpPr>
          <p:spPr>
            <a:xfrm>
              <a:off x="7077442" y="1712948"/>
              <a:ext cx="100299" cy="15152"/>
            </a:xfrm>
            <a:custGeom>
              <a:avLst/>
              <a:gdLst/>
              <a:ahLst/>
              <a:cxnLst/>
              <a:rect l="l" t="t" r="r" b="b"/>
              <a:pathLst>
                <a:path w="3826" h="578" extrusionOk="0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970;p70">
              <a:extLst>
                <a:ext uri="{FF2B5EF4-FFF2-40B4-BE49-F238E27FC236}">
                  <a16:creationId xmlns:a16="http://schemas.microsoft.com/office/drawing/2014/main" id="{D9734423-4C31-4756-906C-C497B6A9EDC2}"/>
                </a:ext>
              </a:extLst>
            </p:cNvPr>
            <p:cNvSpPr/>
            <p:nvPr/>
          </p:nvSpPr>
          <p:spPr>
            <a:xfrm>
              <a:off x="7228807" y="1623922"/>
              <a:ext cx="51041" cy="79589"/>
            </a:xfrm>
            <a:custGeom>
              <a:avLst/>
              <a:gdLst/>
              <a:ahLst/>
              <a:cxnLst/>
              <a:rect l="l" t="t" r="r" b="b"/>
              <a:pathLst>
                <a:path w="1947" h="3036" extrusionOk="0">
                  <a:moveTo>
                    <a:pt x="1529" y="1"/>
                  </a:moveTo>
                  <a:cubicBezTo>
                    <a:pt x="1462" y="1"/>
                    <a:pt x="1392" y="27"/>
                    <a:pt x="1328" y="90"/>
                  </a:cubicBezTo>
                  <a:lnTo>
                    <a:pt x="116" y="1317"/>
                  </a:lnTo>
                  <a:cubicBezTo>
                    <a:pt x="0" y="1433"/>
                    <a:pt x="0" y="1606"/>
                    <a:pt x="116" y="1722"/>
                  </a:cubicBezTo>
                  <a:lnTo>
                    <a:pt x="1328" y="2949"/>
                  </a:lnTo>
                  <a:cubicBezTo>
                    <a:pt x="1386" y="2992"/>
                    <a:pt x="1458" y="3035"/>
                    <a:pt x="1530" y="3035"/>
                  </a:cubicBezTo>
                  <a:cubicBezTo>
                    <a:pt x="1790" y="3035"/>
                    <a:pt x="1920" y="2718"/>
                    <a:pt x="1747" y="2544"/>
                  </a:cubicBezTo>
                  <a:lnTo>
                    <a:pt x="722" y="1520"/>
                  </a:lnTo>
                  <a:lnTo>
                    <a:pt x="1747" y="495"/>
                  </a:lnTo>
                  <a:cubicBezTo>
                    <a:pt x="1947" y="295"/>
                    <a:pt x="1754" y="1"/>
                    <a:pt x="1529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971;p70">
              <a:extLst>
                <a:ext uri="{FF2B5EF4-FFF2-40B4-BE49-F238E27FC236}">
                  <a16:creationId xmlns:a16="http://schemas.microsoft.com/office/drawing/2014/main" id="{59CBB3B4-0E23-44A0-873F-D139CFE625F8}"/>
                </a:ext>
              </a:extLst>
            </p:cNvPr>
            <p:cNvSpPr/>
            <p:nvPr/>
          </p:nvSpPr>
          <p:spPr>
            <a:xfrm>
              <a:off x="7342449" y="1624079"/>
              <a:ext cx="50988" cy="79431"/>
            </a:xfrm>
            <a:custGeom>
              <a:avLst/>
              <a:gdLst/>
              <a:ahLst/>
              <a:cxnLst/>
              <a:rect l="l" t="t" r="r" b="b"/>
              <a:pathLst>
                <a:path w="1945" h="3030" extrusionOk="0">
                  <a:moveTo>
                    <a:pt x="420" y="1"/>
                  </a:moveTo>
                  <a:cubicBezTo>
                    <a:pt x="194" y="1"/>
                    <a:pt x="0" y="291"/>
                    <a:pt x="212" y="503"/>
                  </a:cubicBezTo>
                  <a:lnTo>
                    <a:pt x="1223" y="1514"/>
                  </a:lnTo>
                  <a:lnTo>
                    <a:pt x="212" y="2538"/>
                  </a:lnTo>
                  <a:cubicBezTo>
                    <a:pt x="25" y="2712"/>
                    <a:pt x="155" y="3029"/>
                    <a:pt x="415" y="3029"/>
                  </a:cubicBezTo>
                  <a:cubicBezTo>
                    <a:pt x="487" y="3029"/>
                    <a:pt x="559" y="2986"/>
                    <a:pt x="617" y="2943"/>
                  </a:cubicBezTo>
                  <a:lnTo>
                    <a:pt x="1844" y="1716"/>
                  </a:lnTo>
                  <a:cubicBezTo>
                    <a:pt x="1945" y="1600"/>
                    <a:pt x="1945" y="1427"/>
                    <a:pt x="1844" y="1311"/>
                  </a:cubicBezTo>
                  <a:lnTo>
                    <a:pt x="617" y="84"/>
                  </a:lnTo>
                  <a:cubicBezTo>
                    <a:pt x="555" y="26"/>
                    <a:pt x="486" y="1"/>
                    <a:pt x="420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972;p70">
              <a:extLst>
                <a:ext uri="{FF2B5EF4-FFF2-40B4-BE49-F238E27FC236}">
                  <a16:creationId xmlns:a16="http://schemas.microsoft.com/office/drawing/2014/main" id="{A76B74C8-DF2F-46B7-8ACE-1044F01FDBB6}"/>
                </a:ext>
              </a:extLst>
            </p:cNvPr>
            <p:cNvSpPr/>
            <p:nvPr/>
          </p:nvSpPr>
          <p:spPr>
            <a:xfrm>
              <a:off x="7287450" y="1614485"/>
              <a:ext cx="48734" cy="98490"/>
            </a:xfrm>
            <a:custGeom>
              <a:avLst/>
              <a:gdLst/>
              <a:ahLst/>
              <a:cxnLst/>
              <a:rect l="l" t="t" r="r" b="b"/>
              <a:pathLst>
                <a:path w="1859" h="3757" extrusionOk="0">
                  <a:moveTo>
                    <a:pt x="1494" y="1"/>
                  </a:moveTo>
                  <a:cubicBezTo>
                    <a:pt x="1388" y="1"/>
                    <a:pt x="1281" y="57"/>
                    <a:pt x="1228" y="191"/>
                  </a:cubicBezTo>
                  <a:lnTo>
                    <a:pt x="73" y="3366"/>
                  </a:lnTo>
                  <a:cubicBezTo>
                    <a:pt x="1" y="3554"/>
                    <a:pt x="131" y="3742"/>
                    <a:pt x="333" y="3756"/>
                  </a:cubicBezTo>
                  <a:cubicBezTo>
                    <a:pt x="463" y="3756"/>
                    <a:pt x="564" y="3684"/>
                    <a:pt x="607" y="3568"/>
                  </a:cubicBezTo>
                  <a:lnTo>
                    <a:pt x="1776" y="393"/>
                  </a:lnTo>
                  <a:cubicBezTo>
                    <a:pt x="1858" y="165"/>
                    <a:pt x="1676" y="1"/>
                    <a:pt x="1494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09866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D4AF51-31BC-4580-97EA-C4B0FB95A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569" y="452436"/>
            <a:ext cx="5254861" cy="32654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D316FD-CBB9-42F5-9BB8-3A84DDBA61E3}"/>
              </a:ext>
            </a:extLst>
          </p:cNvPr>
          <p:cNvSpPr txBox="1"/>
          <p:nvPr/>
        </p:nvSpPr>
        <p:spPr>
          <a:xfrm>
            <a:off x="1357874" y="3942071"/>
            <a:ext cx="7483618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Overpass Mono" panose="020B0604020202020204" charset="0"/>
              </a:rPr>
              <a:t>Real-time html editor : </a:t>
            </a:r>
            <a:r>
              <a:rPr lang="en-US" b="1" dirty="0">
                <a:solidFill>
                  <a:schemeClr val="bg1"/>
                </a:solidFill>
                <a:latin typeface="Overpass Mono" panose="020B0604020202020204" charset="0"/>
                <a:hlinkClick r:id="rId4"/>
              </a:rPr>
              <a:t>https://htmledit.squarefree.com/</a:t>
            </a:r>
            <a:endParaRPr lang="en-US" b="1" dirty="0">
              <a:solidFill>
                <a:schemeClr val="bg1"/>
              </a:solidFill>
              <a:latin typeface="Overpass Mono" panose="020B0604020202020204" charset="0"/>
            </a:endParaRP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Overpass Mono" panose="020B0604020202020204" charset="0"/>
              </a:rPr>
              <a:t>Common HTML Tags : </a:t>
            </a:r>
            <a:r>
              <a:rPr lang="en-US" b="1" dirty="0">
                <a:solidFill>
                  <a:schemeClr val="bg1"/>
                </a:solidFill>
                <a:latin typeface="Overpass Mono" panose="020B0604020202020204" charset="0"/>
                <a:hlinkClick r:id="rId5"/>
              </a:rPr>
              <a:t>https://www.w3schools.com/TAGS/tag_a.asp</a:t>
            </a:r>
            <a:endParaRPr lang="en-US" b="1" dirty="0">
              <a:solidFill>
                <a:schemeClr val="bg1"/>
              </a:solidFill>
              <a:latin typeface="Overpass Mono" panose="020B0604020202020204" charset="0"/>
            </a:endParaRPr>
          </a:p>
          <a:p>
            <a:pPr>
              <a:lnSpc>
                <a:spcPct val="200000"/>
              </a:lnSpc>
            </a:pPr>
            <a:endParaRPr lang="en-US" b="1" dirty="0">
              <a:solidFill>
                <a:schemeClr val="bg1"/>
              </a:solidFill>
              <a:latin typeface="Overpass Mono" panose="020B0604020202020204" charset="0"/>
            </a:endParaRPr>
          </a:p>
          <a:p>
            <a:pPr>
              <a:lnSpc>
                <a:spcPct val="200000"/>
              </a:lnSpc>
            </a:pPr>
            <a:endParaRPr lang="en-US" b="1" dirty="0">
              <a:solidFill>
                <a:schemeClr val="bg1"/>
              </a:solidFill>
              <a:latin typeface="Overpass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234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7"/>
          <p:cNvSpPr txBox="1">
            <a:spLocks noGrp="1"/>
          </p:cNvSpPr>
          <p:nvPr>
            <p:ph type="title"/>
          </p:nvPr>
        </p:nvSpPr>
        <p:spPr>
          <a:xfrm>
            <a:off x="2238371" y="26512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HTTP Methods</a:t>
            </a:r>
            <a:endParaRPr dirty="0"/>
          </a:p>
        </p:txBody>
      </p:sp>
      <p:sp>
        <p:nvSpPr>
          <p:cNvPr id="723" name="Google Shape;723;p47"/>
          <p:cNvSpPr txBox="1">
            <a:spLocks noGrp="1"/>
          </p:cNvSpPr>
          <p:nvPr>
            <p:ph type="subTitle" idx="1"/>
          </p:nvPr>
        </p:nvSpPr>
        <p:spPr>
          <a:xfrm>
            <a:off x="2663572" y="1826707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Client requests (GET) data from server. </a:t>
            </a:r>
            <a:r>
              <a:rPr lang="en-US" b="1" dirty="0"/>
              <a:t>Default method for </a:t>
            </a:r>
            <a:r>
              <a:rPr lang="en-US" b="1" dirty="0" err="1"/>
              <a:t>app.route</a:t>
            </a:r>
            <a:r>
              <a:rPr lang="en-US" b="1" dirty="0"/>
              <a:t>().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4" name="Google Shape;724;p47"/>
          <p:cNvSpPr txBox="1">
            <a:spLocks noGrp="1"/>
          </p:cNvSpPr>
          <p:nvPr>
            <p:ph type="title" idx="2"/>
          </p:nvPr>
        </p:nvSpPr>
        <p:spPr>
          <a:xfrm>
            <a:off x="2536047" y="1241405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</a:t>
            </a:r>
            <a:endParaRPr dirty="0"/>
          </a:p>
        </p:txBody>
      </p:sp>
      <p:sp>
        <p:nvSpPr>
          <p:cNvPr id="725" name="Google Shape;725;p47"/>
          <p:cNvSpPr txBox="1">
            <a:spLocks noGrp="1"/>
          </p:cNvSpPr>
          <p:nvPr>
            <p:ph type="subTitle" idx="3"/>
          </p:nvPr>
        </p:nvSpPr>
        <p:spPr>
          <a:xfrm>
            <a:off x="5960222" y="1826707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Client sends (POST) data to server. Typically, by submitting a form in HTML.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6" name="Google Shape;726;p47"/>
          <p:cNvSpPr txBox="1">
            <a:spLocks noGrp="1"/>
          </p:cNvSpPr>
          <p:nvPr>
            <p:ph type="title" idx="4"/>
          </p:nvPr>
        </p:nvSpPr>
        <p:spPr>
          <a:xfrm>
            <a:off x="5832647" y="1241383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POST</a:t>
            </a:r>
            <a:endParaRPr dirty="0"/>
          </a:p>
        </p:txBody>
      </p:sp>
      <p:pic>
        <p:nvPicPr>
          <p:cNvPr id="727" name="Google Shape;727;p47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8" name="Google Shape;728;p47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729" name="Google Shape;729;p47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723;p47">
            <a:extLst>
              <a:ext uri="{FF2B5EF4-FFF2-40B4-BE49-F238E27FC236}">
                <a16:creationId xmlns:a16="http://schemas.microsoft.com/office/drawing/2014/main" id="{BC99FB62-6EDF-4A2E-928A-00805858E3EA}"/>
              </a:ext>
            </a:extLst>
          </p:cNvPr>
          <p:cNvSpPr txBox="1">
            <a:spLocks/>
          </p:cNvSpPr>
          <p:nvPr/>
        </p:nvSpPr>
        <p:spPr>
          <a:xfrm>
            <a:off x="2768172" y="3872096"/>
            <a:ext cx="2226600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842C6A-3B86-4A13-8964-75D1504B5008}"/>
              </a:ext>
            </a:extLst>
          </p:cNvPr>
          <p:cNvSpPr txBox="1"/>
          <p:nvPr/>
        </p:nvSpPr>
        <p:spPr>
          <a:xfrm>
            <a:off x="3367609" y="3018016"/>
            <a:ext cx="4329524" cy="17081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@app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828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route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methods = 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</a:rPr>
              <a:t>‘GET’,‘POST’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E434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if </a:t>
            </a:r>
            <a:r>
              <a:rPr lang="en-US" alt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request.method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==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</a:rPr>
              <a:t>‘POST’</a:t>
            </a:r>
            <a:r>
              <a:rPr lang="en-US" altLang="en-US" dirty="0">
                <a:solidFill>
                  <a:srgbClr val="3E4349"/>
                </a:solidFill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return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   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return ...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4980F5-3028-41A4-881C-0A76E01BBE62}"/>
              </a:ext>
            </a:extLst>
          </p:cNvPr>
          <p:cNvSpPr txBox="1"/>
          <p:nvPr/>
        </p:nvSpPr>
        <p:spPr>
          <a:xfrm>
            <a:off x="4530401" y="4664865"/>
            <a:ext cx="258388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Overpass Mono" panose="020B0604020202020204" charset="0"/>
              </a:rPr>
              <a:t>Note : import request</a:t>
            </a:r>
          </a:p>
          <a:p>
            <a:pPr>
              <a:lnSpc>
                <a:spcPct val="200000"/>
              </a:lnSpc>
            </a:pPr>
            <a:endParaRPr lang="en-US" b="1" dirty="0">
              <a:solidFill>
                <a:schemeClr val="bg1"/>
              </a:solidFill>
              <a:latin typeface="Overpass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47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18D2-04DA-4FF2-A30C-A76A2AFC4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C80D8E-6082-46CA-93FA-E172F1FDBC08}"/>
              </a:ext>
            </a:extLst>
          </p:cNvPr>
          <p:cNvSpPr txBox="1"/>
          <p:nvPr/>
        </p:nvSpPr>
        <p:spPr>
          <a:xfrm>
            <a:off x="2289724" y="1438605"/>
            <a:ext cx="49567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Overpass Mono" panose="020B0604020202020204" charset="0"/>
              </a:rPr>
              <a:t>&lt;</a:t>
            </a:r>
            <a:r>
              <a:rPr lang="en-US" b="1" dirty="0">
                <a:solidFill>
                  <a:srgbClr val="FF0000"/>
                </a:solidFill>
                <a:latin typeface="Overpass Mono" panose="020B0604020202020204" charset="0"/>
              </a:rPr>
              <a:t>form</a:t>
            </a:r>
            <a:r>
              <a:rPr lang="en-US" b="1" dirty="0">
                <a:solidFill>
                  <a:schemeClr val="accent1"/>
                </a:solidFill>
                <a:latin typeface="Overpass Mono" panose="020B0604020202020204" charset="0"/>
              </a:rPr>
              <a:t> action=“{{</a:t>
            </a:r>
            <a:r>
              <a:rPr lang="en-US" b="1" dirty="0" err="1">
                <a:solidFill>
                  <a:schemeClr val="accent1"/>
                </a:solidFill>
                <a:latin typeface="Overpass Mono" panose="020B0604020202020204" charset="0"/>
              </a:rPr>
              <a:t>url_for</a:t>
            </a:r>
            <a:r>
              <a:rPr lang="en-US" b="1" dirty="0">
                <a:solidFill>
                  <a:schemeClr val="accent1"/>
                </a:solidFill>
                <a:latin typeface="Overpass Mono" panose="020B0604020202020204" charset="0"/>
              </a:rPr>
              <a:t>(</a:t>
            </a:r>
            <a:r>
              <a:rPr lang="en-US" b="1" dirty="0" err="1">
                <a:solidFill>
                  <a:schemeClr val="accent1"/>
                </a:solidFill>
                <a:latin typeface="Overpass Mono" panose="020B0604020202020204" charset="0"/>
              </a:rPr>
              <a:t>func</a:t>
            </a:r>
            <a:r>
              <a:rPr lang="en-US" b="1" dirty="0">
                <a:solidFill>
                  <a:schemeClr val="accent1"/>
                </a:solidFill>
                <a:latin typeface="Overpass Mono" panose="020B0604020202020204" charset="0"/>
              </a:rPr>
              <a:t>)}}” method=‘post’&gt;</a:t>
            </a:r>
          </a:p>
          <a:p>
            <a:r>
              <a:rPr lang="en-US" b="1" dirty="0">
                <a:solidFill>
                  <a:schemeClr val="accent1"/>
                </a:solidFill>
                <a:latin typeface="Overpass Mono" panose="020B0604020202020204" charset="0"/>
              </a:rPr>
              <a:t>  &lt;label for=‘name’&gt; Name &lt;/label&gt;</a:t>
            </a:r>
          </a:p>
          <a:p>
            <a:r>
              <a:rPr lang="en-US" b="1" dirty="0">
                <a:solidFill>
                  <a:schemeClr val="accent1"/>
                </a:solidFill>
                <a:latin typeface="Overpass Mono" panose="020B0604020202020204" charset="0"/>
              </a:rPr>
              <a:t>  &lt;</a:t>
            </a:r>
            <a:r>
              <a:rPr lang="en-US" b="1" dirty="0">
                <a:solidFill>
                  <a:srgbClr val="92D050"/>
                </a:solidFill>
                <a:latin typeface="Overpass Mono" panose="020B0604020202020204" charset="0"/>
              </a:rPr>
              <a:t>input</a:t>
            </a:r>
            <a:r>
              <a:rPr lang="en-US" b="1" dirty="0">
                <a:solidFill>
                  <a:schemeClr val="accent1"/>
                </a:solidFill>
                <a:latin typeface="Overpass Mono" panose="020B0604020202020204" charset="0"/>
              </a:rPr>
              <a:t> type=‘text’ id =‘name’ name=‘name’&gt;</a:t>
            </a:r>
          </a:p>
          <a:p>
            <a:r>
              <a:rPr lang="en-US" b="1" dirty="0">
                <a:solidFill>
                  <a:schemeClr val="accent1"/>
                </a:solidFill>
                <a:latin typeface="Overpass Mono" panose="020B0604020202020204" charset="0"/>
              </a:rPr>
              <a:t>  &lt;</a:t>
            </a:r>
            <a:r>
              <a:rPr lang="en-US" b="1" dirty="0">
                <a:solidFill>
                  <a:srgbClr val="92D050"/>
                </a:solidFill>
                <a:latin typeface="Overpass Mono" panose="020B0604020202020204" charset="0"/>
              </a:rPr>
              <a:t>input</a:t>
            </a:r>
            <a:r>
              <a:rPr lang="en-US" b="1" dirty="0">
                <a:solidFill>
                  <a:schemeClr val="accent1"/>
                </a:solidFill>
                <a:latin typeface="Overpass Mono" panose="020B0604020202020204" charset="0"/>
              </a:rPr>
              <a:t> type=‘submit’ name=‘submit’&gt;</a:t>
            </a:r>
          </a:p>
          <a:p>
            <a:r>
              <a:rPr lang="en-US" b="1" dirty="0">
                <a:solidFill>
                  <a:schemeClr val="accent1"/>
                </a:solidFill>
                <a:latin typeface="Overpass Mono" panose="020B0604020202020204" charset="0"/>
              </a:rPr>
              <a:t>&lt;</a:t>
            </a:r>
            <a:r>
              <a:rPr lang="en-US" b="1" dirty="0">
                <a:solidFill>
                  <a:srgbClr val="FF0000"/>
                </a:solidFill>
                <a:latin typeface="Overpass Mono" panose="020B0604020202020204" charset="0"/>
              </a:rPr>
              <a:t>/form</a:t>
            </a:r>
            <a:r>
              <a:rPr lang="en-US" b="1" dirty="0">
                <a:solidFill>
                  <a:schemeClr val="accent1"/>
                </a:solidFill>
                <a:latin typeface="Overpass Mono" panose="020B0604020202020204" charset="0"/>
              </a:rPr>
              <a:t>&gt;</a:t>
            </a:r>
          </a:p>
          <a:p>
            <a:endParaRPr lang="en-US" b="1" dirty="0">
              <a:solidFill>
                <a:srgbClr val="FF0000"/>
              </a:solidFill>
              <a:latin typeface="Overpass Mono" panose="020B06040202020202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70DA08-F6B0-490C-AF9A-8A70E5ECF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758" y="3600788"/>
            <a:ext cx="3429479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68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EDCF2B-6E76-45FF-A62A-8ED2592914AD}"/>
              </a:ext>
            </a:extLst>
          </p:cNvPr>
          <p:cNvSpPr txBox="1"/>
          <p:nvPr/>
        </p:nvSpPr>
        <p:spPr>
          <a:xfrm>
            <a:off x="2407238" y="2665340"/>
            <a:ext cx="4329524" cy="198823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@app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828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route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methods = 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</a:rPr>
              <a:t>‘GET’,‘POST’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E434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if </a:t>
            </a:r>
            <a:r>
              <a:rPr lang="en-US" alt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request.method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==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</a:rPr>
              <a:t>‘POST’</a:t>
            </a:r>
            <a:r>
              <a:rPr lang="en-US" altLang="en-US" dirty="0">
                <a:solidFill>
                  <a:srgbClr val="3E4349"/>
                </a:solidFill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E4349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name =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request.form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altLang="en-US" dirty="0">
                <a:solidFill>
                  <a:srgbClr val="4E9A06"/>
                </a:solidFill>
                <a:latin typeface="Consolas" panose="020B0609020204030204" pitchFamily="49" charset="0"/>
              </a:rPr>
              <a:t>‘name’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return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   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return ...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51618D-096F-4ECB-A3B5-2E5292A48175}"/>
              </a:ext>
            </a:extLst>
          </p:cNvPr>
          <p:cNvSpPr txBox="1"/>
          <p:nvPr/>
        </p:nvSpPr>
        <p:spPr>
          <a:xfrm>
            <a:off x="830191" y="1982643"/>
            <a:ext cx="748361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b="1" dirty="0">
              <a:solidFill>
                <a:schemeClr val="bg1"/>
              </a:solidFill>
              <a:latin typeface="Overpass Mono" panose="020B0604020202020204" charset="0"/>
            </a:endParaRPr>
          </a:p>
          <a:p>
            <a:pPr>
              <a:lnSpc>
                <a:spcPct val="200000"/>
              </a:lnSpc>
            </a:pPr>
            <a:endParaRPr lang="en-US" b="1" dirty="0">
              <a:solidFill>
                <a:schemeClr val="bg1"/>
              </a:solidFill>
              <a:latin typeface="Overpass Mono" panose="020B060402020202020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0D561-0ED1-4709-B960-687C2D31B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POST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9AFABE-BCD8-4126-B2D7-7DD939B8278E}"/>
              </a:ext>
            </a:extLst>
          </p:cNvPr>
          <p:cNvSpPr txBox="1"/>
          <p:nvPr/>
        </p:nvSpPr>
        <p:spPr>
          <a:xfrm>
            <a:off x="1278050" y="1205746"/>
            <a:ext cx="7483618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Overpass Mono" panose="020B0604020202020204" charset="0"/>
              </a:rPr>
              <a:t> - Use </a:t>
            </a:r>
            <a:r>
              <a:rPr lang="en-US" b="1" dirty="0" err="1">
                <a:solidFill>
                  <a:srgbClr val="FFFF00"/>
                </a:solidFill>
                <a:latin typeface="Overpass Mono" panose="020B0604020202020204" charset="0"/>
              </a:rPr>
              <a:t>request.form</a:t>
            </a:r>
            <a:r>
              <a:rPr lang="en-US" b="1" dirty="0">
                <a:solidFill>
                  <a:srgbClr val="FFFF00"/>
                </a:solidFill>
                <a:latin typeface="Overpass Mono" panose="020B0604020202020204" charset="0"/>
              </a:rPr>
              <a:t>[key]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Overpass Mono" panose="020B0604020202020204" charset="0"/>
              </a:rPr>
              <a:t> - Returns a string object of the value </a:t>
            </a:r>
          </a:p>
          <a:p>
            <a:pPr>
              <a:lnSpc>
                <a:spcPct val="200000"/>
              </a:lnSpc>
            </a:pPr>
            <a:endParaRPr lang="en-US" b="1" dirty="0">
              <a:solidFill>
                <a:schemeClr val="bg1"/>
              </a:solidFill>
              <a:latin typeface="Overpass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58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TOPICS</a:t>
            </a:r>
            <a:endParaRPr dirty="0"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Overview of Web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Overpass Mono"/>
                <a:ea typeface="Overpass Mono"/>
                <a:cs typeface="Overpass Mono"/>
                <a:sym typeface="Overpass Mono"/>
              </a:rPr>
              <a:t>Hands-on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Setting up Flask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Extra Resources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0CE16-FCC2-4A69-96AA-FEDDA24F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5F95A7-29F6-4F9B-9C63-7FC24B61179F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512443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0CE16-FCC2-4A69-96AA-FEDDA24F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Resources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5F95A7-29F6-4F9B-9C63-7FC24B61179F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126007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5A4A-85BF-4C55-8BD7-8DBEA2FC9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958" y="608711"/>
            <a:ext cx="6588000" cy="669000"/>
          </a:xfrm>
        </p:spPr>
        <p:txBody>
          <a:bodyPr/>
          <a:lstStyle/>
          <a:p>
            <a:r>
              <a:rPr lang="en-US" u="sng" dirty="0"/>
              <a:t>Contacts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835AC8-8EA6-4B6E-A443-D9A4C23FE49D}"/>
              </a:ext>
            </a:extLst>
          </p:cNvPr>
          <p:cNvSpPr txBox="1"/>
          <p:nvPr/>
        </p:nvSpPr>
        <p:spPr>
          <a:xfrm>
            <a:off x="4204740" y="1813883"/>
            <a:ext cx="55848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https://github.com/zejiekong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https://www.linkedin.com/in/ze-jie-kong/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A person sitting on a bench&#10;&#10;Description automatically generated with medium confidence">
            <a:extLst>
              <a:ext uri="{FF2B5EF4-FFF2-40B4-BE49-F238E27FC236}">
                <a16:creationId xmlns:a16="http://schemas.microsoft.com/office/drawing/2014/main" id="{71D00DD8-BB1A-464E-8A97-A67190EC1E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273" t="5819" r="13107" b="11835"/>
          <a:stretch/>
        </p:blipFill>
        <p:spPr>
          <a:xfrm>
            <a:off x="523701" y="607116"/>
            <a:ext cx="2685011" cy="3798068"/>
          </a:xfrm>
          <a:prstGeom prst="rect">
            <a:avLst/>
          </a:prstGeom>
        </p:spPr>
      </p:pic>
      <p:pic>
        <p:nvPicPr>
          <p:cNvPr id="10" name="Picture 9" descr="Logo, icon&#10;&#10;Description automatically generated">
            <a:extLst>
              <a:ext uri="{FF2B5EF4-FFF2-40B4-BE49-F238E27FC236}">
                <a16:creationId xmlns:a16="http://schemas.microsoft.com/office/drawing/2014/main" id="{BE1D08FB-736E-4F7D-9CA8-4202E88E49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1032" y="2424408"/>
            <a:ext cx="393708" cy="393708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A5960220-B95B-4F90-A3B8-77A2EF084E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3881" y="1680520"/>
            <a:ext cx="578570" cy="5785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5BC020-0AEE-428F-A1DF-0F45A2E5BB36}"/>
              </a:ext>
            </a:extLst>
          </p:cNvPr>
          <p:cNvSpPr txBox="1"/>
          <p:nvPr/>
        </p:nvSpPr>
        <p:spPr>
          <a:xfrm>
            <a:off x="4355872" y="3365717"/>
            <a:ext cx="315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Feel free to connect with me ! </a:t>
            </a:r>
            <a:r>
              <a:rPr lang="en-US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😀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858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900" name="Google Shape;900;p52"/>
          <p:cNvGrpSpPr/>
          <p:nvPr/>
        </p:nvGrpSpPr>
        <p:grpSpPr>
          <a:xfrm>
            <a:off x="4038098" y="2926312"/>
            <a:ext cx="1067804" cy="303977"/>
            <a:chOff x="3994909" y="3002512"/>
            <a:chExt cx="1067804" cy="303977"/>
          </a:xfrm>
        </p:grpSpPr>
        <p:grpSp>
          <p:nvGrpSpPr>
            <p:cNvPr id="901" name="Google Shape;901;p52"/>
            <p:cNvGrpSpPr/>
            <p:nvPr/>
          </p:nvGrpSpPr>
          <p:grpSpPr>
            <a:xfrm>
              <a:off x="4376840" y="3002512"/>
              <a:ext cx="303942" cy="303665"/>
              <a:chOff x="3314750" y="3817357"/>
              <a:chExt cx="356865" cy="356498"/>
            </a:xfrm>
          </p:grpSpPr>
          <p:sp>
            <p:nvSpPr>
              <p:cNvPr id="902" name="Google Shape;902;p52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52"/>
              <p:cNvSpPr/>
              <p:nvPr/>
            </p:nvSpPr>
            <p:spPr>
              <a:xfrm>
                <a:off x="3379082" y="3881296"/>
                <a:ext cx="228595" cy="228595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8720" extrusionOk="0">
                    <a:moveTo>
                      <a:pt x="6886" y="448"/>
                    </a:moveTo>
                    <a:cubicBezTo>
                      <a:pt x="7651" y="448"/>
                      <a:pt x="8272" y="1069"/>
                      <a:pt x="8272" y="1834"/>
                    </a:cubicBezTo>
                    <a:lnTo>
                      <a:pt x="8272" y="6872"/>
                    </a:lnTo>
                    <a:lnTo>
                      <a:pt x="8272" y="6886"/>
                    </a:lnTo>
                    <a:cubicBezTo>
                      <a:pt x="8272" y="7652"/>
                      <a:pt x="7651" y="8272"/>
                      <a:pt x="6872" y="8272"/>
                    </a:cubicBezTo>
                    <a:lnTo>
                      <a:pt x="1848" y="8272"/>
                    </a:lnTo>
                    <a:cubicBezTo>
                      <a:pt x="1069" y="8272"/>
                      <a:pt x="448" y="7652"/>
                      <a:pt x="448" y="6886"/>
                    </a:cubicBezTo>
                    <a:lnTo>
                      <a:pt x="448" y="1834"/>
                    </a:lnTo>
                    <a:cubicBezTo>
                      <a:pt x="448" y="1069"/>
                      <a:pt x="1069" y="448"/>
                      <a:pt x="1848" y="448"/>
                    </a:cubicBezTo>
                    <a:close/>
                    <a:moveTo>
                      <a:pt x="1848" y="1"/>
                    </a:moveTo>
                    <a:cubicBezTo>
                      <a:pt x="823" y="1"/>
                      <a:pt x="0" y="824"/>
                      <a:pt x="0" y="1834"/>
                    </a:cubicBezTo>
                    <a:lnTo>
                      <a:pt x="0" y="6872"/>
                    </a:lnTo>
                    <a:cubicBezTo>
                      <a:pt x="0" y="7897"/>
                      <a:pt x="823" y="8720"/>
                      <a:pt x="1848" y="8720"/>
                    </a:cubicBezTo>
                    <a:lnTo>
                      <a:pt x="6886" y="8720"/>
                    </a:lnTo>
                    <a:cubicBezTo>
                      <a:pt x="7897" y="8720"/>
                      <a:pt x="8719" y="7897"/>
                      <a:pt x="8719" y="6886"/>
                    </a:cubicBezTo>
                    <a:lnTo>
                      <a:pt x="8719" y="1834"/>
                    </a:lnTo>
                    <a:cubicBezTo>
                      <a:pt x="8719" y="824"/>
                      <a:pt x="7897" y="1"/>
                      <a:pt x="68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52"/>
              <p:cNvSpPr/>
              <p:nvPr/>
            </p:nvSpPr>
            <p:spPr>
              <a:xfrm>
                <a:off x="3412768" y="3935430"/>
                <a:ext cx="140408" cy="120274"/>
              </a:xfrm>
              <a:custGeom>
                <a:avLst/>
                <a:gdLst/>
                <a:ahLst/>
                <a:cxnLst/>
                <a:rect l="l" t="t" r="r" b="b"/>
                <a:pathLst>
                  <a:path w="5356" h="4588" extrusionOk="0">
                    <a:moveTo>
                      <a:pt x="3063" y="447"/>
                    </a:moveTo>
                    <a:cubicBezTo>
                      <a:pt x="4013" y="447"/>
                      <a:pt x="4923" y="1183"/>
                      <a:pt x="4923" y="2295"/>
                    </a:cubicBezTo>
                    <a:cubicBezTo>
                      <a:pt x="4908" y="3320"/>
                      <a:pt x="4085" y="4143"/>
                      <a:pt x="3075" y="4143"/>
                    </a:cubicBezTo>
                    <a:cubicBezTo>
                      <a:pt x="1429" y="4143"/>
                      <a:pt x="592" y="2151"/>
                      <a:pt x="1761" y="996"/>
                    </a:cubicBezTo>
                    <a:cubicBezTo>
                      <a:pt x="2140" y="617"/>
                      <a:pt x="2606" y="447"/>
                      <a:pt x="3063" y="447"/>
                    </a:cubicBezTo>
                    <a:close/>
                    <a:moveTo>
                      <a:pt x="3075" y="0"/>
                    </a:moveTo>
                    <a:cubicBezTo>
                      <a:pt x="1025" y="0"/>
                      <a:pt x="0" y="2468"/>
                      <a:pt x="1444" y="3912"/>
                    </a:cubicBezTo>
                    <a:cubicBezTo>
                      <a:pt x="1910" y="4379"/>
                      <a:pt x="2484" y="4587"/>
                      <a:pt x="3047" y="4587"/>
                    </a:cubicBezTo>
                    <a:cubicBezTo>
                      <a:pt x="4225" y="4587"/>
                      <a:pt x="5356" y="3673"/>
                      <a:pt x="5356" y="2295"/>
                    </a:cubicBezTo>
                    <a:cubicBezTo>
                      <a:pt x="5356" y="1025"/>
                      <a:pt x="4331" y="0"/>
                      <a:pt x="3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52"/>
              <p:cNvSpPr/>
              <p:nvPr/>
            </p:nvSpPr>
            <p:spPr>
              <a:xfrm>
                <a:off x="3539518" y="3910447"/>
                <a:ext cx="31065" cy="31039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84" extrusionOk="0">
                    <a:moveTo>
                      <a:pt x="593" y="0"/>
                    </a:moveTo>
                    <a:cubicBezTo>
                      <a:pt x="275" y="0"/>
                      <a:pt x="1" y="260"/>
                      <a:pt x="1" y="592"/>
                    </a:cubicBezTo>
                    <a:cubicBezTo>
                      <a:pt x="1" y="910"/>
                      <a:pt x="275" y="1184"/>
                      <a:pt x="593" y="1184"/>
                    </a:cubicBezTo>
                    <a:cubicBezTo>
                      <a:pt x="925" y="1184"/>
                      <a:pt x="1185" y="910"/>
                      <a:pt x="1185" y="592"/>
                    </a:cubicBezTo>
                    <a:cubicBezTo>
                      <a:pt x="1185" y="260"/>
                      <a:pt x="925" y="0"/>
                      <a:pt x="5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6" name="Google Shape;906;p52"/>
            <p:cNvGrpSpPr/>
            <p:nvPr/>
          </p:nvGrpSpPr>
          <p:grpSpPr>
            <a:xfrm>
              <a:off x="4758771" y="3002512"/>
              <a:ext cx="303942" cy="303665"/>
              <a:chOff x="3763184" y="3817357"/>
              <a:chExt cx="356865" cy="356498"/>
            </a:xfrm>
          </p:grpSpPr>
          <p:sp>
            <p:nvSpPr>
              <p:cNvPr id="907" name="Google Shape;907;p52"/>
              <p:cNvSpPr/>
              <p:nvPr/>
            </p:nvSpPr>
            <p:spPr>
              <a:xfrm>
                <a:off x="3763184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52"/>
              <p:cNvSpPr/>
              <p:nvPr/>
            </p:nvSpPr>
            <p:spPr>
              <a:xfrm>
                <a:off x="3848330" y="3964188"/>
                <a:ext cx="39375" cy="11694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4461" extrusionOk="0">
                    <a:moveTo>
                      <a:pt x="58" y="0"/>
                    </a:moveTo>
                    <a:cubicBezTo>
                      <a:pt x="29" y="0"/>
                      <a:pt x="0" y="29"/>
                      <a:pt x="0" y="58"/>
                    </a:cubicBezTo>
                    <a:lnTo>
                      <a:pt x="0" y="4403"/>
                    </a:lnTo>
                    <a:cubicBezTo>
                      <a:pt x="0" y="4432"/>
                      <a:pt x="29" y="4461"/>
                      <a:pt x="58" y="4461"/>
                    </a:cubicBezTo>
                    <a:lnTo>
                      <a:pt x="1444" y="4461"/>
                    </a:lnTo>
                    <a:cubicBezTo>
                      <a:pt x="1473" y="4461"/>
                      <a:pt x="1502" y="4446"/>
                      <a:pt x="1502" y="4403"/>
                    </a:cubicBezTo>
                    <a:lnTo>
                      <a:pt x="1502" y="58"/>
                    </a:lnTo>
                    <a:cubicBezTo>
                      <a:pt x="1502" y="29"/>
                      <a:pt x="1473" y="0"/>
                      <a:pt x="1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52"/>
              <p:cNvSpPr/>
              <p:nvPr/>
            </p:nvSpPr>
            <p:spPr>
              <a:xfrm>
                <a:off x="3832418" y="3894403"/>
                <a:ext cx="55287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811" extrusionOk="0">
                    <a:moveTo>
                      <a:pt x="1208" y="0"/>
                    </a:moveTo>
                    <a:cubicBezTo>
                      <a:pt x="987" y="0"/>
                      <a:pt x="761" y="83"/>
                      <a:pt x="578" y="266"/>
                    </a:cubicBezTo>
                    <a:cubicBezTo>
                      <a:pt x="1" y="829"/>
                      <a:pt x="405" y="1810"/>
                      <a:pt x="1214" y="1810"/>
                    </a:cubicBezTo>
                    <a:cubicBezTo>
                      <a:pt x="1704" y="1810"/>
                      <a:pt x="2109" y="1406"/>
                      <a:pt x="2109" y="901"/>
                    </a:cubicBezTo>
                    <a:cubicBezTo>
                      <a:pt x="2109" y="355"/>
                      <a:pt x="1668" y="0"/>
                      <a:pt x="1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52"/>
              <p:cNvSpPr/>
              <p:nvPr/>
            </p:nvSpPr>
            <p:spPr>
              <a:xfrm>
                <a:off x="3925901" y="3964161"/>
                <a:ext cx="124914" cy="117365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4477" extrusionOk="0">
                    <a:moveTo>
                      <a:pt x="2716" y="1"/>
                    </a:moveTo>
                    <a:cubicBezTo>
                      <a:pt x="2701" y="1"/>
                      <a:pt x="2686" y="1"/>
                      <a:pt x="2671" y="1"/>
                    </a:cubicBezTo>
                    <a:cubicBezTo>
                      <a:pt x="2180" y="1"/>
                      <a:pt x="1718" y="145"/>
                      <a:pt x="1314" y="434"/>
                    </a:cubicBezTo>
                    <a:cubicBezTo>
                      <a:pt x="1304" y="441"/>
                      <a:pt x="1294" y="444"/>
                      <a:pt x="1284" y="444"/>
                    </a:cubicBezTo>
                    <a:cubicBezTo>
                      <a:pt x="1248" y="444"/>
                      <a:pt x="1213" y="410"/>
                      <a:pt x="1213" y="376"/>
                    </a:cubicBezTo>
                    <a:lnTo>
                      <a:pt x="1213" y="59"/>
                    </a:lnTo>
                    <a:cubicBezTo>
                      <a:pt x="1213" y="30"/>
                      <a:pt x="1170" y="1"/>
                      <a:pt x="1141" y="1"/>
                    </a:cubicBezTo>
                    <a:lnTo>
                      <a:pt x="58" y="1"/>
                    </a:lnTo>
                    <a:cubicBezTo>
                      <a:pt x="29" y="1"/>
                      <a:pt x="1" y="30"/>
                      <a:pt x="1" y="59"/>
                    </a:cubicBezTo>
                    <a:lnTo>
                      <a:pt x="1" y="4389"/>
                    </a:lnTo>
                    <a:cubicBezTo>
                      <a:pt x="1" y="4433"/>
                      <a:pt x="29" y="4462"/>
                      <a:pt x="58" y="4462"/>
                    </a:cubicBezTo>
                    <a:lnTo>
                      <a:pt x="1430" y="4462"/>
                    </a:lnTo>
                    <a:cubicBezTo>
                      <a:pt x="1473" y="4462"/>
                      <a:pt x="1502" y="4433"/>
                      <a:pt x="1502" y="4389"/>
                    </a:cubicBezTo>
                    <a:lnTo>
                      <a:pt x="1502" y="2859"/>
                    </a:lnTo>
                    <a:cubicBezTo>
                      <a:pt x="1502" y="2354"/>
                      <a:pt x="1617" y="1502"/>
                      <a:pt x="2382" y="1502"/>
                    </a:cubicBezTo>
                    <a:cubicBezTo>
                      <a:pt x="3133" y="1502"/>
                      <a:pt x="3249" y="2354"/>
                      <a:pt x="3249" y="2859"/>
                    </a:cubicBezTo>
                    <a:lnTo>
                      <a:pt x="3249" y="4404"/>
                    </a:lnTo>
                    <a:cubicBezTo>
                      <a:pt x="3249" y="4433"/>
                      <a:pt x="3277" y="4462"/>
                      <a:pt x="3321" y="4462"/>
                    </a:cubicBezTo>
                    <a:lnTo>
                      <a:pt x="3321" y="4476"/>
                    </a:lnTo>
                    <a:lnTo>
                      <a:pt x="4692" y="4476"/>
                    </a:lnTo>
                    <a:cubicBezTo>
                      <a:pt x="4721" y="4476"/>
                      <a:pt x="4750" y="4433"/>
                      <a:pt x="4750" y="4404"/>
                    </a:cubicBezTo>
                    <a:lnTo>
                      <a:pt x="4750" y="2383"/>
                    </a:lnTo>
                    <a:cubicBezTo>
                      <a:pt x="4764" y="1806"/>
                      <a:pt x="4591" y="1243"/>
                      <a:pt x="4259" y="766"/>
                    </a:cubicBezTo>
                    <a:cubicBezTo>
                      <a:pt x="3893" y="287"/>
                      <a:pt x="3320" y="1"/>
                      <a:pt x="27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1" name="Google Shape;911;p52"/>
            <p:cNvGrpSpPr/>
            <p:nvPr/>
          </p:nvGrpSpPr>
          <p:grpSpPr>
            <a:xfrm>
              <a:off x="3994909" y="3002512"/>
              <a:ext cx="303942" cy="303977"/>
              <a:chOff x="2866317" y="3817357"/>
              <a:chExt cx="356865" cy="356865"/>
            </a:xfrm>
          </p:grpSpPr>
          <p:sp>
            <p:nvSpPr>
              <p:cNvPr id="912" name="Google Shape;912;p52"/>
              <p:cNvSpPr/>
              <p:nvPr/>
            </p:nvSpPr>
            <p:spPr>
              <a:xfrm>
                <a:off x="2866317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799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799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2"/>
              <p:cNvSpPr/>
              <p:nvPr/>
            </p:nvSpPr>
            <p:spPr>
              <a:xfrm>
                <a:off x="2928367" y="3894561"/>
                <a:ext cx="194175" cy="279662"/>
              </a:xfrm>
              <a:custGeom>
                <a:avLst/>
                <a:gdLst/>
                <a:ahLst/>
                <a:cxnLst/>
                <a:rect l="l" t="t" r="r" b="b"/>
                <a:pathLst>
                  <a:path w="7407" h="10668" extrusionOk="0">
                    <a:moveTo>
                      <a:pt x="6208" y="0"/>
                    </a:moveTo>
                    <a:cubicBezTo>
                      <a:pt x="4086" y="14"/>
                      <a:pt x="2079" y="1732"/>
                      <a:pt x="2079" y="3854"/>
                    </a:cubicBezTo>
                    <a:lnTo>
                      <a:pt x="2079" y="4114"/>
                    </a:lnTo>
                    <a:cubicBezTo>
                      <a:pt x="2079" y="4129"/>
                      <a:pt x="2051" y="4157"/>
                      <a:pt x="2036" y="4157"/>
                    </a:cubicBezTo>
                    <a:lnTo>
                      <a:pt x="174" y="4157"/>
                    </a:lnTo>
                    <a:cubicBezTo>
                      <a:pt x="73" y="4157"/>
                      <a:pt x="1" y="4230"/>
                      <a:pt x="1" y="4331"/>
                    </a:cubicBezTo>
                    <a:lnTo>
                      <a:pt x="1" y="6048"/>
                    </a:lnTo>
                    <a:cubicBezTo>
                      <a:pt x="1" y="6149"/>
                      <a:pt x="73" y="6236"/>
                      <a:pt x="174" y="6236"/>
                    </a:cubicBezTo>
                    <a:lnTo>
                      <a:pt x="2036" y="6236"/>
                    </a:lnTo>
                    <a:cubicBezTo>
                      <a:pt x="2051" y="6236"/>
                      <a:pt x="2079" y="6251"/>
                      <a:pt x="2079" y="6279"/>
                    </a:cubicBezTo>
                    <a:lnTo>
                      <a:pt x="2079" y="10220"/>
                    </a:lnTo>
                    <a:cubicBezTo>
                      <a:pt x="2079" y="10235"/>
                      <a:pt x="2079" y="10249"/>
                      <a:pt x="2108" y="10264"/>
                    </a:cubicBezTo>
                    <a:cubicBezTo>
                      <a:pt x="2743" y="10495"/>
                      <a:pt x="3422" y="10624"/>
                      <a:pt x="4100" y="10668"/>
                    </a:cubicBezTo>
                    <a:cubicBezTo>
                      <a:pt x="4129" y="10668"/>
                      <a:pt x="4144" y="10639"/>
                      <a:pt x="4144" y="10624"/>
                    </a:cubicBezTo>
                    <a:lnTo>
                      <a:pt x="4144" y="6279"/>
                    </a:lnTo>
                    <a:cubicBezTo>
                      <a:pt x="4144" y="6251"/>
                      <a:pt x="4158" y="6236"/>
                      <a:pt x="4187" y="6236"/>
                    </a:cubicBezTo>
                    <a:lnTo>
                      <a:pt x="7218" y="6236"/>
                    </a:lnTo>
                    <a:cubicBezTo>
                      <a:pt x="7319" y="6236"/>
                      <a:pt x="7406" y="6149"/>
                      <a:pt x="7406" y="6048"/>
                    </a:cubicBezTo>
                    <a:lnTo>
                      <a:pt x="7406" y="4331"/>
                    </a:lnTo>
                    <a:cubicBezTo>
                      <a:pt x="7406" y="4230"/>
                      <a:pt x="7319" y="4143"/>
                      <a:pt x="7218" y="4143"/>
                    </a:cubicBezTo>
                    <a:lnTo>
                      <a:pt x="4187" y="4143"/>
                    </a:lnTo>
                    <a:cubicBezTo>
                      <a:pt x="4158" y="4143"/>
                      <a:pt x="4144" y="4129"/>
                      <a:pt x="4144" y="4100"/>
                    </a:cubicBezTo>
                    <a:lnTo>
                      <a:pt x="4144" y="3854"/>
                    </a:lnTo>
                    <a:cubicBezTo>
                      <a:pt x="4144" y="2714"/>
                      <a:pt x="5068" y="2079"/>
                      <a:pt x="6208" y="2079"/>
                    </a:cubicBezTo>
                    <a:lnTo>
                      <a:pt x="7218" y="2079"/>
                    </a:lnTo>
                    <a:cubicBezTo>
                      <a:pt x="7319" y="2079"/>
                      <a:pt x="7406" y="1992"/>
                      <a:pt x="7406" y="1891"/>
                    </a:cubicBezTo>
                    <a:lnTo>
                      <a:pt x="7406" y="173"/>
                    </a:lnTo>
                    <a:cubicBezTo>
                      <a:pt x="7406" y="72"/>
                      <a:pt x="7319" y="0"/>
                      <a:pt x="7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14" name="Google Shape;914;p52"/>
          <p:cNvSpPr txBox="1"/>
          <p:nvPr/>
        </p:nvSpPr>
        <p:spPr>
          <a:xfrm>
            <a:off x="2788650" y="4328875"/>
            <a:ext cx="35667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Please, keep this slide for attribution.</a:t>
            </a:r>
            <a:endParaRPr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11802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Helvetica Neue"/>
              </a:rPr>
              <a:t>Flask is a web application framework written in Python.</a:t>
            </a:r>
            <a:r>
              <a:rPr lang="en-US" b="0" i="0" dirty="0">
                <a:solidFill>
                  <a:srgbClr val="404040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Helvetica Neue"/>
              </a:rPr>
              <a:t>A Web Application Framework represents a collection of libraries and modules that enable web application developers to write applications.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INTRODUCTION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20347555-4B0F-431C-9E0A-A7687705F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17682"/>
            <a:ext cx="3856980" cy="15081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23DA-EC0A-4FBB-93CF-829E8293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929F1-1634-400B-A09D-6AB4DB1AB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8378" y="2356556"/>
            <a:ext cx="2226600" cy="843900"/>
          </a:xfrm>
        </p:spPr>
        <p:txBody>
          <a:bodyPr/>
          <a:lstStyle/>
          <a:p>
            <a:pPr indent="0"/>
            <a:r>
              <a:rPr lang="en-US" dirty="0"/>
              <a:t>Up-to-date / modern. Scalable.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F5D7C8-DA77-4B24-8BE7-DC8DC95EAD6C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338378" y="1764379"/>
            <a:ext cx="2481300" cy="524400"/>
          </a:xfrm>
        </p:spPr>
        <p:txBody>
          <a:bodyPr/>
          <a:lstStyle/>
          <a:p>
            <a:r>
              <a:rPr lang="en-US" dirty="0"/>
              <a:t>Popular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F7A3C11-7EB9-4540-A0A4-0F0E2C99D907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09538" y="2475775"/>
            <a:ext cx="2226600" cy="843900"/>
          </a:xfrm>
        </p:spPr>
        <p:txBody>
          <a:bodyPr/>
          <a:lstStyle/>
          <a:p>
            <a:pPr indent="0"/>
            <a:r>
              <a:rPr lang="en-US" dirty="0"/>
              <a:t>Small learning curve. Written in Python. Good starting point to get into front-end or back-end.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F72D74A-2358-4D76-B7F0-5B763450023B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292000" y="1764379"/>
            <a:ext cx="2481300" cy="524400"/>
          </a:xfrm>
        </p:spPr>
        <p:txBody>
          <a:bodyPr/>
          <a:lstStyle/>
          <a:p>
            <a:r>
              <a:rPr lang="en-US" dirty="0"/>
              <a:t>Easy to learn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AEEF9F-EC48-43F8-B104-DF7BE0677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29" t="31545" r="50903" b="39555"/>
          <a:stretch/>
        </p:blipFill>
        <p:spPr>
          <a:xfrm>
            <a:off x="2954740" y="3040958"/>
            <a:ext cx="3389468" cy="1486456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B9320878-319B-4833-9C32-9B60EDAEB58A}"/>
              </a:ext>
            </a:extLst>
          </p:cNvPr>
          <p:cNvSpPr txBox="1">
            <a:spLocks/>
          </p:cNvSpPr>
          <p:nvPr/>
        </p:nvSpPr>
        <p:spPr>
          <a:xfrm>
            <a:off x="6625400" y="2432772"/>
            <a:ext cx="2226600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indent="0"/>
            <a:r>
              <a:rPr lang="en-US" dirty="0"/>
              <a:t>Limitless applications. </a:t>
            </a: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06F3A239-3EF7-4397-B1B0-75BEA48187EC}"/>
              </a:ext>
            </a:extLst>
          </p:cNvPr>
          <p:cNvSpPr txBox="1">
            <a:spLocks/>
          </p:cNvSpPr>
          <p:nvPr/>
        </p:nvSpPr>
        <p:spPr>
          <a:xfrm>
            <a:off x="6625400" y="1764379"/>
            <a:ext cx="2481300" cy="52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55204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of Web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61AF5927-878F-4E47-96B0-3DA943572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157" y="113312"/>
            <a:ext cx="6303686" cy="491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96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6"/>
          <p:cNvSpPr txBox="1">
            <a:spLocks noGrp="1"/>
          </p:cNvSpPr>
          <p:nvPr>
            <p:ph type="title"/>
          </p:nvPr>
        </p:nvSpPr>
        <p:spPr>
          <a:xfrm>
            <a:off x="-1598085" y="2850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Requirements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95" name="Google Shape;695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1316950"/>
            <a:ext cx="2697600" cy="273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2"/>
                </a:solidFill>
              </a:rPr>
              <a:t>Python 3.6 ++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6" name="Google Shape;696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1401201"/>
            <a:ext cx="2698800" cy="273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400" dirty="0"/>
              <a:t>Latest version of Python recommended. </a:t>
            </a:r>
            <a:endParaRPr sz="1400" dirty="0"/>
          </a:p>
        </p:txBody>
      </p:sp>
      <p:sp>
        <p:nvSpPr>
          <p:cNvPr id="697" name="Google Shape;697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2180501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2"/>
                </a:solidFill>
              </a:rPr>
              <a:t>IDE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8" name="Google Shape;698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2222501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dirty="0" err="1"/>
              <a:t>Vscode</a:t>
            </a:r>
            <a:r>
              <a:rPr lang="en-US" sz="1400" dirty="0"/>
              <a:t>, </a:t>
            </a:r>
            <a:r>
              <a:rPr lang="en-US" sz="1400" dirty="0" err="1"/>
              <a:t>Pycharm</a:t>
            </a:r>
            <a:r>
              <a:rPr lang="en-US" sz="1400" dirty="0"/>
              <a:t> …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699" name="Google Shape;699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39551" y="30975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2"/>
                </a:solidFill>
              </a:rPr>
              <a:t>Module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700" name="Google Shape;700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3177734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400" dirty="0"/>
              <a:t>pip (package manager), </a:t>
            </a:r>
            <a:r>
              <a:rPr lang="en-US" sz="1400" dirty="0" err="1"/>
              <a:t>venv</a:t>
            </a:r>
            <a:endParaRPr sz="1400" dirty="0"/>
          </a:p>
        </p:txBody>
      </p:sp>
      <p:sp>
        <p:nvSpPr>
          <p:cNvPr id="701" name="Google Shape;701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75" y="3953551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Browser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702" name="Google Shape;702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4026592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400" dirty="0"/>
              <a:t>Access localhost</a:t>
            </a:r>
            <a:endParaRPr sz="1400" dirty="0"/>
          </a:p>
        </p:txBody>
      </p:sp>
      <p:sp>
        <p:nvSpPr>
          <p:cNvPr id="703" name="Google Shape;703;p46"/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4" name="Google Shape;714;p46"/>
          <p:cNvCxnSpPr/>
          <p:nvPr/>
        </p:nvCxnSpPr>
        <p:spPr>
          <a:xfrm rot="10800000" flipH="1">
            <a:off x="3351874" y="1570575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5" name="Google Shape;715;p46"/>
          <p:cNvCxnSpPr/>
          <p:nvPr/>
        </p:nvCxnSpPr>
        <p:spPr>
          <a:xfrm rot="10800000" flipH="1">
            <a:off x="3351874" y="24552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6" name="Google Shape;716;p46"/>
          <p:cNvCxnSpPr/>
          <p:nvPr/>
        </p:nvCxnSpPr>
        <p:spPr>
          <a:xfrm>
            <a:off x="3351874" y="28974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7" name="Google Shape;717;p46"/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Setting up Flask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13B69C-033C-4D29-A1B0-52CFD0C7FE2C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495595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259C-8D4C-486E-A4C4-4BF8AD2B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5500E0-7D12-4182-8D2F-FE3AE519E94F}"/>
              </a:ext>
            </a:extLst>
          </p:cNvPr>
          <p:cNvSpPr txBox="1"/>
          <p:nvPr/>
        </p:nvSpPr>
        <p:spPr>
          <a:xfrm>
            <a:off x="3816112" y="1173182"/>
            <a:ext cx="38898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ighlight>
                  <a:srgbClr val="FFFF00"/>
                </a:highlight>
              </a:rPr>
              <a:t>Desktop/flask-tutorial</a:t>
            </a:r>
          </a:p>
          <a:p>
            <a:r>
              <a:rPr lang="en-US" sz="900" dirty="0"/>
              <a:t>├── </a:t>
            </a:r>
            <a:r>
              <a:rPr lang="en-US" sz="900" dirty="0" err="1">
                <a:highlight>
                  <a:srgbClr val="FFFF00"/>
                </a:highlight>
              </a:rPr>
              <a:t>flaskr</a:t>
            </a:r>
            <a:r>
              <a:rPr lang="en-US" sz="900" dirty="0">
                <a:highlight>
                  <a:srgbClr val="FFFF00"/>
                </a:highlight>
              </a:rPr>
              <a:t>/</a:t>
            </a:r>
          </a:p>
          <a:p>
            <a:r>
              <a:rPr lang="en-US" sz="900" dirty="0"/>
              <a:t>│   ├── </a:t>
            </a:r>
            <a:r>
              <a:rPr lang="en-US" sz="900" dirty="0">
                <a:highlight>
                  <a:srgbClr val="FFFF00"/>
                </a:highlight>
              </a:rPr>
              <a:t>__init__.py</a:t>
            </a:r>
          </a:p>
          <a:p>
            <a:r>
              <a:rPr lang="en-US" sz="900" dirty="0"/>
              <a:t>│   ├── db.py</a:t>
            </a:r>
          </a:p>
          <a:p>
            <a:r>
              <a:rPr lang="en-US" sz="900" dirty="0"/>
              <a:t>│   ├── </a:t>
            </a:r>
            <a:r>
              <a:rPr lang="en-US" sz="900" dirty="0" err="1"/>
              <a:t>schema.sql</a:t>
            </a:r>
            <a:endParaRPr lang="en-US" sz="900" dirty="0"/>
          </a:p>
          <a:p>
            <a:r>
              <a:rPr lang="en-US" sz="900" dirty="0"/>
              <a:t>│   ├── auth.py</a:t>
            </a:r>
          </a:p>
          <a:p>
            <a:r>
              <a:rPr lang="en-US" sz="900" dirty="0"/>
              <a:t>│   ├── blog.py</a:t>
            </a:r>
          </a:p>
          <a:p>
            <a:r>
              <a:rPr lang="en-US" sz="900" dirty="0"/>
              <a:t>│   ├── </a:t>
            </a:r>
            <a:r>
              <a:rPr lang="en-US" sz="900" dirty="0">
                <a:highlight>
                  <a:srgbClr val="FFFF00"/>
                </a:highlight>
              </a:rPr>
              <a:t>templates/</a:t>
            </a:r>
          </a:p>
          <a:p>
            <a:r>
              <a:rPr lang="en-US" sz="900" dirty="0"/>
              <a:t>│   │   ├── base.html</a:t>
            </a:r>
          </a:p>
          <a:p>
            <a:r>
              <a:rPr lang="en-US" sz="900" dirty="0"/>
              <a:t>│   │   ├── auth/</a:t>
            </a:r>
          </a:p>
          <a:p>
            <a:r>
              <a:rPr lang="en-US" sz="900" dirty="0"/>
              <a:t>│   │   │   ├── login.html</a:t>
            </a:r>
          </a:p>
          <a:p>
            <a:r>
              <a:rPr lang="en-US" sz="900" dirty="0"/>
              <a:t>│   │   │   └── register.html</a:t>
            </a:r>
          </a:p>
          <a:p>
            <a:r>
              <a:rPr lang="en-US" sz="900" dirty="0"/>
              <a:t>│   │   └── blog/</a:t>
            </a:r>
          </a:p>
          <a:p>
            <a:r>
              <a:rPr lang="en-US" sz="900" dirty="0"/>
              <a:t>│   │       ├── create.html</a:t>
            </a:r>
          </a:p>
          <a:p>
            <a:r>
              <a:rPr lang="en-US" sz="900" dirty="0"/>
              <a:t>│   │       ├── index.html</a:t>
            </a:r>
          </a:p>
          <a:p>
            <a:r>
              <a:rPr lang="en-US" sz="900" dirty="0"/>
              <a:t>│   │       └── update.html</a:t>
            </a:r>
          </a:p>
          <a:p>
            <a:r>
              <a:rPr lang="en-US" sz="900" dirty="0"/>
              <a:t>│   └── </a:t>
            </a:r>
            <a:r>
              <a:rPr lang="en-US" sz="900" dirty="0">
                <a:highlight>
                  <a:srgbClr val="FFFF00"/>
                </a:highlight>
              </a:rPr>
              <a:t>static/</a:t>
            </a:r>
          </a:p>
          <a:p>
            <a:r>
              <a:rPr lang="en-US" sz="900" dirty="0"/>
              <a:t>│       └── style.css</a:t>
            </a:r>
          </a:p>
          <a:p>
            <a:r>
              <a:rPr lang="en-US" sz="900" dirty="0"/>
              <a:t>├── tests/</a:t>
            </a:r>
          </a:p>
          <a:p>
            <a:r>
              <a:rPr lang="en-US" sz="900" dirty="0"/>
              <a:t>│   ├── conftest.py</a:t>
            </a:r>
          </a:p>
          <a:p>
            <a:r>
              <a:rPr lang="en-US" sz="900" dirty="0"/>
              <a:t>│   ├── </a:t>
            </a:r>
            <a:r>
              <a:rPr lang="en-US" sz="900" dirty="0" err="1"/>
              <a:t>data.sql</a:t>
            </a:r>
            <a:endParaRPr lang="en-US" sz="900" dirty="0"/>
          </a:p>
          <a:p>
            <a:r>
              <a:rPr lang="en-US" sz="900" dirty="0"/>
              <a:t>│   ├── test_factory.py</a:t>
            </a:r>
          </a:p>
          <a:p>
            <a:r>
              <a:rPr lang="en-US" sz="900" dirty="0"/>
              <a:t>│   ├── test_db.py</a:t>
            </a:r>
          </a:p>
          <a:p>
            <a:r>
              <a:rPr lang="en-US" sz="900" dirty="0"/>
              <a:t>│   ├── test_auth.py</a:t>
            </a:r>
          </a:p>
          <a:p>
            <a:r>
              <a:rPr lang="en-US" sz="900" dirty="0"/>
              <a:t>│   └── test_blog.py</a:t>
            </a:r>
          </a:p>
          <a:p>
            <a:r>
              <a:rPr lang="en-US" sz="900" dirty="0"/>
              <a:t>├── </a:t>
            </a:r>
            <a:r>
              <a:rPr lang="en-US" sz="900" dirty="0" err="1">
                <a:highlight>
                  <a:srgbClr val="FFFF00"/>
                </a:highlight>
              </a:rPr>
              <a:t>venv</a:t>
            </a:r>
            <a:r>
              <a:rPr lang="en-US" sz="900" dirty="0">
                <a:highlight>
                  <a:srgbClr val="FFFF00"/>
                </a:highlight>
              </a:rPr>
              <a:t>/</a:t>
            </a:r>
          </a:p>
          <a:p>
            <a:r>
              <a:rPr lang="en-US" sz="900" dirty="0"/>
              <a:t>├── setup.py</a:t>
            </a:r>
          </a:p>
          <a:p>
            <a:r>
              <a:rPr lang="en-US" sz="900" dirty="0"/>
              <a:t>└── MANIFEST.in</a:t>
            </a:r>
          </a:p>
        </p:txBody>
      </p:sp>
    </p:spTree>
    <p:extLst>
      <p:ext uri="{BB962C8B-B14F-4D97-AF65-F5344CB8AC3E}">
        <p14:creationId xmlns:p14="http://schemas.microsoft.com/office/powerpoint/2010/main" val="2460178559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1066</Words>
  <Application>Microsoft Office PowerPoint</Application>
  <PresentationFormat>On-screen Show (16:9)</PresentationFormat>
  <Paragraphs>183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Segoe UI Emoji</vt:lpstr>
      <vt:lpstr>Arial</vt:lpstr>
      <vt:lpstr>Nunito Light</vt:lpstr>
      <vt:lpstr>Helvetica Neue</vt:lpstr>
      <vt:lpstr>Raleway SemiBold</vt:lpstr>
      <vt:lpstr>Consolas</vt:lpstr>
      <vt:lpstr>Barlow Condensed ExtraBold</vt:lpstr>
      <vt:lpstr>Overpass Mono</vt:lpstr>
      <vt:lpstr>Anaheim</vt:lpstr>
      <vt:lpstr>Programming Lesson by Slidesgo</vt:lpstr>
      <vt:lpstr>FLASK Workshop </vt:lpstr>
      <vt:lpstr>TOPICS</vt:lpstr>
      <vt:lpstr>INTRODUCTION</vt:lpstr>
      <vt:lpstr>Motivation</vt:lpstr>
      <vt:lpstr>Overview of Web</vt:lpstr>
      <vt:lpstr>PowerPoint Presentation</vt:lpstr>
      <vt:lpstr>Requirements</vt:lpstr>
      <vt:lpstr>Setting up Flask</vt:lpstr>
      <vt:lpstr>Directory Structure</vt:lpstr>
      <vt:lpstr>Virtual Environment</vt:lpstr>
      <vt:lpstr>Flask Code Template</vt:lpstr>
      <vt:lpstr>Routing</vt:lpstr>
      <vt:lpstr>Variable Rules</vt:lpstr>
      <vt:lpstr>URL Building, Redirect URL, Render Template</vt:lpstr>
      <vt:lpstr>Intro to HTML</vt:lpstr>
      <vt:lpstr>PowerPoint Presentation</vt:lpstr>
      <vt:lpstr>HTTP Methods</vt:lpstr>
      <vt:lpstr>HTML Form</vt:lpstr>
      <vt:lpstr>Accessing POST Data</vt:lpstr>
      <vt:lpstr>Exercise</vt:lpstr>
      <vt:lpstr>Extra Resources</vt:lpstr>
      <vt:lpstr>Contacts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Workshop </dc:title>
  <dc:creator>ze jie</dc:creator>
  <cp:lastModifiedBy>#KONG ZE JIE#</cp:lastModifiedBy>
  <cp:revision>12</cp:revision>
  <dcterms:modified xsi:type="dcterms:W3CDTF">2021-12-14T14:37:51Z</dcterms:modified>
</cp:coreProperties>
</file>