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67" r:id="rId3"/>
    <p:sldId id="257" r:id="rId4"/>
    <p:sldId id="261" r:id="rId5"/>
    <p:sldId id="263" r:id="rId6"/>
    <p:sldId id="279" r:id="rId7"/>
    <p:sldId id="262" r:id="rId8"/>
    <p:sldId id="280" r:id="rId9"/>
    <p:sldId id="258" r:id="rId10"/>
    <p:sldId id="278" r:id="rId11"/>
  </p:sldIdLst>
  <p:sldSz cx="9144000" cy="5143500" type="screen16x9"/>
  <p:notesSz cx="6858000" cy="9144000"/>
  <p:embeddedFontLst>
    <p:embeddedFont>
      <p:font typeface="Quicksand" panose="020B0604020202020204" charset="-18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753554-7647-44B7-8E01-475F4C4DD343}">
  <a:tblStyle styleId="{0E753554-7647-44B7-8E01-475F4C4DD3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31800" y="1169100"/>
            <a:ext cx="6680400" cy="173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Elosztott Rendszerek Beadandó</a:t>
            </a:r>
            <a:endParaRPr dirty="0"/>
          </a:p>
        </p:txBody>
      </p:sp>
      <p:sp>
        <p:nvSpPr>
          <p:cNvPr id="3" name="Google Shape;76;p13">
            <a:extLst>
              <a:ext uri="{FF2B5EF4-FFF2-40B4-BE49-F238E27FC236}">
                <a16:creationId xmlns:a16="http://schemas.microsoft.com/office/drawing/2014/main" id="{46B82948-843E-43D2-8638-6540C557C83B}"/>
              </a:ext>
            </a:extLst>
          </p:cNvPr>
          <p:cNvSpPr txBox="1">
            <a:spLocks/>
          </p:cNvSpPr>
          <p:nvPr/>
        </p:nvSpPr>
        <p:spPr>
          <a:xfrm>
            <a:off x="4415882" y="4036218"/>
            <a:ext cx="4556669" cy="85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US" sz="2400" dirty="0"/>
              <a:t>Zékány Szabina </a:t>
            </a:r>
          </a:p>
          <a:p>
            <a:pPr algn="ctr"/>
            <a:r>
              <a:rPr lang="en-US" sz="2400" dirty="0"/>
              <a:t>2020, December</a:t>
            </a:r>
            <a:endParaRPr lang="hu-HU" sz="2400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ctrTitle" idx="4294967295"/>
          </p:nvPr>
        </p:nvSpPr>
        <p:spPr>
          <a:xfrm>
            <a:off x="903150" y="2185494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>
                <a:solidFill>
                  <a:srgbClr val="2E3037"/>
                </a:solidFill>
              </a:rPr>
              <a:t>Köszönöm a figyelmet!</a:t>
            </a:r>
            <a:endParaRPr sz="6600" b="1" dirty="0">
              <a:solidFill>
                <a:srgbClr val="2E3037"/>
              </a:solidFill>
            </a:endParaRPr>
          </a:p>
        </p:txBody>
      </p:sp>
      <p:sp>
        <p:nvSpPr>
          <p:cNvPr id="317" name="Google Shape;317;p34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165475" y="378619"/>
            <a:ext cx="6858000" cy="5160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WEBALKALMAZÁS </a:t>
            </a:r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294;p32">
            <a:extLst>
              <a:ext uri="{FF2B5EF4-FFF2-40B4-BE49-F238E27FC236}">
                <a16:creationId xmlns:a16="http://schemas.microsoft.com/office/drawing/2014/main" id="{1C188CFA-8583-4117-A4BC-5BE4DAA46612}"/>
              </a:ext>
            </a:extLst>
          </p:cNvPr>
          <p:cNvSpPr txBox="1">
            <a:spLocks/>
          </p:cNvSpPr>
          <p:nvPr/>
        </p:nvSpPr>
        <p:spPr>
          <a:xfrm>
            <a:off x="1165475" y="1478587"/>
            <a:ext cx="6524438" cy="26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-US" sz="1800" b="1" dirty="0" err="1"/>
              <a:t>Bevezetés</a:t>
            </a:r>
            <a:endParaRPr lang="en-US" sz="1800" b="1" dirty="0"/>
          </a:p>
          <a:p>
            <a:pPr marL="0" indent="0">
              <a:buFont typeface="Quicksand"/>
              <a:buNone/>
            </a:pPr>
            <a:endParaRPr lang="en-US" sz="1800" b="1" dirty="0"/>
          </a:p>
          <a:p>
            <a:pPr marL="0" indent="0" algn="just">
              <a:buFont typeface="Quicksand"/>
              <a:buNone/>
            </a:pPr>
            <a:r>
              <a:rPr lang="en-US" sz="1800" dirty="0"/>
              <a:t>A </a:t>
            </a:r>
            <a:r>
              <a:rPr lang="en-US" sz="1800" dirty="0" err="1"/>
              <a:t>webapplikáció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</a:t>
            </a:r>
            <a:r>
              <a:rPr lang="en-US" sz="1800" dirty="0" err="1"/>
              <a:t>filmek</a:t>
            </a:r>
            <a:r>
              <a:rPr lang="en-US" sz="1800" dirty="0"/>
              <a:t>, </a:t>
            </a:r>
            <a:r>
              <a:rPr lang="en-US" sz="1800" dirty="0" err="1"/>
              <a:t>színészek</a:t>
            </a:r>
            <a:r>
              <a:rPr lang="en-US" sz="1800" dirty="0"/>
              <a:t> </a:t>
            </a:r>
            <a:r>
              <a:rPr lang="en-US" sz="1800" dirty="0" err="1"/>
              <a:t>tárolására</a:t>
            </a:r>
            <a:r>
              <a:rPr lang="en-US" sz="1800" dirty="0"/>
              <a:t>, </a:t>
            </a:r>
            <a:r>
              <a:rPr lang="en-US" sz="1800" dirty="0" err="1"/>
              <a:t>megjelenítésére</a:t>
            </a:r>
            <a:r>
              <a:rPr lang="en-US" sz="1800" dirty="0"/>
              <a:t> </a:t>
            </a:r>
            <a:r>
              <a:rPr lang="en-US" sz="1800" dirty="0" err="1"/>
              <a:t>szolgáló</a:t>
            </a:r>
            <a:r>
              <a:rPr lang="en-US" sz="1800" dirty="0"/>
              <a:t> </a:t>
            </a:r>
            <a:r>
              <a:rPr lang="en-US" sz="1800" dirty="0" err="1"/>
              <a:t>alkalmazás</a:t>
            </a:r>
            <a:r>
              <a:rPr lang="en-US" sz="1800" dirty="0"/>
              <a:t>, </a:t>
            </a:r>
            <a:r>
              <a:rPr lang="en-US" sz="1800" dirty="0" err="1"/>
              <a:t>amely</a:t>
            </a:r>
            <a:r>
              <a:rPr lang="en-US" sz="1800" dirty="0"/>
              <a:t> a </a:t>
            </a:r>
            <a:r>
              <a:rPr lang="en-US" sz="1800" dirty="0" err="1"/>
              <a:t>későbbiekben</a:t>
            </a:r>
            <a:r>
              <a:rPr lang="en-US" sz="1800" dirty="0"/>
              <a:t> </a:t>
            </a:r>
            <a:r>
              <a:rPr lang="en-US" sz="1800" dirty="0" err="1"/>
              <a:t>egy</a:t>
            </a:r>
            <a:r>
              <a:rPr lang="en-US" sz="1800" dirty="0"/>
              <a:t> online </a:t>
            </a:r>
            <a:r>
              <a:rPr lang="en-US" sz="1800" dirty="0" err="1"/>
              <a:t>filmkölcsönző</a:t>
            </a:r>
            <a:r>
              <a:rPr lang="en-US" sz="1800" dirty="0"/>
              <a:t> </a:t>
            </a:r>
            <a:r>
              <a:rPr lang="en-US" sz="1800" dirty="0" err="1"/>
              <a:t>nyilvántartórendszer</a:t>
            </a:r>
            <a:r>
              <a:rPr lang="en-US" sz="1800" dirty="0"/>
              <a:t> </a:t>
            </a:r>
            <a:r>
              <a:rPr lang="en-US" sz="1800" dirty="0" err="1"/>
              <a:t>alapját</a:t>
            </a:r>
            <a:r>
              <a:rPr lang="en-US" sz="1800" dirty="0"/>
              <a:t> </a:t>
            </a:r>
            <a:r>
              <a:rPr lang="en-US" sz="1800" dirty="0" err="1"/>
              <a:t>szolgálja</a:t>
            </a:r>
            <a:r>
              <a:rPr lang="en-US" sz="1800" dirty="0"/>
              <a:t>. </a:t>
            </a:r>
            <a:r>
              <a:rPr lang="en-US" sz="1800" dirty="0" err="1"/>
              <a:t>Regisztrációs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bejelentkezési</a:t>
            </a:r>
            <a:r>
              <a:rPr lang="en-US" sz="1800" dirty="0"/>
              <a:t> </a:t>
            </a:r>
            <a:r>
              <a:rPr lang="en-US" sz="1800" dirty="0" err="1"/>
              <a:t>funkciókat</a:t>
            </a:r>
            <a:r>
              <a:rPr lang="en-US" sz="1800" dirty="0"/>
              <a:t> </a:t>
            </a:r>
            <a:r>
              <a:rPr lang="en-US" sz="1800" dirty="0" err="1"/>
              <a:t>egyaránt</a:t>
            </a:r>
            <a:r>
              <a:rPr lang="en-US" sz="1800" dirty="0"/>
              <a:t> </a:t>
            </a:r>
            <a:r>
              <a:rPr lang="en-US" sz="1800" dirty="0" err="1"/>
              <a:t>tartalmaz</a:t>
            </a:r>
            <a:r>
              <a:rPr lang="en-US" sz="1800"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450056"/>
            <a:ext cx="6858000" cy="4995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TECHNOLÓGIÁK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BACKEND</a:t>
            </a:r>
            <a:endParaRPr lang="en-US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.NET Core 3.1 (MVC)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Mongo DB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Docker</a:t>
            </a:r>
            <a:endParaRPr sz="1200" b="1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375" y="1249820"/>
            <a:ext cx="3602400" cy="1487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FRONTEND</a:t>
            </a:r>
            <a:endParaRPr lang="en-US" sz="1200" b="1" dirty="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Angular 9</a:t>
            </a:r>
          </a:p>
        </p:txBody>
      </p:sp>
      <p:sp>
        <p:nvSpPr>
          <p:cNvPr id="79" name="Google Shape;79;p13"/>
          <p:cNvSpPr txBox="1"/>
          <p:nvPr/>
        </p:nvSpPr>
        <p:spPr>
          <a:xfrm>
            <a:off x="5092484" y="2737743"/>
            <a:ext cx="3594291" cy="1487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TESZTELÉS</a:t>
            </a:r>
            <a:endParaRPr lang="en-US" b="1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71450" lvl="0" indent="-171450" rtl="0"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Postman 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9D6F27E-8288-4D36-A161-BD08CBC23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42" y="1816434"/>
            <a:ext cx="464318" cy="464318"/>
          </a:xfrm>
          <a:prstGeom prst="rect">
            <a:avLst/>
          </a:prstGeom>
        </p:spPr>
      </p:pic>
      <p:pic>
        <p:nvPicPr>
          <p:cNvPr id="7" name="Kép 6" descr="A képen szöveg, aláírás, vektorgrafika látható&#10;&#10;Automatikusan generált leírás">
            <a:extLst>
              <a:ext uri="{FF2B5EF4-FFF2-40B4-BE49-F238E27FC236}">
                <a16:creationId xmlns:a16="http://schemas.microsoft.com/office/drawing/2014/main" id="{FA9BB05E-40F0-4450-9F66-4A47B67DF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024" y="2339591"/>
            <a:ext cx="464318" cy="46431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F4929FE-DBCF-41B9-9F54-7D8759AA1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5120" y="1849629"/>
            <a:ext cx="397928" cy="39792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184AEED-246D-440C-B028-C3CDC4F23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6142" y="3505324"/>
            <a:ext cx="438706" cy="43870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8511623-B9AC-49C7-A1D6-457218014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0379" y="2893980"/>
            <a:ext cx="462700" cy="3318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350044"/>
            <a:ext cx="6858000" cy="544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9C0BA"/>
                </a:solidFill>
              </a:rPr>
              <a:t>AUTENTIKÁCIÓ</a:t>
            </a:r>
            <a:r>
              <a:rPr lang="en" dirty="0">
                <a:solidFill>
                  <a:srgbClr val="39C0BA"/>
                </a:solidFill>
              </a:rPr>
              <a:t> 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294;p32">
            <a:extLst>
              <a:ext uri="{FF2B5EF4-FFF2-40B4-BE49-F238E27FC236}">
                <a16:creationId xmlns:a16="http://schemas.microsoft.com/office/drawing/2014/main" id="{F996A197-802B-4B79-85BA-B3DA6BBF588D}"/>
              </a:ext>
            </a:extLst>
          </p:cNvPr>
          <p:cNvSpPr txBox="1">
            <a:spLocks/>
          </p:cNvSpPr>
          <p:nvPr/>
        </p:nvSpPr>
        <p:spPr>
          <a:xfrm>
            <a:off x="1165475" y="1269737"/>
            <a:ext cx="6524438" cy="352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 .NET Core </a:t>
            </a:r>
            <a:r>
              <a:rPr lang="en-US" sz="1800" dirty="0" err="1"/>
              <a:t>keretrendszerbe</a:t>
            </a:r>
            <a:r>
              <a:rPr lang="en-US" sz="1800" dirty="0"/>
              <a:t> </a:t>
            </a:r>
            <a:r>
              <a:rPr lang="en-US" sz="1800" dirty="0" err="1"/>
              <a:t>beépített</a:t>
            </a:r>
            <a:r>
              <a:rPr lang="en-US" sz="1800" dirty="0"/>
              <a:t> </a:t>
            </a:r>
            <a:r>
              <a:rPr lang="en-US" sz="1800" dirty="0" err="1"/>
              <a:t>autentikációt</a:t>
            </a:r>
            <a:r>
              <a:rPr lang="en-US" sz="1800" dirty="0"/>
              <a:t> </a:t>
            </a:r>
            <a:r>
              <a:rPr lang="en-US" sz="1800" dirty="0" err="1"/>
              <a:t>használata</a:t>
            </a:r>
            <a:r>
              <a:rPr lang="en-US" sz="1800" dirty="0"/>
              <a:t> (Scaffolding)</a:t>
            </a:r>
          </a:p>
          <a:p>
            <a:pPr marL="0" indent="0">
              <a:buClr>
                <a:schemeClr val="bg1"/>
              </a:buClr>
              <a:buNone/>
            </a:pPr>
            <a:endParaRPr lang="en-US" sz="1800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/>
              <a:t>Regisztráció</a:t>
            </a:r>
            <a:r>
              <a:rPr lang="en-US" sz="1800" dirty="0"/>
              <a:t>/</a:t>
            </a:r>
            <a:r>
              <a:rPr lang="en-US" sz="1800" dirty="0" err="1"/>
              <a:t>Bejelentkezés</a:t>
            </a:r>
            <a:endParaRPr lang="en-US" sz="1800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/>
              <a:t>Új</a:t>
            </a:r>
            <a:r>
              <a:rPr lang="en-US" sz="1800" dirty="0"/>
              <a:t> role </a:t>
            </a:r>
            <a:r>
              <a:rPr lang="en-US" sz="1800" dirty="0" err="1"/>
              <a:t>létrehozása</a:t>
            </a:r>
            <a:r>
              <a:rPr lang="en-US" sz="1800" dirty="0"/>
              <a:t>, </a:t>
            </a:r>
            <a:r>
              <a:rPr lang="en-US" sz="1800" dirty="0" err="1"/>
              <a:t>hozzárendelése</a:t>
            </a:r>
            <a:r>
              <a:rPr lang="en-US" sz="1800" dirty="0"/>
              <a:t> </a:t>
            </a:r>
            <a:r>
              <a:rPr lang="en-US" sz="1800" dirty="0" err="1"/>
              <a:t>bizonyos</a:t>
            </a:r>
            <a:r>
              <a:rPr lang="en-US" sz="1800" dirty="0"/>
              <a:t> </a:t>
            </a:r>
            <a:r>
              <a:rPr lang="en-US" sz="1800" dirty="0" err="1"/>
              <a:t>felhasználókhoz</a:t>
            </a:r>
            <a:endParaRPr lang="en-US" sz="1800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/>
              <a:t>Jogkörök</a:t>
            </a:r>
            <a:r>
              <a:rPr lang="en-US" sz="1800" dirty="0"/>
              <a:t> </a:t>
            </a:r>
            <a:r>
              <a:rPr lang="en-US" sz="1800" dirty="0" err="1"/>
              <a:t>külön</a:t>
            </a:r>
            <a:r>
              <a:rPr lang="en-US" sz="1800" dirty="0"/>
              <a:t> </a:t>
            </a:r>
            <a:r>
              <a:rPr lang="en-US" sz="1800" dirty="0" err="1"/>
              <a:t>kezelés</a:t>
            </a:r>
            <a:r>
              <a:rPr lang="en-US" sz="1800" dirty="0"/>
              <a:t>, </a:t>
            </a:r>
            <a:r>
              <a:rPr lang="en-US" sz="1800" dirty="0" err="1"/>
              <a:t>filmek</a:t>
            </a:r>
            <a:r>
              <a:rPr lang="en-US" sz="1800" dirty="0"/>
              <a:t> </a:t>
            </a:r>
            <a:r>
              <a:rPr lang="en-US" sz="1800" dirty="0" err="1"/>
              <a:t>felvitele</a:t>
            </a:r>
            <a:r>
              <a:rPr lang="en-US" sz="1800" dirty="0"/>
              <a:t> cask Admin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055609"/>
            <a:ext cx="3306900" cy="1770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Service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MovieService</a:t>
            </a:r>
            <a:endParaRPr lang="en-US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CreditService</a:t>
            </a:r>
            <a:endParaRPr lang="en-US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PersonService</a:t>
            </a:r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410135"/>
            <a:ext cx="6858000" cy="4845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MVC STRUKTÚRA</a:t>
            </a:r>
            <a:endParaRPr sz="2400"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71625" y="1055407"/>
            <a:ext cx="3306900" cy="1851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Controller</a:t>
            </a:r>
            <a:endParaRPr b="1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dirty="0"/>
              <a:t>IdentityController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dirty="0"/>
              <a:t>UserController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dirty="0"/>
              <a:t>MovieController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128;p19">
            <a:extLst>
              <a:ext uri="{FF2B5EF4-FFF2-40B4-BE49-F238E27FC236}">
                <a16:creationId xmlns:a16="http://schemas.microsoft.com/office/drawing/2014/main" id="{0726B3C1-37CD-4800-9178-F21D9A2C9CE2}"/>
              </a:ext>
            </a:extLst>
          </p:cNvPr>
          <p:cNvSpPr txBox="1">
            <a:spLocks/>
          </p:cNvSpPr>
          <p:nvPr/>
        </p:nvSpPr>
        <p:spPr>
          <a:xfrm>
            <a:off x="1166703" y="2684800"/>
            <a:ext cx="7357682" cy="227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" b="1" dirty="0"/>
              <a:t>Model</a:t>
            </a:r>
          </a:p>
          <a:p>
            <a:pPr marL="0" indent="0" algn="just">
              <a:buNone/>
            </a:pPr>
            <a:r>
              <a:rPr lang="en-US" dirty="0"/>
              <a:t>Az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tárolása</a:t>
            </a:r>
            <a:r>
              <a:rPr lang="en-US" dirty="0"/>
              <a:t> </a:t>
            </a:r>
            <a:r>
              <a:rPr lang="en-US" dirty="0" err="1"/>
              <a:t>mongoDBben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. 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regisztrációt</a:t>
            </a:r>
            <a:r>
              <a:rPr lang="en-US" dirty="0"/>
              <a:t> </a:t>
            </a:r>
            <a:r>
              <a:rPr lang="en-US" dirty="0" err="1"/>
              <a:t>kezelő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APIn</a:t>
            </a:r>
            <a:r>
              <a:rPr lang="en-US" dirty="0"/>
              <a:t> </a:t>
            </a:r>
            <a:r>
              <a:rPr lang="en-US" dirty="0" err="1"/>
              <a:t>keresztül</a:t>
            </a:r>
            <a:r>
              <a:rPr lang="en-US" dirty="0"/>
              <a:t> </a:t>
            </a:r>
            <a:r>
              <a:rPr lang="en-US" dirty="0" err="1"/>
              <a:t>kerülnek</a:t>
            </a:r>
            <a:r>
              <a:rPr lang="en-US" dirty="0"/>
              <a:t> a </a:t>
            </a:r>
            <a:r>
              <a:rPr lang="en-US" dirty="0" err="1"/>
              <a:t>szerverre</a:t>
            </a:r>
            <a:r>
              <a:rPr lang="en-US" dirty="0"/>
              <a:t> JSON szerializáció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lementődnek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adatbázisba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Mongo </a:t>
            </a:r>
            <a:r>
              <a:rPr lang="en-US" dirty="0" err="1"/>
              <a:t>Collectionba</a:t>
            </a:r>
            <a:r>
              <a:rPr lang="en-US" dirty="0"/>
              <a:t>. -&gt; Szerializációs </a:t>
            </a:r>
            <a:r>
              <a:rPr lang="en-US" dirty="0" err="1"/>
              <a:t>osztályok</a:t>
            </a:r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B903B3-E976-4889-86B5-2944CA91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F2C2219-8544-49EE-A569-971A07D59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CCFD296-A1BD-41C4-ADA7-6F0AB0F045D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723F7C-1265-4F69-8A10-036253FBBD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F58979B-D5B3-405E-8CDE-277DC24B0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76425" cy="51435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D0FAF80-1D12-4B83-B31D-DB6BE876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90" y="0"/>
            <a:ext cx="50127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9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46783" y="357980"/>
            <a:ext cx="6562745" cy="4427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MovieController</a:t>
            </a:r>
            <a:endParaRPr lang="en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Post</a:t>
            </a:r>
            <a:endParaRPr lang="en" sz="2400" b="1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1800" dirty="0"/>
              <a:t>Add/{</a:t>
            </a:r>
            <a:r>
              <a:rPr lang="hu-HU" sz="1800" dirty="0" err="1"/>
              <a:t>imdbId</a:t>
            </a:r>
            <a:r>
              <a:rPr lang="hu-HU" sz="1800" dirty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" sz="1800" b="1" dirty="0"/>
              <a:t>Get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1800" dirty="0" err="1"/>
              <a:t>AllMovies</a:t>
            </a:r>
            <a:endParaRPr lang="en-US" sz="1800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1800" dirty="0" err="1"/>
              <a:t>AllCredits</a:t>
            </a:r>
            <a:endParaRPr lang="en-US" sz="1800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1800" dirty="0" err="1"/>
              <a:t>AllPersonDetailsByMovieId</a:t>
            </a:r>
            <a:r>
              <a:rPr lang="hu-HU" sz="1800" dirty="0"/>
              <a:t>/{</a:t>
            </a:r>
            <a:r>
              <a:rPr lang="hu-HU" sz="1800" dirty="0" err="1"/>
              <a:t>movieId</a:t>
            </a:r>
            <a:r>
              <a:rPr lang="hu-HU" sz="1800" dirty="0"/>
              <a:t>}</a:t>
            </a:r>
            <a:endParaRPr lang="en-US" sz="1800" dirty="0"/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G</a:t>
            </a:r>
            <a:r>
              <a:rPr lang="hu-HU" sz="1800" dirty="0" err="1"/>
              <a:t>etPersonDetailsById</a:t>
            </a:r>
            <a:r>
              <a:rPr lang="hu-HU" sz="1800" dirty="0"/>
              <a:t>/{</a:t>
            </a:r>
            <a:r>
              <a:rPr lang="hu-HU" sz="1800" dirty="0" err="1"/>
              <a:t>personId</a:t>
            </a:r>
            <a:r>
              <a:rPr lang="hu-HU" sz="1800" dirty="0"/>
              <a:t>}</a:t>
            </a:r>
            <a:endParaRPr lang="en-US" sz="1800" dirty="0"/>
          </a:p>
          <a:p>
            <a:pPr marL="0" indent="0">
              <a:buNone/>
            </a:pPr>
            <a:r>
              <a:rPr lang="en" sz="1800" b="1" dirty="0"/>
              <a:t>Delete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sz="1800" dirty="0" err="1"/>
              <a:t>DeleteMovieById</a:t>
            </a:r>
            <a:r>
              <a:rPr lang="hu-HU" sz="1800" dirty="0"/>
              <a:t>/{</a:t>
            </a:r>
            <a:r>
              <a:rPr lang="hu-HU" sz="1800" dirty="0" err="1"/>
              <a:t>movieId</a:t>
            </a:r>
            <a:r>
              <a:rPr lang="hu-HU" sz="1800" dirty="0"/>
              <a:t>}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" name="Google Shape;116;p18">
            <a:extLst>
              <a:ext uri="{FF2B5EF4-FFF2-40B4-BE49-F238E27FC236}">
                <a16:creationId xmlns:a16="http://schemas.microsoft.com/office/drawing/2014/main" id="{3378DB4A-6BDB-4759-92D4-F51765764BE6}"/>
              </a:ext>
            </a:extLst>
          </p:cNvPr>
          <p:cNvSpPr txBox="1">
            <a:spLocks/>
          </p:cNvSpPr>
          <p:nvPr/>
        </p:nvSpPr>
        <p:spPr>
          <a:xfrm>
            <a:off x="236671" y="1991776"/>
            <a:ext cx="141756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API</a:t>
            </a:r>
            <a:endParaRPr lang="hu-HU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5C9266DC-2B13-434B-9007-6D1AA3240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64A22C17-FD5F-4836-945D-BAE5590DA968}"/>
              </a:ext>
            </a:extLst>
          </p:cNvPr>
          <p:cNvSpPr/>
          <p:nvPr/>
        </p:nvSpPr>
        <p:spPr>
          <a:xfrm>
            <a:off x="2558265" y="579353"/>
            <a:ext cx="4847677" cy="760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039B040-BC82-4986-9EE5-CBE7DADAEB61}"/>
              </a:ext>
            </a:extLst>
          </p:cNvPr>
          <p:cNvSpPr/>
          <p:nvPr/>
        </p:nvSpPr>
        <p:spPr>
          <a:xfrm>
            <a:off x="2558264" y="1643916"/>
            <a:ext cx="4847677" cy="76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12E8E452-B1BC-4975-8019-72BA8E0EA288}"/>
              </a:ext>
            </a:extLst>
          </p:cNvPr>
          <p:cNvSpPr/>
          <p:nvPr/>
        </p:nvSpPr>
        <p:spPr>
          <a:xfrm>
            <a:off x="2558264" y="3773042"/>
            <a:ext cx="4847677" cy="7608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C755EAB0-1006-4397-BEBA-7D97EF7DF1F7}"/>
              </a:ext>
            </a:extLst>
          </p:cNvPr>
          <p:cNvSpPr/>
          <p:nvPr/>
        </p:nvSpPr>
        <p:spPr>
          <a:xfrm>
            <a:off x="1077419" y="2708479"/>
            <a:ext cx="3494576" cy="7608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164A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Google Shape;116;p18">
            <a:extLst>
              <a:ext uri="{FF2B5EF4-FFF2-40B4-BE49-F238E27FC236}">
                <a16:creationId xmlns:a16="http://schemas.microsoft.com/office/drawing/2014/main" id="{230DC6BC-F0D6-4F27-AABD-B3BC94CA7051}"/>
              </a:ext>
            </a:extLst>
          </p:cNvPr>
          <p:cNvSpPr txBox="1">
            <a:spLocks/>
          </p:cNvSpPr>
          <p:nvPr/>
        </p:nvSpPr>
        <p:spPr>
          <a:xfrm>
            <a:off x="3913023" y="608208"/>
            <a:ext cx="1521708" cy="76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3600" b="1" dirty="0" err="1">
                <a:solidFill>
                  <a:schemeClr val="bg1"/>
                </a:solidFill>
              </a:rPr>
              <a:t>Kliens</a:t>
            </a:r>
            <a:endParaRPr lang="hu-HU" sz="3600" b="1" dirty="0">
              <a:solidFill>
                <a:schemeClr val="bg1"/>
              </a:solidFill>
            </a:endParaRP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5914426B-5385-42BF-843A-1AB44292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127" y="579353"/>
            <a:ext cx="760835" cy="760835"/>
          </a:xfrm>
          <a:prstGeom prst="rect">
            <a:avLst/>
          </a:prstGeom>
        </p:spPr>
      </p:pic>
      <p:sp>
        <p:nvSpPr>
          <p:cNvPr id="14" name="Google Shape;116;p18">
            <a:extLst>
              <a:ext uri="{FF2B5EF4-FFF2-40B4-BE49-F238E27FC236}">
                <a16:creationId xmlns:a16="http://schemas.microsoft.com/office/drawing/2014/main" id="{7498CCB5-596E-4C96-8243-E27F58FEC6E8}"/>
              </a:ext>
            </a:extLst>
          </p:cNvPr>
          <p:cNvSpPr txBox="1">
            <a:spLocks/>
          </p:cNvSpPr>
          <p:nvPr/>
        </p:nvSpPr>
        <p:spPr>
          <a:xfrm>
            <a:off x="2772657" y="1636349"/>
            <a:ext cx="3705470" cy="76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3600" b="1" dirty="0" err="1">
                <a:solidFill>
                  <a:schemeClr val="bg1"/>
                </a:solidFill>
              </a:rPr>
              <a:t>Webszerver</a:t>
            </a:r>
            <a:r>
              <a:rPr lang="en-US" sz="3600" b="1" dirty="0">
                <a:solidFill>
                  <a:schemeClr val="bg1"/>
                </a:solidFill>
              </a:rPr>
              <a:t> API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15" name="Google Shape;116;p18">
            <a:extLst>
              <a:ext uri="{FF2B5EF4-FFF2-40B4-BE49-F238E27FC236}">
                <a16:creationId xmlns:a16="http://schemas.microsoft.com/office/drawing/2014/main" id="{6A8262F6-E59C-470B-9D0D-18BD29E117E4}"/>
              </a:ext>
            </a:extLst>
          </p:cNvPr>
          <p:cNvSpPr txBox="1">
            <a:spLocks/>
          </p:cNvSpPr>
          <p:nvPr/>
        </p:nvSpPr>
        <p:spPr>
          <a:xfrm>
            <a:off x="2558264" y="3796017"/>
            <a:ext cx="4005759" cy="76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Mongo </a:t>
            </a:r>
            <a:r>
              <a:rPr lang="en-US" sz="3600" b="1" dirty="0" err="1">
                <a:solidFill>
                  <a:schemeClr val="bg1"/>
                </a:solidFill>
              </a:rPr>
              <a:t>Adatbázis</a:t>
            </a:r>
            <a:endParaRPr lang="hu-HU" sz="3600" b="1" dirty="0">
              <a:solidFill>
                <a:schemeClr val="bg1"/>
              </a:solidFill>
            </a:endParaRPr>
          </a:p>
        </p:txBody>
      </p:sp>
      <p:pic>
        <p:nvPicPr>
          <p:cNvPr id="17" name="Kép 16" descr="A képen szöveg, aláírás, vektorgrafika látható&#10;&#10;Automatikusan generált leírás">
            <a:extLst>
              <a:ext uri="{FF2B5EF4-FFF2-40B4-BE49-F238E27FC236}">
                <a16:creationId xmlns:a16="http://schemas.microsoft.com/office/drawing/2014/main" id="{3948D3A2-DD3F-4502-B97D-742B20EB6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27" y="3788177"/>
            <a:ext cx="760835" cy="760835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1E317A28-83B0-4AA8-BE09-4E536A319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636" y="1713426"/>
            <a:ext cx="621816" cy="621816"/>
          </a:xfrm>
          <a:prstGeom prst="rect">
            <a:avLst/>
          </a:prstGeom>
        </p:spPr>
      </p:pic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58CD6419-D154-4F54-8D87-470E1C151865}"/>
              </a:ext>
            </a:extLst>
          </p:cNvPr>
          <p:cNvCxnSpPr>
            <a:cxnSpLocks/>
          </p:cNvCxnSpPr>
          <p:nvPr/>
        </p:nvCxnSpPr>
        <p:spPr>
          <a:xfrm flipH="1">
            <a:off x="4982102" y="1340188"/>
            <a:ext cx="1" cy="288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212F16B8-D8F3-46AB-91BA-9C2D3688A0D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982103" y="2404752"/>
            <a:ext cx="0" cy="1368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F062F2A2-20F9-464A-AABF-C07640482C6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824707" y="2397185"/>
            <a:ext cx="1088318" cy="3112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16;p18">
            <a:extLst>
              <a:ext uri="{FF2B5EF4-FFF2-40B4-BE49-F238E27FC236}">
                <a16:creationId xmlns:a16="http://schemas.microsoft.com/office/drawing/2014/main" id="{B9DC0A41-2C9A-42EB-9D84-8AB3DEE6D728}"/>
              </a:ext>
            </a:extLst>
          </p:cNvPr>
          <p:cNvSpPr txBox="1">
            <a:spLocks/>
          </p:cNvSpPr>
          <p:nvPr/>
        </p:nvSpPr>
        <p:spPr>
          <a:xfrm>
            <a:off x="1214230" y="2716046"/>
            <a:ext cx="2551481" cy="76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TMDB API</a:t>
            </a:r>
            <a:endParaRPr lang="hu-HU" sz="3600" b="1" dirty="0">
              <a:solidFill>
                <a:schemeClr val="bg1"/>
              </a:solidFill>
            </a:endParaRPr>
          </a:p>
        </p:txBody>
      </p:sp>
      <p:pic>
        <p:nvPicPr>
          <p:cNvPr id="37" name="Kép 36" descr="A képen szöveg, aláírás, sötét, bezárás látható&#10;&#10;Automatikusan generált leírás">
            <a:extLst>
              <a:ext uri="{FF2B5EF4-FFF2-40B4-BE49-F238E27FC236}">
                <a16:creationId xmlns:a16="http://schemas.microsoft.com/office/drawing/2014/main" id="{6D028987-2BCC-4A35-895D-9CE333943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703" y="2763487"/>
            <a:ext cx="657637" cy="6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5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8283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AE3668A-5BEC-4F22-8291-DEEB565D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175</Words>
  <Application>Microsoft Office PowerPoint</Application>
  <PresentationFormat>Diavetítés a képernyőre (16:9 oldalarány)</PresentationFormat>
  <Paragraphs>66</Paragraphs>
  <Slides>10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Quicksand</vt:lpstr>
      <vt:lpstr>Arial</vt:lpstr>
      <vt:lpstr>Eleanor template</vt:lpstr>
      <vt:lpstr>Elosztott Rendszerek Beadandó</vt:lpstr>
      <vt:lpstr>WEBALKALMAZÁS </vt:lpstr>
      <vt:lpstr>TECHNOLÓGIÁK</vt:lpstr>
      <vt:lpstr>AUTENTIKÁCIÓ </vt:lpstr>
      <vt:lpstr>MVC STRUKTÚRA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Elosztott Rendszerek Beadandó</dc:title>
  <cp:lastModifiedBy>EDU_MHKN_4235@sulid.hu</cp:lastModifiedBy>
  <cp:revision>20</cp:revision>
  <dcterms:modified xsi:type="dcterms:W3CDTF">2020-12-16T16:14:16Z</dcterms:modified>
</cp:coreProperties>
</file>