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7" r:id="rId9"/>
    <p:sldId id="269" r:id="rId10"/>
    <p:sldId id="262" r:id="rId11"/>
    <p:sldId id="270" r:id="rId12"/>
    <p:sldId id="271" r:id="rId13"/>
    <p:sldId id="272" r:id="rId14"/>
    <p:sldId id="273" r:id="rId15"/>
    <p:sldId id="274" r:id="rId16"/>
    <p:sldId id="264" r:id="rId17"/>
    <p:sldId id="265" r:id="rId18"/>
    <p:sldId id="276" r:id="rId19"/>
    <p:sldId id="277" r:id="rId20"/>
    <p:sldId id="278" r:id="rId21"/>
    <p:sldId id="279" r:id="rId22"/>
    <p:sldId id="281" r:id="rId23"/>
    <p:sldId id="275" r:id="rId24"/>
    <p:sldId id="282" r:id="rId25"/>
    <p:sldId id="284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315E5-BE1B-411A-8C48-3AE34171802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4F81F-A4E8-4F48-80B0-7D990728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다음 분기에 어떤 게임을 만들 것인지에 대해 분석을 실행한 </a:t>
            </a:r>
            <a:r>
              <a:rPr lang="en-US" altLang="ko-KR" dirty="0"/>
              <a:t>ai</a:t>
            </a:r>
            <a:r>
              <a:rPr lang="ko-KR" altLang="en-US" dirty="0"/>
              <a:t> </a:t>
            </a:r>
            <a:r>
              <a:rPr lang="en-US" altLang="ko-KR" dirty="0"/>
              <a:t>07</a:t>
            </a:r>
            <a:r>
              <a:rPr lang="ko-KR" altLang="en-US" dirty="0"/>
              <a:t>기 </a:t>
            </a:r>
            <a:r>
              <a:rPr lang="ko-KR" altLang="en-US" dirty="0" err="1"/>
              <a:t>김백건입니다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0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연도별 게임의 트렌드입니다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5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자료의 최초 년도인 </a:t>
            </a:r>
            <a:r>
              <a:rPr lang="en-US" altLang="ko-KR" dirty="0"/>
              <a:t>1984</a:t>
            </a:r>
            <a:r>
              <a:rPr lang="ko-KR" altLang="en-US" dirty="0"/>
              <a:t>년도 장르별 </a:t>
            </a:r>
            <a:r>
              <a:rPr lang="ko-KR" altLang="en-US" dirty="0" err="1"/>
              <a:t>총판매량입니다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3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년 뒤인 </a:t>
            </a:r>
            <a:r>
              <a:rPr lang="en-US" altLang="ko-KR" dirty="0"/>
              <a:t>1994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0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2004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62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2014</a:t>
            </a:r>
            <a:r>
              <a:rPr lang="ko-KR" altLang="en-US" dirty="0"/>
              <a:t>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76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그래프들을 해석하면 다음과 같습니다</a:t>
            </a:r>
            <a:r>
              <a:rPr lang="en-US" altLang="ko-KR" dirty="0"/>
              <a:t>. </a:t>
            </a:r>
            <a:r>
              <a:rPr lang="ko-KR" altLang="en-US" dirty="0"/>
              <a:t>게임 시장은 시간의 흐름에 따라 성장했습니다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 </a:t>
            </a:r>
            <a:r>
              <a:rPr lang="ko-KR" altLang="en-US" dirty="0"/>
              <a:t>과거 게임의 수가 부족해 트렌드라고 할 수 있는 장르가 없었습니다</a:t>
            </a:r>
            <a:r>
              <a:rPr lang="en-US" altLang="ko-KR" dirty="0"/>
              <a:t>. </a:t>
            </a:r>
            <a:r>
              <a:rPr lang="ko-KR" altLang="en-US" dirty="0"/>
              <a:t>그러나 시간이 지나고 시장이 커지자</a:t>
            </a:r>
            <a:r>
              <a:rPr lang="en-US" altLang="ko-KR" dirty="0"/>
              <a:t>, </a:t>
            </a:r>
            <a:r>
              <a:rPr lang="ko-KR" altLang="en-US" dirty="0"/>
              <a:t>장르별 판매량이 변화한다는 것은 게임 트랜드 역시 변한다는 것과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15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출고량이 높은 게임에 대한 분석과 시각화입니다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8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판매량이 </a:t>
            </a:r>
            <a:r>
              <a:rPr lang="ko-KR" altLang="en-US" dirty="0" err="1"/>
              <a:t>높다의</a:t>
            </a:r>
            <a:r>
              <a:rPr lang="ko-KR" altLang="en-US" dirty="0"/>
              <a:t> 정의를 </a:t>
            </a:r>
            <a:r>
              <a:rPr lang="ko-KR" altLang="en-US" dirty="0" err="1"/>
              <a:t>어떻게할까</a:t>
            </a:r>
            <a:r>
              <a:rPr lang="ko-KR" altLang="en-US" dirty="0"/>
              <a:t> 하다가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30</a:t>
            </a:r>
            <a:r>
              <a:rPr lang="ko-KR" altLang="en-US" dirty="0"/>
              <a:t>개로 지정했습니다</a:t>
            </a:r>
            <a:r>
              <a:rPr lang="en-US" altLang="ko-KR" dirty="0"/>
              <a:t>. </a:t>
            </a:r>
            <a:r>
              <a:rPr lang="ko-KR" altLang="en-US" dirty="0"/>
              <a:t>상위 </a:t>
            </a:r>
            <a:r>
              <a:rPr lang="en-US" altLang="ko-KR" dirty="0"/>
              <a:t>30</a:t>
            </a:r>
            <a:r>
              <a:rPr lang="ko-KR" altLang="en-US" dirty="0"/>
              <a:t>개와 각 판매량은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84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상위 </a:t>
            </a:r>
            <a:r>
              <a:rPr lang="en-US" altLang="ko-KR" dirty="0"/>
              <a:t>30</a:t>
            </a:r>
            <a:r>
              <a:rPr lang="ko-KR" altLang="en-US" dirty="0"/>
              <a:t>개의 장르별 총 판매량입니다</a:t>
            </a:r>
            <a:r>
              <a:rPr lang="en-US" altLang="ko-KR" dirty="0"/>
              <a:t>. </a:t>
            </a:r>
            <a:r>
              <a:rPr lang="ko-KR" altLang="en-US" dirty="0"/>
              <a:t>액션이 가장 많이 팔렸죠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33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어떤 장르가 가장 </a:t>
            </a:r>
            <a:r>
              <a:rPr lang="ko-KR" altLang="en-US" dirty="0" err="1"/>
              <a:t>많은지</a:t>
            </a:r>
            <a:r>
              <a:rPr lang="ko-KR" altLang="en-US" dirty="0"/>
              <a:t> 알아보았습니다</a:t>
            </a:r>
            <a:r>
              <a:rPr lang="en-US" altLang="ko-KR" dirty="0"/>
              <a:t>. </a:t>
            </a:r>
            <a:r>
              <a:rPr lang="ko-KR" altLang="en-US" dirty="0"/>
              <a:t>스포츠가 가장 인기있는 장르라고 할 수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4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분석해 다음과 같은 </a:t>
            </a:r>
            <a:r>
              <a:rPr lang="en-US" altLang="ko-KR" dirty="0"/>
              <a:t>4</a:t>
            </a:r>
            <a:r>
              <a:rPr lang="ko-KR" altLang="en-US" dirty="0"/>
              <a:t>가지 질문에 대답을 해보려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59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장르별 평균 판매량을 확인하니</a:t>
            </a:r>
            <a:r>
              <a:rPr lang="en-US" altLang="ko-KR" dirty="0"/>
              <a:t>, </a:t>
            </a:r>
            <a:r>
              <a:rPr lang="ko-KR" altLang="en-US" dirty="0"/>
              <a:t>액션이 </a:t>
            </a:r>
            <a:r>
              <a:rPr lang="en-US" altLang="ko-KR" dirty="0"/>
              <a:t>1</a:t>
            </a:r>
            <a:r>
              <a:rPr lang="ko-KR" altLang="en-US" dirty="0"/>
              <a:t>등입니다</a:t>
            </a:r>
            <a:r>
              <a:rPr lang="en-US" altLang="ko-KR" dirty="0"/>
              <a:t>. </a:t>
            </a:r>
            <a:r>
              <a:rPr lang="ko-KR" altLang="en-US" dirty="0"/>
              <a:t>평균적으로 액션이 가장 잘 팔린다는 것은 인기도 많다는 의미가 되겠죠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83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플랫폼을 기준으로 확인해보면</a:t>
            </a:r>
            <a:r>
              <a:rPr lang="en-US" altLang="ko-KR" dirty="0"/>
              <a:t>, xbox360</a:t>
            </a:r>
            <a:r>
              <a:rPr lang="ko-KR" altLang="en-US" dirty="0"/>
              <a:t>이 가장 많이 사용되었습니다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36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정리하면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87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</a:t>
            </a:r>
            <a:r>
              <a:rPr lang="en-US" altLang="ko-KR" dirty="0"/>
              <a:t>, </a:t>
            </a:r>
            <a:r>
              <a:rPr lang="ko-KR" altLang="en-US" dirty="0"/>
              <a:t>그래서 어떤 게임을 제작해야 하는가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33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알아본 정보들과</a:t>
            </a:r>
            <a:r>
              <a:rPr lang="en-US" altLang="ko-KR" dirty="0"/>
              <a:t>, PPT</a:t>
            </a:r>
            <a:r>
              <a:rPr lang="ko-KR" altLang="en-US" dirty="0"/>
              <a:t>에 포함하지는 않았지만 첨부 파일에서 확인할 수 있는 더 많은 분석을 통해 다음과 같은 결론을 내렸습니다</a:t>
            </a:r>
            <a:r>
              <a:rPr lang="en-US" altLang="ko-KR" dirty="0"/>
              <a:t>. </a:t>
            </a:r>
            <a:r>
              <a:rPr lang="ko-KR" altLang="en-US" dirty="0"/>
              <a:t>연도와 판매량은 큰 상관이 없기 때문에</a:t>
            </a:r>
            <a:r>
              <a:rPr lang="en-US" altLang="ko-KR" dirty="0"/>
              <a:t>, </a:t>
            </a:r>
            <a:r>
              <a:rPr lang="ko-KR" altLang="en-US" dirty="0"/>
              <a:t>다음 분기에 제작해도 괜찮습니다</a:t>
            </a:r>
            <a:r>
              <a:rPr lang="en-US" altLang="ko-KR" dirty="0"/>
              <a:t>. </a:t>
            </a:r>
            <a:r>
              <a:rPr lang="ko-KR" altLang="en-US" dirty="0"/>
              <a:t>장르의 경우</a:t>
            </a:r>
            <a:r>
              <a:rPr lang="en-US" altLang="ko-KR" dirty="0"/>
              <a:t>, </a:t>
            </a:r>
            <a:r>
              <a:rPr lang="ko-KR" altLang="en-US" dirty="0"/>
              <a:t>연도에 기반해 </a:t>
            </a:r>
            <a:r>
              <a:rPr lang="ko-KR" altLang="en-US" dirty="0" err="1"/>
              <a:t>따를만한</a:t>
            </a:r>
            <a:r>
              <a:rPr lang="ko-KR" altLang="en-US" dirty="0"/>
              <a:t> 트렌드가 없었습니다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총 및 평균 판매량이 높은 액션과 스포츠를 추천합니다</a:t>
            </a:r>
            <a:r>
              <a:rPr lang="en-US" altLang="ko-KR" dirty="0"/>
              <a:t>. </a:t>
            </a:r>
            <a:r>
              <a:rPr lang="ko-KR" altLang="en-US" dirty="0"/>
              <a:t>지역은</a:t>
            </a:r>
            <a:r>
              <a:rPr lang="en-US" altLang="ko-KR" dirty="0"/>
              <a:t>, </a:t>
            </a:r>
            <a:r>
              <a:rPr lang="ko-KR" altLang="en-US" dirty="0"/>
              <a:t>미국의 판매량과 전체 판매량의 상관성이 가장 높기 때문에</a:t>
            </a:r>
            <a:r>
              <a:rPr lang="en-US" altLang="ko-KR" dirty="0"/>
              <a:t>, </a:t>
            </a:r>
            <a:r>
              <a:rPr lang="ko-KR" altLang="en-US" dirty="0"/>
              <a:t>미국 시장을 목표로 하는 것을 추천합니다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91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플랫폼은 너무 오래된 플랫폼을 제외하고 </a:t>
            </a:r>
            <a:r>
              <a:rPr lang="en-US" altLang="ko-KR" dirty="0"/>
              <a:t>XBOX ONE</a:t>
            </a:r>
            <a:r>
              <a:rPr lang="ko-KR" altLang="en-US" dirty="0"/>
              <a:t>을 추천합니다</a:t>
            </a:r>
            <a:r>
              <a:rPr lang="en-US" altLang="ko-KR" dirty="0"/>
              <a:t>. PS</a:t>
            </a:r>
            <a:r>
              <a:rPr lang="ko-KR" altLang="en-US" dirty="0"/>
              <a:t>시리즈가 총 판매량은 높긴 한데</a:t>
            </a:r>
            <a:r>
              <a:rPr lang="en-US" altLang="ko-KR" dirty="0"/>
              <a:t>, </a:t>
            </a:r>
            <a:r>
              <a:rPr lang="ko-KR" altLang="en-US" dirty="0"/>
              <a:t>타이틀별 판매량이 </a:t>
            </a:r>
            <a:r>
              <a:rPr lang="en-US" altLang="ko-KR" dirty="0"/>
              <a:t>XBOX</a:t>
            </a:r>
            <a:r>
              <a:rPr lang="ko-KR" altLang="en-US" dirty="0"/>
              <a:t> 시리즈가 더 높기 때문입니다</a:t>
            </a:r>
            <a:r>
              <a:rPr lang="en-US" altLang="ko-KR" dirty="0"/>
              <a:t>. </a:t>
            </a:r>
            <a:r>
              <a:rPr lang="ko-KR" altLang="en-US" dirty="0"/>
              <a:t>유통사는 판매량 기준 </a:t>
            </a:r>
            <a:r>
              <a:rPr lang="en-US" altLang="ko-KR" dirty="0"/>
              <a:t>2</a:t>
            </a:r>
            <a:r>
              <a:rPr lang="ko-KR" altLang="en-US" dirty="0"/>
              <a:t>번째인 </a:t>
            </a:r>
            <a:r>
              <a:rPr lang="en-US" altLang="ko-KR" dirty="0"/>
              <a:t>EA</a:t>
            </a:r>
            <a:r>
              <a:rPr lang="ko-KR" altLang="en-US" dirty="0"/>
              <a:t>를 추천합니다</a:t>
            </a:r>
            <a:r>
              <a:rPr lang="en-US" altLang="ko-KR" dirty="0"/>
              <a:t>. 1</a:t>
            </a:r>
            <a:r>
              <a:rPr lang="ko-KR" altLang="en-US" dirty="0"/>
              <a:t>번째인 닌텐도는 플랫폼과 맞지 않아 제외하는 것이 좋겠습니다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en-US" altLang="ko-KR" dirty="0"/>
              <a:t>EA</a:t>
            </a:r>
            <a:r>
              <a:rPr lang="ko-KR" altLang="en-US" dirty="0"/>
              <a:t>는 플랫폼</a:t>
            </a:r>
            <a:r>
              <a:rPr lang="en-US" altLang="ko-KR" dirty="0"/>
              <a:t>, </a:t>
            </a:r>
            <a:r>
              <a:rPr lang="ko-KR" altLang="en-US" dirty="0"/>
              <a:t>장르 모두 상관도가 높게 나왔습니다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93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종합하면 다음과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 </a:t>
            </a:r>
            <a:r>
              <a:rPr lang="ko-KR" altLang="en-US" dirty="0"/>
              <a:t>그리고 시간관계상 포함할 수 없는 분석은 첨부한 파일을 확인해주시면 감사하겠습니다</a:t>
            </a:r>
            <a:r>
              <a:rPr lang="en-US" altLang="ko-KR" dirty="0"/>
              <a:t>. </a:t>
            </a:r>
            <a:r>
              <a:rPr lang="ko-KR" altLang="en-US" dirty="0"/>
              <a:t>이상 발표를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2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주어진 데이터를 확인합니다</a:t>
            </a:r>
            <a:r>
              <a:rPr lang="en-US" altLang="ko-KR" dirty="0"/>
              <a:t>. </a:t>
            </a:r>
            <a:r>
              <a:rPr lang="ko-KR" altLang="en-US" dirty="0"/>
              <a:t>지금 보시는 건 아무 수정하지 않은 데이터의 </a:t>
            </a:r>
            <a:r>
              <a:rPr lang="en-US" altLang="ko-KR" dirty="0"/>
              <a:t>5</a:t>
            </a:r>
            <a:r>
              <a:rPr lang="ko-KR" altLang="en-US" dirty="0"/>
              <a:t>개 행입니다</a:t>
            </a:r>
            <a:r>
              <a:rPr lang="en-US" altLang="ko-KR" dirty="0"/>
              <a:t>. </a:t>
            </a:r>
            <a:r>
              <a:rPr lang="ko-KR" altLang="en-US" dirty="0"/>
              <a:t>이걸 바로 데이터 분석에 사용하면 좋겠지만</a:t>
            </a:r>
            <a:r>
              <a:rPr lang="en-US" altLang="ko-KR" dirty="0"/>
              <a:t>, </a:t>
            </a:r>
            <a:r>
              <a:rPr lang="ko-KR" altLang="en-US" dirty="0"/>
              <a:t>전처리가 되어있지 않은 상태입니다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전처리란</a:t>
            </a:r>
            <a:r>
              <a:rPr lang="en-US" altLang="ko-KR" dirty="0"/>
              <a:t>, </a:t>
            </a:r>
            <a:r>
              <a:rPr lang="ko-KR" altLang="en-US" dirty="0"/>
              <a:t>데이터 분석 전에 처리하는 걸 뜻하며</a:t>
            </a:r>
            <a:r>
              <a:rPr lang="en-US" altLang="ko-KR" dirty="0"/>
              <a:t>, </a:t>
            </a:r>
            <a:r>
              <a:rPr lang="ko-KR" altLang="en-US" dirty="0"/>
              <a:t>아무 가공이 없는 데이터를 바로 활용하는 것은 어렵기 때문에 형식을 맞추고</a:t>
            </a:r>
            <a:r>
              <a:rPr lang="en-US" altLang="ko-KR" dirty="0"/>
              <a:t>, </a:t>
            </a:r>
            <a:r>
              <a:rPr lang="ko-KR" altLang="en-US" dirty="0"/>
              <a:t>정리하고</a:t>
            </a:r>
            <a:r>
              <a:rPr lang="en-US" altLang="ko-KR" dirty="0"/>
              <a:t>, </a:t>
            </a:r>
            <a:r>
              <a:rPr lang="ko-KR" altLang="en-US" dirty="0"/>
              <a:t>제외하는 작업을 해야 한다는 뜻입니다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원 데이터에서 플랫폼과 년도에서 부적절한 값들을 삭제하였습니다</a:t>
            </a:r>
            <a:r>
              <a:rPr lang="en-US" altLang="ko-KR" dirty="0"/>
              <a:t>. </a:t>
            </a:r>
            <a:r>
              <a:rPr lang="ko-KR" altLang="en-US" dirty="0"/>
              <a:t>세일즈에서는 숫자 형식으로 맞춰주었고</a:t>
            </a:r>
            <a:r>
              <a:rPr lang="en-US" altLang="ko-KR" dirty="0"/>
              <a:t>, </a:t>
            </a:r>
            <a:r>
              <a:rPr lang="ko-KR" altLang="en-US" dirty="0"/>
              <a:t>총판매라는 새로운 열을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1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전처리가 끝난 데이터를 활용해 분석한 결과를 토대로 알아본 지역에 따라 선호하는 게임 장르가 </a:t>
            </a:r>
            <a:r>
              <a:rPr lang="ko-KR" altLang="en-US" dirty="0" err="1"/>
              <a:t>다른지</a:t>
            </a:r>
            <a:r>
              <a:rPr lang="ko-KR" altLang="en-US" dirty="0"/>
              <a:t> 확인해보았습니다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0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장르별 총판매량을 지역에 따라 구분한 그래프입니다</a:t>
            </a:r>
            <a:r>
              <a:rPr lang="en-US" altLang="ko-KR" dirty="0"/>
              <a:t>. </a:t>
            </a:r>
            <a:r>
              <a:rPr lang="ko-KR" altLang="en-US" dirty="0"/>
              <a:t>그래프의 모양이 다 다른 것은</a:t>
            </a:r>
            <a:r>
              <a:rPr lang="en-US" altLang="ko-KR" dirty="0"/>
              <a:t>, </a:t>
            </a:r>
            <a:r>
              <a:rPr lang="ko-KR" altLang="en-US" dirty="0"/>
              <a:t>판매량과 비율이 다르다는 것이고</a:t>
            </a:r>
            <a:r>
              <a:rPr lang="en-US" altLang="ko-KR" dirty="0"/>
              <a:t>, </a:t>
            </a:r>
            <a:r>
              <a:rPr lang="ko-KR" altLang="en-US" dirty="0"/>
              <a:t>즉 선호 장르 역시 다름을 뜻합니다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장르별 평균 판매량입니다</a:t>
            </a:r>
            <a:r>
              <a:rPr lang="en-US" altLang="ko-KR" dirty="0"/>
              <a:t>. </a:t>
            </a:r>
            <a:r>
              <a:rPr lang="ko-KR" altLang="en-US" dirty="0" err="1"/>
              <a:t>아까의</a:t>
            </a:r>
            <a:r>
              <a:rPr lang="ko-KR" altLang="en-US" dirty="0"/>
              <a:t> 그래프와는 약간 다르지만</a:t>
            </a:r>
            <a:r>
              <a:rPr lang="en-US" altLang="ko-KR" dirty="0"/>
              <a:t>, </a:t>
            </a:r>
            <a:r>
              <a:rPr lang="ko-KR" altLang="en-US" dirty="0"/>
              <a:t>이 역시 지역마다 선호하는 장르가 다름을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정리하면 다음과 같습니다</a:t>
            </a:r>
            <a:r>
              <a:rPr lang="en-US" altLang="ko-KR" dirty="0"/>
              <a:t>. </a:t>
            </a:r>
            <a:r>
              <a:rPr lang="ko-KR" altLang="en-US" dirty="0"/>
              <a:t>지역마다 선호하는 장르는 다르며</a:t>
            </a:r>
            <a:r>
              <a:rPr lang="en-US" altLang="ko-KR" dirty="0"/>
              <a:t>, </a:t>
            </a:r>
            <a:r>
              <a:rPr lang="ko-KR" altLang="en-US" dirty="0"/>
              <a:t>다만 </a:t>
            </a:r>
            <a:r>
              <a:rPr lang="ko-KR" altLang="en-US" dirty="0" err="1"/>
              <a:t>미국와</a:t>
            </a:r>
            <a:r>
              <a:rPr lang="ko-KR" altLang="en-US" dirty="0"/>
              <a:t> 유럽</a:t>
            </a:r>
            <a:r>
              <a:rPr lang="en-US" altLang="ko-KR" dirty="0"/>
              <a:t>, </a:t>
            </a:r>
            <a:r>
              <a:rPr lang="ko-KR" altLang="en-US" dirty="0"/>
              <a:t>일본과 기타지역은 상대적으로 유사함을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F81F-A4E8-4F48-80B0-7D9907288C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4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52CB-B789-4A10-B625-76B97F78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872C36-893D-4A43-8580-AEC0595D6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386BC-EB9E-4A7B-BB5A-AB55F8B7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7244B-4E6D-48B6-A10D-E0B0B335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F2943-20D4-4B61-8A2F-DD448125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3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EEF47-ABAC-4211-B419-919A9C81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C885D-DFED-4B4C-996B-4D9D5C3C0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7F976-1DEC-499B-85FF-0260501B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3A50-312B-459F-8760-9142C221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4D026-CC68-4016-B7F5-AE47219D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5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709DDE-C5C2-4774-A048-96CD06341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50A71-65AC-46B5-A2F9-A057B965F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7E58E-6372-432B-8467-121C0E62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E3345-E584-43AF-AD21-D0A10D6A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234D5-334D-4DA7-A6FF-3A981420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D2F67-FD77-4E25-AA99-B26A5C23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1EE1E-5C38-4D34-AB24-EA884CED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A5F6C-4725-4227-B469-067FBBBC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A879B-8869-49CB-AD89-0CCBD92B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10610-486D-46D9-BC74-EF7AB478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AAACC2-CD2F-4BEF-BF1C-80EBE4BA2A21}"/>
              </a:ext>
            </a:extLst>
          </p:cNvPr>
          <p:cNvSpPr/>
          <p:nvPr userDrawn="1"/>
        </p:nvSpPr>
        <p:spPr>
          <a:xfrm>
            <a:off x="612843" y="593387"/>
            <a:ext cx="225357" cy="8852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5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78FD-124C-4E94-90F7-715BD46E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9D9D7-4D65-4EBE-8DDD-65244C20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D9C69-A2EF-4902-B50A-50401851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51D25-432A-4576-A9EC-5C878F5A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EF372-FEB2-4A5C-9F95-FB0C864C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053A-37BC-4C4A-ACE1-E4BEF5EC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592FF-131A-49C2-91CB-F7231248D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83F01-9A2D-48E3-BF58-75EFEE2C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E4F94-556C-4CF0-962C-272F379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9989D-FDC9-4927-A186-20824F72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31B7D-7A45-4035-AC17-98FE466E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6FAA-629F-45E0-9D8F-DD2DA549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7580C-EF38-446F-A9D9-399400BB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5A09A-FEC6-48DC-8C66-5CDDFA237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575F64-98A7-4CD7-8D2D-CDF1C32A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CA80BC-355F-40D8-9C4F-91D29BE7A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AE1A78-F95F-46A9-A147-36EFF0E0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58EAE2-1C71-40B2-9817-7C558618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118EB-B487-49EE-A1F5-5F599A4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3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6B165-7298-4BC4-A321-70624334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FF5D62-62E9-4CE6-A945-EA39403D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1839D-1AE4-4141-9BE8-7FC06AAA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7A89D-BDC5-4727-9FC7-2AE8D19A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AAFD4-3477-4A6B-B479-4A36F603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959874-133A-40B5-A4DA-D8D3A201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A0AD4-7F32-4C27-9472-FB40EEB2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7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BA51D-8F8B-4DE8-9937-85D87E05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C376-4CB5-40F6-B13F-425B3513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15E7A-E471-47F2-9964-0FF3C1E5B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B4EEA-EA7E-471C-B7E8-7C1A705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2832C-2697-42E0-A998-269144AA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2C61C-7520-4882-B7F1-532F66C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3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2EF86-B9B8-431D-ABBD-A04FDF79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CAF9F-9714-4F06-A0CB-E8C169515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3C78A-3D08-4DC7-BB91-035E74D7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61A68-6746-44A3-B560-9C8B7166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85547-95CA-4A97-B4AF-773301AB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08DB0-7265-420D-8063-DD0C9084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6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05C27D-D1DD-45EA-9BA1-5F3A7738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38A95-6D2C-4FD4-8B18-57084B997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1B2CB-EAA7-408B-BE26-0A34C3B72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8E73-AF4D-49B6-9F9A-75D7248B44A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7E1B6-0A67-4A69-8A0B-1D49843F1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090BE-EA51-4481-A023-76BD0AE5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9457A-DD09-4C5C-B9A9-AE42ECC4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42A2B-5251-48D9-A3DA-EE3AC2513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471"/>
            <a:ext cx="9144000" cy="90456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4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어떤 게임을 만들 것인가</a:t>
            </a:r>
            <a:r>
              <a:rPr lang="en-US" altLang="ko-KR" sz="4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78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5E105-CEE1-4D39-A488-A2936F61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지역에 따라서 선호하는 게임 장르가 다를까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연도별 게임의 트렌드가 있을까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출고량이 높은 게임에 대한 분석 및 시각화 프로세스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그래서 어떤 게임을 제작해야 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401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B8CEC-CDE3-4D8A-BE3E-861FD458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26FBB4-9B02-4580-A511-7E3CF030B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" y="1690688"/>
            <a:ext cx="12187232" cy="4802187"/>
          </a:xfrm>
        </p:spPr>
      </p:pic>
    </p:spTree>
    <p:extLst>
      <p:ext uri="{BB962C8B-B14F-4D97-AF65-F5344CB8AC3E}">
        <p14:creationId xmlns:p14="http://schemas.microsoft.com/office/powerpoint/2010/main" val="230073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B8CEC-CDE3-4D8A-BE3E-861FD458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D28F957-6A57-4337-AB4B-2AF0C426C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" y="1690688"/>
            <a:ext cx="12187228" cy="4802187"/>
          </a:xfrm>
        </p:spPr>
      </p:pic>
    </p:spTree>
    <p:extLst>
      <p:ext uri="{BB962C8B-B14F-4D97-AF65-F5344CB8AC3E}">
        <p14:creationId xmlns:p14="http://schemas.microsoft.com/office/powerpoint/2010/main" val="74666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B8CEC-CDE3-4D8A-BE3E-861FD458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74BC43E-9D24-47D2-91C1-E6F91102F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" y="1690688"/>
            <a:ext cx="12177394" cy="4802187"/>
          </a:xfrm>
        </p:spPr>
      </p:pic>
    </p:spTree>
    <p:extLst>
      <p:ext uri="{BB962C8B-B14F-4D97-AF65-F5344CB8AC3E}">
        <p14:creationId xmlns:p14="http://schemas.microsoft.com/office/powerpoint/2010/main" val="323094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B8CEC-CDE3-4D8A-BE3E-861FD458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E25AE4-FB0E-4391-B036-6FB18844F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" y="1690688"/>
            <a:ext cx="12187228" cy="4802187"/>
          </a:xfrm>
        </p:spPr>
      </p:pic>
    </p:spTree>
    <p:extLst>
      <p:ext uri="{BB962C8B-B14F-4D97-AF65-F5344CB8AC3E}">
        <p14:creationId xmlns:p14="http://schemas.microsoft.com/office/powerpoint/2010/main" val="229636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B8CEC-CDE3-4D8A-BE3E-861FD458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BB8E77-4D7B-46F2-8249-9737A11F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시장은 전반적으로 시간에 따라 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 게임 수 자체가 부족     →    특정 장르만 개발 및 판매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점차 장르별 판매량이 변화   →    게임 트렌드의 변화</a:t>
            </a:r>
          </a:p>
        </p:txBody>
      </p:sp>
    </p:spTree>
    <p:extLst>
      <p:ext uri="{BB962C8B-B14F-4D97-AF65-F5344CB8AC3E}">
        <p14:creationId xmlns:p14="http://schemas.microsoft.com/office/powerpoint/2010/main" val="221334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5E105-CEE1-4D39-A488-A2936F61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지역에 따라서 선호하는 게임 장르가 다를까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출고량이 높은 게임에 대한 분석 및 시각화 프로세스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그래서 어떤 게임을 제작해야 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811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판매량 </a:t>
            </a:r>
            <a:r>
              <a:rPr lang="en-US" altLang="ko-KR" dirty="0"/>
              <a:t>Top 30 </a:t>
            </a:r>
            <a:r>
              <a:rPr lang="ko-KR" altLang="en-US" dirty="0"/>
              <a:t>분석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FC7EE6-2173-47A3-910C-66408DFB4C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3" y="1690688"/>
            <a:ext cx="12192543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3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판매량 </a:t>
            </a:r>
            <a:r>
              <a:rPr lang="en-US" altLang="ko-KR" dirty="0"/>
              <a:t>Top 30 </a:t>
            </a:r>
            <a:r>
              <a:rPr lang="ko-KR" altLang="en-US" dirty="0"/>
              <a:t>분석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039C631-F8C1-46F6-873A-13436E95DC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53" y="1690688"/>
            <a:ext cx="10718362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2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판매량 </a:t>
            </a:r>
            <a:r>
              <a:rPr lang="en-US" altLang="ko-KR" dirty="0"/>
              <a:t>Top 30 </a:t>
            </a:r>
            <a:r>
              <a:rPr lang="ko-KR" altLang="en-US" dirty="0"/>
              <a:t>분석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0EEFAE5-E28C-4C18-9727-68679F360F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3" y="1690688"/>
            <a:ext cx="10703308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5E105-CEE1-4D39-A488-A2936F61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지역에 따라서 선호하는 게임 장르가 다를까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출고량이 높은 게임에 대한 분석 및 시각화 프로세스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그래서 어떤 게임을 제작해야 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743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판매량 </a:t>
            </a:r>
            <a:r>
              <a:rPr lang="en-US" altLang="ko-KR" dirty="0"/>
              <a:t>Top 30 </a:t>
            </a:r>
            <a:r>
              <a:rPr lang="ko-KR" altLang="en-US" dirty="0"/>
              <a:t>분석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79758E-DA7A-4E9C-8D7B-12FB906BAF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" y="1690688"/>
            <a:ext cx="12174519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6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판매량 </a:t>
            </a:r>
            <a:r>
              <a:rPr lang="en-US" altLang="ko-KR" dirty="0"/>
              <a:t>Top 30 </a:t>
            </a:r>
            <a:r>
              <a:rPr lang="ko-KR" altLang="en-US" dirty="0"/>
              <a:t>분석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F8EC4B4-88FD-4364-B87D-EBA059AA2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" y="1690688"/>
            <a:ext cx="11613452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7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판매량 </a:t>
            </a:r>
            <a:r>
              <a:rPr lang="en-US" altLang="ko-KR" dirty="0"/>
              <a:t>Top 30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B50F3-777B-4697-BD0A-8C4241EF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724" y="1825625"/>
            <a:ext cx="72930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:   </a:t>
            </a:r>
            <a:r>
              <a:rPr lang="en-US" altLang="ko-KR" dirty="0"/>
              <a:t> GTA5, Halo, Mario Cart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:</a:t>
            </a:r>
            <a:r>
              <a:rPr lang="en-US" altLang="ko-KR" dirty="0"/>
              <a:t>    Shooter, Action, Platform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:</a:t>
            </a:r>
            <a:r>
              <a:rPr lang="en-US" altLang="ko-KR" dirty="0"/>
              <a:t>    Action, Shooter, Racing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:</a:t>
            </a:r>
            <a:r>
              <a:rPr lang="en-US" altLang="ko-KR" dirty="0"/>
              <a:t>    XBOX360, N64, PS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5D090CE-FAEF-4F72-B24F-B30AF7D40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225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판매량 </a:t>
            </a:r>
            <a:r>
              <a:rPr lang="en-US" altLang="ko-KR" b="1" dirty="0"/>
              <a:t>Top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장르 </a:t>
            </a:r>
            <a:r>
              <a:rPr lang="en-US" altLang="ko-KR" b="1" dirty="0"/>
              <a:t>Top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평균 판매량 </a:t>
            </a:r>
            <a:r>
              <a:rPr lang="en-US" altLang="ko-KR" b="1" dirty="0"/>
              <a:t>Top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플랫폼 </a:t>
            </a:r>
            <a:r>
              <a:rPr lang="en-US" altLang="ko-KR" b="1" dirty="0"/>
              <a:t>Top 3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4228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5E105-CEE1-4D39-A488-A2936F61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지역에 따라서 선호하는 게임 장르가 다를까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출고량이 높은 게임에 대한 분석 및 시각화 프로세스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그래서 어떤 게임을 제작해야 하는가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530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59BC-3788-4332-A42D-FE8C8918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어떤 게임을 제작해야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9C802-A4F2-4657-8CA0-D0845C92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071" y="1825625"/>
            <a:ext cx="89547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판매량과 큰 연관 없음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발매 시기 무관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돋보이는 연도별 장르 트렌드 없음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 및 평균 판매량 기준 </a:t>
            </a:r>
            <a:r>
              <a:rPr lang="en-US" altLang="ko-KR" b="1" dirty="0"/>
              <a:t>Action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b="1" dirty="0"/>
              <a:t>Sports</a:t>
            </a:r>
            <a:r>
              <a:rPr lang="en-US" altLang="ko-KR" dirty="0"/>
              <a:t> </a:t>
            </a:r>
            <a:r>
              <a:rPr lang="ko-KR" altLang="en-US" dirty="0"/>
              <a:t>추천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미국 판매 </a:t>
            </a:r>
            <a:r>
              <a:rPr lang="en-US" altLang="ko-KR" dirty="0"/>
              <a:t>&amp;</a:t>
            </a:r>
            <a:r>
              <a:rPr lang="ko-KR" altLang="en-US" dirty="0"/>
              <a:t> 전체 판매 상관성 높음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미국 시장을 </a:t>
            </a:r>
            <a:r>
              <a:rPr lang="ko-KR" altLang="en-US" dirty="0" err="1"/>
              <a:t>타게팅해야</a:t>
            </a:r>
            <a:r>
              <a:rPr lang="ko-KR" altLang="en-US" dirty="0"/>
              <a:t> 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66F7C6-ABF3-49D9-82E6-85429CCF1F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3642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연도   </a:t>
            </a:r>
            <a:r>
              <a:rPr lang="en-US" altLang="ko-KR" b="1" dirty="0"/>
              <a:t>:</a:t>
            </a:r>
            <a:endParaRPr lang="ko-KR" alt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장르   </a:t>
            </a:r>
            <a:r>
              <a:rPr lang="en-US" altLang="ko-KR" b="1" dirty="0"/>
              <a:t>:</a:t>
            </a:r>
            <a:endParaRPr lang="ko-KR" alt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지역   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9622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59BC-3788-4332-A42D-FE8C8918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어떤 게임을 제작해야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9C802-A4F2-4657-8CA0-D0845C92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690" y="1825625"/>
            <a:ext cx="8522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너무 오래된 플랫폼을 제외</a:t>
            </a:r>
            <a:r>
              <a:rPr lang="en-US" altLang="ko-KR" dirty="0"/>
              <a:t>, XBOX ONE </a:t>
            </a:r>
            <a:r>
              <a:rPr lang="ko-KR" altLang="en-US" dirty="0"/>
              <a:t>추천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PS</a:t>
            </a:r>
            <a:r>
              <a:rPr lang="ko-KR" altLang="en-US" sz="2000" dirty="0"/>
              <a:t>시리즈의 총판매량은 높으나</a:t>
            </a:r>
            <a:r>
              <a:rPr lang="en-US" altLang="ko-KR" sz="2000" dirty="0"/>
              <a:t>, </a:t>
            </a:r>
            <a:r>
              <a:rPr lang="ko-KR" altLang="en-US" sz="2000" dirty="0"/>
              <a:t>타이틀별 판매량은 </a:t>
            </a:r>
            <a:r>
              <a:rPr lang="en-US" altLang="ko-KR" sz="2000" dirty="0"/>
              <a:t>XBOX</a:t>
            </a:r>
            <a:r>
              <a:rPr lang="ko-KR" altLang="en-US" sz="2000" dirty="0"/>
              <a:t>시리즈가 더 높고</a:t>
            </a:r>
            <a:r>
              <a:rPr lang="en-US" altLang="ko-KR" sz="2000" dirty="0"/>
              <a:t>, </a:t>
            </a:r>
            <a:r>
              <a:rPr lang="ko-KR" altLang="en-US" sz="2000" dirty="0"/>
              <a:t>가장 최신 기종으로 발매하는 것이 데이터 분석과 별개로</a:t>
            </a:r>
            <a:r>
              <a:rPr lang="en-US" altLang="ko-KR" sz="2000" dirty="0"/>
              <a:t> </a:t>
            </a:r>
            <a:r>
              <a:rPr lang="ko-KR" altLang="en-US" sz="2000" dirty="0"/>
              <a:t>바람직함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Top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ko-KR" altLang="en-US" dirty="0" err="1"/>
              <a:t>유통사</a:t>
            </a:r>
            <a:r>
              <a:rPr lang="ko-KR" altLang="en-US" dirty="0"/>
              <a:t> </a:t>
            </a:r>
            <a:r>
              <a:rPr lang="en-US" altLang="ko-KR" dirty="0"/>
              <a:t>Nintendo, Electronic Arts, Take-Two Interactive </a:t>
            </a:r>
            <a:r>
              <a:rPr lang="ko-KR" altLang="en-US" dirty="0"/>
              <a:t>中 </a:t>
            </a:r>
            <a:r>
              <a:rPr lang="en-US" altLang="ko-KR" dirty="0"/>
              <a:t>Electronic Arts </a:t>
            </a:r>
            <a:r>
              <a:rPr lang="ko-KR" altLang="en-US" dirty="0"/>
              <a:t>추천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Nintendo :</a:t>
            </a:r>
            <a:r>
              <a:rPr lang="ko-KR" altLang="en-US" sz="2000" dirty="0"/>
              <a:t> 플랫폼과 맞지 않아 제외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Electronic Arts : </a:t>
            </a:r>
            <a:r>
              <a:rPr lang="ko-KR" altLang="en-US" sz="2000" dirty="0"/>
              <a:t>추천 플랫폼</a:t>
            </a:r>
            <a:r>
              <a:rPr lang="en-US" altLang="ko-KR" sz="2000" dirty="0"/>
              <a:t>, </a:t>
            </a:r>
            <a:r>
              <a:rPr lang="ko-KR" altLang="en-US" sz="2000" dirty="0"/>
              <a:t>추천 장르인 </a:t>
            </a:r>
            <a:r>
              <a:rPr lang="en-US" altLang="ko-KR" sz="2000" dirty="0"/>
              <a:t>Action </a:t>
            </a:r>
            <a:r>
              <a:rPr lang="ko-KR" altLang="en-US" sz="2000" dirty="0"/>
              <a:t>및 </a:t>
            </a:r>
            <a:r>
              <a:rPr lang="en-US" altLang="ko-KR" sz="2000" dirty="0"/>
              <a:t>Sports </a:t>
            </a:r>
            <a:r>
              <a:rPr lang="ko-KR" altLang="en-US" sz="2000" dirty="0"/>
              <a:t>상관도 높음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42D3E0F-1650-47C5-9C66-FE10E915FC6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277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플랫폼   </a:t>
            </a:r>
            <a:r>
              <a:rPr lang="en-US" altLang="ko-KR" b="1" dirty="0"/>
              <a:t>:</a:t>
            </a:r>
            <a:endParaRPr lang="ko-KR" alt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/>
              <a:t>유통사</a:t>
            </a:r>
            <a:r>
              <a:rPr lang="ko-KR" altLang="en-US" b="1" dirty="0"/>
              <a:t>   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896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59BC-3788-4332-A42D-FE8C8918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어떤 게임을 제작해야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9C802-A4F2-4657-8CA0-D0845C92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b="1" dirty="0"/>
              <a:t>액션 및 스포츠 </a:t>
            </a:r>
            <a:r>
              <a:rPr lang="ko-KR" altLang="en-US" dirty="0"/>
              <a:t>장르로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b="1" dirty="0"/>
              <a:t>XBOX One</a:t>
            </a:r>
            <a:r>
              <a:rPr lang="ko-KR" altLang="en-US" dirty="0"/>
              <a:t>에 맞춘 게임을 만들어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b="1" dirty="0"/>
              <a:t>Electronic Arts</a:t>
            </a:r>
            <a:r>
              <a:rPr lang="ko-KR" altLang="en-US" dirty="0"/>
              <a:t>에 유통해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/>
              <a:t>미국</a:t>
            </a:r>
            <a:r>
              <a:rPr lang="ko-KR" altLang="en-US" dirty="0"/>
              <a:t> 위주의 마케팅을 하는 것이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/>
              <a:t>가장 큰 판매량</a:t>
            </a:r>
            <a:r>
              <a:rPr lang="ko-KR" altLang="en-US" dirty="0"/>
              <a:t>을 확보할 수 있는 가능성이 높다</a:t>
            </a:r>
          </a:p>
        </p:txBody>
      </p:sp>
    </p:spTree>
    <p:extLst>
      <p:ext uri="{BB962C8B-B14F-4D97-AF65-F5344CB8AC3E}">
        <p14:creationId xmlns:p14="http://schemas.microsoft.com/office/powerpoint/2010/main" val="767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0F558-0859-4425-9E44-778449D4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불러와 데이터를 확인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D556029-079C-4059-9D95-CE811EBB3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241512"/>
              </p:ext>
            </p:extLst>
          </p:nvPr>
        </p:nvGraphicFramePr>
        <p:xfrm>
          <a:off x="838199" y="1825626"/>
          <a:ext cx="10515600" cy="4336028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13358689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849191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811632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15357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104287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222031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5997398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37973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087767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46926198"/>
                    </a:ext>
                  </a:extLst>
                </a:gridCol>
              </a:tblGrid>
              <a:tr h="347303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effectLst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</a:rPr>
                        <a:t>Name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</a:rPr>
                        <a:t>Platform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</a:rPr>
                        <a:t>Year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</a:rPr>
                        <a:t>Genre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</a:rPr>
                        <a:t>Publisher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>
                          <a:effectLst/>
                        </a:rPr>
                        <a:t>NA_Sales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>
                          <a:effectLst/>
                        </a:rPr>
                        <a:t>EU_Sales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>
                          <a:effectLst/>
                        </a:rPr>
                        <a:t>JP_Sales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>
                          <a:effectLst/>
                        </a:rPr>
                        <a:t>Other_Sales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491747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000" b="1" dirty="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Candace Kane's Candy Factory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DS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2008.0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Action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Destineer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0.04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863842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000" b="1"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The </a:t>
                      </a:r>
                      <a:r>
                        <a:rPr lang="en-US" sz="1000" dirty="0" err="1">
                          <a:effectLst/>
                        </a:rPr>
                        <a:t>Munchables</a:t>
                      </a:r>
                      <a:endParaRPr lang="en-US" sz="1000" dirty="0">
                        <a:effectLst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Wii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2009.0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Action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Namco Bandai Games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0.17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0.01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144393"/>
                  </a:ext>
                </a:extLst>
              </a:tr>
              <a:tr h="1139636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000" b="1">
                          <a:effectLst/>
                        </a:rPr>
                        <a:t>2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Otome wa Oanesama Boku ni Koi Shiteru Portable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PSP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2010.0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Adventure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Alchemist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0.02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20077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000" b="1">
                          <a:effectLst/>
                        </a:rPr>
                        <a:t>3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Deal or No Deal: Special Edition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DS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2010.0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Misc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Zoo Games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0.04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725618"/>
                  </a:ext>
                </a:extLst>
              </a:tr>
              <a:tr h="984231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000" b="1">
                          <a:effectLst/>
                        </a:rPr>
                        <a:t>4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Ben 10 Ultimate Alien: Cosmic Destruction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PS3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2010.0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Platform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D3Publisher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0.12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effectLst/>
                        </a:rPr>
                        <a:t>0.09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>
                          <a:effectLst/>
                        </a:rPr>
                        <a:t>0.04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75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83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29BEB-86C3-4D86-AA8D-FFFD6F25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4511C-33B1-44F8-9B12-58FD86A1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아무 가공을 거치지 않은 데이터를 활용하는 것은 매우 어려움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데이터의 형식을 맞춰주고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없는 데이터를 정리하고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필요하지 않은 것은 제외함</a:t>
            </a:r>
          </a:p>
        </p:txBody>
      </p:sp>
    </p:spTree>
    <p:extLst>
      <p:ext uri="{BB962C8B-B14F-4D97-AF65-F5344CB8AC3E}">
        <p14:creationId xmlns:p14="http://schemas.microsoft.com/office/powerpoint/2010/main" val="7785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5585D-ADC4-453F-8D59-B0C1E7F7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844" y="1815791"/>
            <a:ext cx="84139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:</a:t>
            </a:r>
            <a:r>
              <a:rPr lang="en-US" altLang="ko-KR" dirty="0"/>
              <a:t>  Platform </a:t>
            </a:r>
            <a:r>
              <a:rPr lang="ko-KR" altLang="en-US" dirty="0"/>
              <a:t>이름이 아닌 </a:t>
            </a:r>
            <a:r>
              <a:rPr lang="en-US" altLang="ko-KR" dirty="0"/>
              <a:t>2007, 2010, 2600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:</a:t>
            </a:r>
            <a:r>
              <a:rPr lang="en-US" altLang="ko-KR" dirty="0"/>
              <a:t>  1980</a:t>
            </a:r>
            <a:r>
              <a:rPr lang="ko-KR" altLang="en-US" dirty="0"/>
              <a:t>년 이전 및 년도가 아닌 </a:t>
            </a:r>
            <a:r>
              <a:rPr lang="en-US" altLang="ko-KR" dirty="0"/>
              <a:t>data </a:t>
            </a:r>
            <a:r>
              <a:rPr lang="ko-KR" altLang="en-US" dirty="0"/>
              <a:t>삭제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:</a:t>
            </a:r>
            <a:r>
              <a:rPr lang="en-US" altLang="ko-KR" dirty="0"/>
              <a:t>  </a:t>
            </a:r>
            <a:r>
              <a:rPr lang="ko-KR" altLang="en-US" dirty="0"/>
              <a:t>단위 문자를 삭제하고 숫자 형식으로 변경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:</a:t>
            </a:r>
            <a:r>
              <a:rPr lang="en-US" altLang="ko-KR" dirty="0"/>
              <a:t>  </a:t>
            </a:r>
            <a:r>
              <a:rPr lang="ko-KR" altLang="en-US" dirty="0"/>
              <a:t>지역의 판매를 합쳐 하나의 열을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06072B-C688-4452-AB16-19452FA9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1CBCE3E-5A03-4C0F-8696-DFEEC37AD9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Platform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Year</a:t>
            </a:r>
            <a:endParaRPr lang="ko-KR" alt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각종 </a:t>
            </a:r>
            <a:r>
              <a:rPr lang="en-US" altLang="ko-KR" b="1" dirty="0"/>
              <a:t>Sales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총판매</a:t>
            </a:r>
          </a:p>
        </p:txBody>
      </p:sp>
    </p:spTree>
    <p:extLst>
      <p:ext uri="{BB962C8B-B14F-4D97-AF65-F5344CB8AC3E}">
        <p14:creationId xmlns:p14="http://schemas.microsoft.com/office/powerpoint/2010/main" val="200117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807C-27EC-4AE0-8BE4-889FF0CE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5E105-CEE1-4D39-A488-A2936F61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지역에 따라서 선호하는 게임 장르가 다를까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출고량이 높은 게임에 대한 분석 및 시각화 프로세스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그래서 어떤 게임을 제작해야 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227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B5C1F-10AC-419F-B099-16E78F55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지역에 따라서 선호하는 장르가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5953B0F-E316-4957-931F-9B885381D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7" y="1690688"/>
            <a:ext cx="10838793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0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B5C1F-10AC-419F-B099-16E78F55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지역에 따라서 선호하는 장르가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2D05AB5-2611-44E2-9CEA-80DA0898EE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8" y="1690688"/>
            <a:ext cx="11079654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40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51F2DEB-DA13-4D24-AA39-2926D9722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65457"/>
              </p:ext>
            </p:extLst>
          </p:nvPr>
        </p:nvGraphicFramePr>
        <p:xfrm>
          <a:off x="838200" y="1690688"/>
          <a:ext cx="10515601" cy="4881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339">
                  <a:extLst>
                    <a:ext uri="{9D8B030D-6E8A-4147-A177-3AD203B41FA5}">
                      <a16:colId xmlns:a16="http://schemas.microsoft.com/office/drawing/2014/main" val="3376376660"/>
                    </a:ext>
                  </a:extLst>
                </a:gridCol>
                <a:gridCol w="954339">
                  <a:extLst>
                    <a:ext uri="{9D8B030D-6E8A-4147-A177-3AD203B41FA5}">
                      <a16:colId xmlns:a16="http://schemas.microsoft.com/office/drawing/2014/main" val="821451666"/>
                    </a:ext>
                  </a:extLst>
                </a:gridCol>
                <a:gridCol w="4183889">
                  <a:extLst>
                    <a:ext uri="{9D8B030D-6E8A-4147-A177-3AD203B41FA5}">
                      <a16:colId xmlns:a16="http://schemas.microsoft.com/office/drawing/2014/main" val="1215508714"/>
                    </a:ext>
                  </a:extLst>
                </a:gridCol>
                <a:gridCol w="4423034">
                  <a:extLst>
                    <a:ext uri="{9D8B030D-6E8A-4147-A177-3AD203B41FA5}">
                      <a16:colId xmlns:a16="http://schemas.microsoft.com/office/drawing/2014/main" val="668974103"/>
                    </a:ext>
                  </a:extLst>
                </a:gridCol>
              </a:tblGrid>
              <a:tr h="49279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총 판매량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타이틀별 판매량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116084"/>
                  </a:ext>
                </a:extLst>
              </a:tr>
              <a:tr h="35911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en-US" altLang="ko-KR" b="1" baseline="30000" dirty="0"/>
                        <a:t>st</a:t>
                      </a:r>
                      <a:endParaRPr lang="ko-KR" altLang="en-US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Racing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Sports</a:t>
                      </a:r>
                      <a:r>
                        <a:rPr lang="en-US" altLang="ko-KR" dirty="0"/>
                        <a:t>  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Racing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Shooter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Action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569313"/>
                  </a:ext>
                </a:extLst>
              </a:tr>
              <a:tr h="359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en-US" altLang="ko-KR" b="1" baseline="30000" dirty="0"/>
                        <a:t>nd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79191"/>
                  </a:ext>
                </a:extLst>
              </a:tr>
              <a:tr h="359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en-US" altLang="ko-KR" b="1" baseline="30000" dirty="0"/>
                        <a:t>rd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55149"/>
                  </a:ext>
                </a:extLst>
              </a:tr>
              <a:tr h="35911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EU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en-US" altLang="ko-KR" b="1" baseline="30000" dirty="0"/>
                        <a:t>st</a:t>
                      </a:r>
                      <a:endParaRPr lang="ko-KR" altLang="en-US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/>
                        <a:t>Platform</a:t>
                      </a: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Shooter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sng" dirty="0"/>
                        <a:t>Platform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Shooter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Action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026385"/>
                  </a:ext>
                </a:extLst>
              </a:tr>
              <a:tr h="359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en-US" altLang="ko-KR" b="1" baseline="30000" dirty="0"/>
                        <a:t>nd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21227"/>
                  </a:ext>
                </a:extLst>
              </a:tr>
              <a:tr h="359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en-US" altLang="ko-KR" b="1" baseline="30000" dirty="0"/>
                        <a:t>rd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92326"/>
                  </a:ext>
                </a:extLst>
              </a:tr>
              <a:tr h="35911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JP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en-US" altLang="ko-KR" b="1" baseline="30000" dirty="0"/>
                        <a:t>st</a:t>
                      </a:r>
                      <a:endParaRPr lang="ko-KR" altLang="en-US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Role-Playing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Sports</a:t>
                      </a: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Action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Role-Playing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Fighting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Strategy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29329"/>
                  </a:ext>
                </a:extLst>
              </a:tr>
              <a:tr h="359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en-US" altLang="ko-KR" b="1" baseline="30000" dirty="0"/>
                        <a:t>nd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97007"/>
                  </a:ext>
                </a:extLst>
              </a:tr>
              <a:tr h="359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en-US" altLang="ko-KR" b="1" baseline="30000" dirty="0"/>
                        <a:t>rd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29853"/>
                  </a:ext>
                </a:extLst>
              </a:tr>
              <a:tr h="35911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Other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en-US" altLang="ko-KR" b="1" baseline="30000" dirty="0"/>
                        <a:t>st</a:t>
                      </a:r>
                      <a:endParaRPr lang="ko-KR" altLang="en-US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Role-Playing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Action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Sports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Role-Playing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Fighting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Shooter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269"/>
                  </a:ext>
                </a:extLst>
              </a:tr>
              <a:tr h="359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en-US" altLang="ko-KR" b="1" baseline="30000" dirty="0"/>
                        <a:t>nd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65976"/>
                  </a:ext>
                </a:extLst>
              </a:tr>
              <a:tr h="359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en-US" altLang="ko-KR" b="1" baseline="30000" dirty="0"/>
                        <a:t>rd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0894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EB6B5C1F-10AC-419F-B099-16E78F55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지역에 따라서 선호하는 장르가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85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1187</Words>
  <Application>Microsoft Office PowerPoint</Application>
  <PresentationFormat>와이드스크린</PresentationFormat>
  <Paragraphs>281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맑은 고딕 Semilight</vt:lpstr>
      <vt:lpstr>Arial</vt:lpstr>
      <vt:lpstr>Office 테마</vt:lpstr>
      <vt:lpstr>어떤 게임을 만들 것인가?</vt:lpstr>
      <vt:lpstr>PowerPoint 프레젠테이션</vt:lpstr>
      <vt:lpstr>파일을 불러와 데이터를 확인</vt:lpstr>
      <vt:lpstr>전처리</vt:lpstr>
      <vt:lpstr>전처리</vt:lpstr>
      <vt:lpstr>PowerPoint 프레젠테이션</vt:lpstr>
      <vt:lpstr>지역에 따라서 선호하는 장르가 다를까?</vt:lpstr>
      <vt:lpstr>지역에 따라서 선호하는 장르가 다를까?</vt:lpstr>
      <vt:lpstr>지역에 따라서 선호하는 장르가 다를까?</vt:lpstr>
      <vt:lpstr>PowerPoint 프레젠테이션</vt:lpstr>
      <vt:lpstr>연도별 게임의 트렌드가 있을까?</vt:lpstr>
      <vt:lpstr>연도별 게임의 트렌드가 있을까?</vt:lpstr>
      <vt:lpstr>연도별 게임의 트렌드가 있을까?</vt:lpstr>
      <vt:lpstr>연도별 게임의 트렌드가 있을까?</vt:lpstr>
      <vt:lpstr>연도별 게임의 트렌드가 있을까?</vt:lpstr>
      <vt:lpstr>PowerPoint 프레젠테이션</vt:lpstr>
      <vt:lpstr>판매량 Top 30 분석</vt:lpstr>
      <vt:lpstr>판매량 Top 30 분석</vt:lpstr>
      <vt:lpstr>판매량 Top 30 분석</vt:lpstr>
      <vt:lpstr>판매량 Top 30 분석</vt:lpstr>
      <vt:lpstr>판매량 Top 30 분석</vt:lpstr>
      <vt:lpstr>판매량 Top 30 분석</vt:lpstr>
      <vt:lpstr>PowerPoint 프레젠테이션</vt:lpstr>
      <vt:lpstr>그래서 어떤 게임을 제작해야 하는가?</vt:lpstr>
      <vt:lpstr>그래서 어떤 게임을 제작해야 하는가?</vt:lpstr>
      <vt:lpstr>그래서 어떤 게임을 제작해야 하는가?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어떤 게임을 만들 것인가?</dc:title>
  <dc:creator>김 백건</dc:creator>
  <cp:lastModifiedBy>김 백건</cp:lastModifiedBy>
  <cp:revision>11</cp:revision>
  <dcterms:created xsi:type="dcterms:W3CDTF">2021-10-12T00:39:23Z</dcterms:created>
  <dcterms:modified xsi:type="dcterms:W3CDTF">2021-10-12T06:54:43Z</dcterms:modified>
</cp:coreProperties>
</file>