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90" r:id="rId3"/>
    <p:sldId id="287" r:id="rId4"/>
    <p:sldId id="277" r:id="rId5"/>
    <p:sldId id="289" r:id="rId6"/>
    <p:sldId id="275" r:id="rId7"/>
    <p:sldId id="264" r:id="rId8"/>
    <p:sldId id="288" r:id="rId9"/>
    <p:sldId id="257" r:id="rId10"/>
    <p:sldId id="258" r:id="rId11"/>
    <p:sldId id="283" r:id="rId12"/>
    <p:sldId id="286" r:id="rId13"/>
    <p:sldId id="260" r:id="rId14"/>
    <p:sldId id="263" r:id="rId15"/>
    <p:sldId id="262" r:id="rId16"/>
    <p:sldId id="261" r:id="rId17"/>
    <p:sldId id="265" r:id="rId18"/>
    <p:sldId id="266" r:id="rId19"/>
    <p:sldId id="267" r:id="rId20"/>
    <p:sldId id="268" r:id="rId21"/>
    <p:sldId id="269" r:id="rId22"/>
    <p:sldId id="276" r:id="rId23"/>
    <p:sldId id="274" r:id="rId24"/>
    <p:sldId id="285" r:id="rId25"/>
  </p:sldIdLst>
  <p:sldSz cx="12192000" cy="6858000"/>
  <p:notesSz cx="6858000" cy="9144000"/>
  <p:custShowLst>
    <p:custShow name="Özel Gösteri 1" id="0">
      <p:sldLst>
        <p:sld r:id="rId25"/>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94660"/>
  </p:normalViewPr>
  <p:slideViewPr>
    <p:cSldViewPr snapToGrid="0">
      <p:cViewPr varScale="1">
        <p:scale>
          <a:sx n="65" d="100"/>
          <a:sy n="65"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53A78-4ECC-43C8-B14D-490BEA4E7C53}" type="datetimeFigureOut">
              <a:rPr lang="tr-TR" smtClean="0"/>
              <a:t>24.12.2024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4907B-979B-4479-99BF-354CB02AF8F7}" type="slidenum">
              <a:rPr lang="tr-TR" smtClean="0"/>
              <a:t>‹#›</a:t>
            </a:fld>
            <a:endParaRPr lang="tr-TR"/>
          </a:p>
        </p:txBody>
      </p:sp>
    </p:spTree>
    <p:extLst>
      <p:ext uri="{BB962C8B-B14F-4D97-AF65-F5344CB8AC3E}">
        <p14:creationId xmlns:p14="http://schemas.microsoft.com/office/powerpoint/2010/main" val="82789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FD730F7-9347-4D84-B575-474CC56F21D2}"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167964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FD730F7-9347-4D84-B575-474CC56F21D2}"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62207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FD730F7-9347-4D84-B575-474CC56F21D2}"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01290-6779-4D88-87F5-424704410487}"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5419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7FD730F7-9347-4D84-B575-474CC56F21D2}"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3454153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7FD730F7-9347-4D84-B575-474CC56F21D2}"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01290-6779-4D88-87F5-424704410487}"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6539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7FD730F7-9347-4D84-B575-474CC56F21D2}"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917983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FD730F7-9347-4D84-B575-474CC56F21D2}"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2920285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FD730F7-9347-4D84-B575-474CC56F21D2}"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333978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FD730F7-9347-4D84-B575-474CC56F21D2}"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178049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FD730F7-9347-4D84-B575-474CC56F21D2}"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352072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FD730F7-9347-4D84-B575-474CC56F21D2}"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326251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FD730F7-9347-4D84-B575-474CC56F21D2}" type="datetimeFigureOut">
              <a:rPr lang="tr-TR" smtClean="0"/>
              <a:t>24.12.2024</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79260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FD730F7-9347-4D84-B575-474CC56F21D2}" type="datetimeFigureOut">
              <a:rPr lang="tr-TR" smtClean="0"/>
              <a:t>24.12.2024</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203823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730F7-9347-4D84-B575-474CC56F21D2}" type="datetimeFigureOut">
              <a:rPr lang="tr-TR" smtClean="0"/>
              <a:t>24.12.2024</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201393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7FD730F7-9347-4D84-B575-474CC56F21D2}"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163183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7FD730F7-9347-4D84-B575-474CC56F21D2}"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01290-6779-4D88-87F5-424704410487}" type="slidenum">
              <a:rPr lang="tr-TR" smtClean="0"/>
              <a:t>‹#›</a:t>
            </a:fld>
            <a:endParaRPr lang="tr-TR"/>
          </a:p>
        </p:txBody>
      </p:sp>
    </p:spTree>
    <p:extLst>
      <p:ext uri="{BB962C8B-B14F-4D97-AF65-F5344CB8AC3E}">
        <p14:creationId xmlns:p14="http://schemas.microsoft.com/office/powerpoint/2010/main" val="83004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FD730F7-9347-4D84-B575-474CC56F21D2}" type="datetimeFigureOut">
              <a:rPr lang="tr-TR" smtClean="0"/>
              <a:t>24.12.2024</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C01290-6779-4D88-87F5-424704410487}" type="slidenum">
              <a:rPr lang="tr-TR" smtClean="0"/>
              <a:t>‹#›</a:t>
            </a:fld>
            <a:endParaRPr lang="tr-TR"/>
          </a:p>
        </p:txBody>
      </p:sp>
    </p:spTree>
    <p:extLst>
      <p:ext uri="{BB962C8B-B14F-4D97-AF65-F5344CB8AC3E}">
        <p14:creationId xmlns:p14="http://schemas.microsoft.com/office/powerpoint/2010/main" val="3318906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tr/photo/1449505"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fif"/><Relationship Id="rId7" Type="http://schemas.openxmlformats.org/officeDocument/2006/relationships/image" Target="../media/image13.png"/><Relationship Id="rId2" Type="http://schemas.openxmlformats.org/officeDocument/2006/relationships/image" Target="../media/image8.jfif"/><Relationship Id="rId1" Type="http://schemas.openxmlformats.org/officeDocument/2006/relationships/slideLayout" Target="../slideLayouts/slideLayout2.xml"/><Relationship Id="rId6" Type="http://schemas.openxmlformats.org/officeDocument/2006/relationships/image" Target="../media/image12.jfif"/><Relationship Id="rId5" Type="http://schemas.openxmlformats.org/officeDocument/2006/relationships/image" Target="../media/image11.jfif"/><Relationship Id="rId4" Type="http://schemas.openxmlformats.org/officeDocument/2006/relationships/image" Target="../media/image10.jf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04CE04F-5C51-42DF-AEC8-00A26BEDFC93}"/>
              </a:ext>
            </a:extLst>
          </p:cNvPr>
          <p:cNvSpPr>
            <a:spLocks noGrp="1"/>
          </p:cNvSpPr>
          <p:nvPr>
            <p:ph type="ctrTitle"/>
          </p:nvPr>
        </p:nvSpPr>
        <p:spPr/>
        <p:txBody>
          <a:bodyPr/>
          <a:lstStyle/>
          <a:p>
            <a:endParaRPr lang="tr-TR" dirty="0"/>
          </a:p>
        </p:txBody>
      </p:sp>
      <p:sp>
        <p:nvSpPr>
          <p:cNvPr id="3" name="Alt Başlık 2">
            <a:extLst>
              <a:ext uri="{FF2B5EF4-FFF2-40B4-BE49-F238E27FC236}">
                <a16:creationId xmlns:a16="http://schemas.microsoft.com/office/drawing/2014/main" id="{85E604B7-698A-4A0E-BBD8-E4417ECB417D}"/>
              </a:ext>
            </a:extLst>
          </p:cNvPr>
          <p:cNvSpPr>
            <a:spLocks noGrp="1"/>
          </p:cNvSpPr>
          <p:nvPr>
            <p:ph type="subTitle" idx="1"/>
          </p:nvPr>
        </p:nvSpPr>
        <p:spPr/>
        <p:txBody>
          <a:bodyPr/>
          <a:lstStyle/>
          <a:p>
            <a:endParaRPr lang="tr-TR" dirty="0"/>
          </a:p>
        </p:txBody>
      </p:sp>
      <p:pic>
        <p:nvPicPr>
          <p:cNvPr id="5" name="Resim 4">
            <a:extLst>
              <a:ext uri="{FF2B5EF4-FFF2-40B4-BE49-F238E27FC236}">
                <a16:creationId xmlns:a16="http://schemas.microsoft.com/office/drawing/2014/main" id="{86C30DC0-8FFA-4852-94B9-311E2945B5B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a:noFill/>
        </p:spPr>
      </p:pic>
      <p:sp>
        <p:nvSpPr>
          <p:cNvPr id="6" name="Metin kutusu 5">
            <a:extLst>
              <a:ext uri="{FF2B5EF4-FFF2-40B4-BE49-F238E27FC236}">
                <a16:creationId xmlns:a16="http://schemas.microsoft.com/office/drawing/2014/main" id="{D7E6869F-4B97-439C-96C3-7A1B4F050832}"/>
              </a:ext>
            </a:extLst>
          </p:cNvPr>
          <p:cNvSpPr txBox="1"/>
          <p:nvPr/>
        </p:nvSpPr>
        <p:spPr>
          <a:xfrm>
            <a:off x="4757583" y="1314271"/>
            <a:ext cx="6747029" cy="1200329"/>
          </a:xfrm>
          <a:prstGeom prst="rect">
            <a:avLst/>
          </a:prstGeom>
          <a:noFill/>
        </p:spPr>
        <p:txBody>
          <a:bodyPr wrap="square" rtlCol="0">
            <a:spAutoFit/>
          </a:bodyPr>
          <a:lstStyle/>
          <a:p>
            <a:pPr algn="ctr"/>
            <a:r>
              <a:rPr lang="tr-TR" sz="3600" b="1" dirty="0">
                <a:solidFill>
                  <a:schemeClr val="bg1"/>
                </a:solidFill>
                <a:latin typeface="Times New Roman" panose="02020603050405020304" pitchFamily="18" charset="0"/>
                <a:cs typeface="Times New Roman" panose="02020603050405020304" pitchFamily="18" charset="0"/>
              </a:rPr>
              <a:t>OTOMATİK ÇİÇEK SULAMA SİSTEMİ PROJESİ</a:t>
            </a:r>
          </a:p>
        </p:txBody>
      </p:sp>
      <p:pic>
        <p:nvPicPr>
          <p:cNvPr id="9" name="Resim 8">
            <a:extLst>
              <a:ext uri="{FF2B5EF4-FFF2-40B4-BE49-F238E27FC236}">
                <a16:creationId xmlns:a16="http://schemas.microsoft.com/office/drawing/2014/main" id="{0817EA5B-2C6B-40F1-B2D7-24BF86E38B39}"/>
              </a:ext>
            </a:extLst>
          </p:cNvPr>
          <p:cNvPicPr>
            <a:picLocks noChangeAspect="1"/>
          </p:cNvPicPr>
          <p:nvPr/>
        </p:nvPicPr>
        <p:blipFill>
          <a:blip r:embed="rId4"/>
          <a:stretch>
            <a:fillRect/>
          </a:stretch>
        </p:blipFill>
        <p:spPr>
          <a:xfrm>
            <a:off x="9390513" y="3823041"/>
            <a:ext cx="1638529" cy="1619476"/>
          </a:xfrm>
          <a:prstGeom prst="rect">
            <a:avLst/>
          </a:prstGeom>
        </p:spPr>
      </p:pic>
    </p:spTree>
    <p:extLst>
      <p:ext uri="{BB962C8B-B14F-4D97-AF65-F5344CB8AC3E}">
        <p14:creationId xmlns:p14="http://schemas.microsoft.com/office/powerpoint/2010/main" val="17712892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24EAEA8-1170-4E9A-93F1-3497989B1500}"/>
              </a:ext>
            </a:extLst>
          </p:cNvPr>
          <p:cNvSpPr>
            <a:spLocks noGrp="1"/>
          </p:cNvSpPr>
          <p:nvPr>
            <p:ph idx="1"/>
          </p:nvPr>
        </p:nvSpPr>
        <p:spPr>
          <a:xfrm>
            <a:off x="1642399" y="1477392"/>
            <a:ext cx="10215303" cy="5129886"/>
          </a:xfrm>
        </p:spPr>
        <p:txBody>
          <a:bodyPr>
            <a:normAutofit/>
          </a:bodyPr>
          <a:lstStyle/>
          <a:p>
            <a:pPr algn="just">
              <a:lnSpc>
                <a:spcPct val="150000"/>
              </a:lnSpc>
            </a:pPr>
            <a:r>
              <a:rPr lang="tr-TR" sz="2000" b="1" dirty="0"/>
              <a:t>Arduino Uno: </a:t>
            </a:r>
            <a:r>
              <a:rPr lang="tr-TR" sz="2000" dirty="0"/>
              <a:t>Projenin beyni olan </a:t>
            </a:r>
            <a:r>
              <a:rPr lang="tr-TR" sz="2000" dirty="0" err="1"/>
              <a:t>arduino</a:t>
            </a:r>
            <a:r>
              <a:rPr lang="tr-TR" sz="2000" dirty="0"/>
              <a:t> kartı, kodları çalıştırmak ve sensörlerden gelen verileri işlemek için kullanılır. Sensörlerden gelen verileri alır, işlem yapar ve röleyi kontrol ederek sulama işlemini başlatır veya durdurur. </a:t>
            </a:r>
          </a:p>
          <a:p>
            <a:pPr algn="just">
              <a:lnSpc>
                <a:spcPct val="150000"/>
              </a:lnSpc>
            </a:pPr>
            <a:r>
              <a:rPr lang="tr-TR" sz="2000" b="1" dirty="0"/>
              <a:t>Toprak Nem Sensörü: </a:t>
            </a:r>
            <a:r>
              <a:rPr lang="tr-TR" sz="2000" dirty="0"/>
              <a:t>Toprağın nemini ölçen sensördür. </a:t>
            </a:r>
            <a:r>
              <a:rPr lang="tr-TR" sz="2000" b="0" i="0" dirty="0">
                <a:solidFill>
                  <a:srgbClr val="000000"/>
                </a:solidFill>
                <a:effectLst/>
                <a:latin typeface="+mj-lt"/>
              </a:rPr>
              <a:t>Sensörün toprak nemini ölçmek için toprağa batırılan iki iletken (çatal prob) şeklindeki parçasıdır. Modül Probu Arduino'ya bağlayan elektronik parçadır. Modül, probun direncine göre bir çıkış voltajı üretir ve Analog Çıkış (AO) pini üzerinden </a:t>
            </a:r>
            <a:r>
              <a:rPr lang="tr-TR" sz="2000" b="0" i="0" dirty="0" err="1">
                <a:solidFill>
                  <a:srgbClr val="000000"/>
                </a:solidFill>
                <a:effectLst/>
                <a:latin typeface="+mj-lt"/>
              </a:rPr>
              <a:t>arduinoya</a:t>
            </a:r>
            <a:r>
              <a:rPr lang="tr-TR" sz="2000" b="0" i="0" dirty="0">
                <a:solidFill>
                  <a:srgbClr val="000000"/>
                </a:solidFill>
                <a:effectLst/>
                <a:latin typeface="+mj-lt"/>
              </a:rPr>
              <a:t> iletir.</a:t>
            </a:r>
            <a:r>
              <a:rPr lang="tr-TR" sz="2000" b="0" i="0" dirty="0">
                <a:solidFill>
                  <a:srgbClr val="000000"/>
                </a:solidFill>
                <a:effectLst/>
                <a:latin typeface="Poppins" panose="00000500000000000000" pitchFamily="2" charset="-94"/>
              </a:rPr>
              <a:t> </a:t>
            </a:r>
            <a:r>
              <a:rPr lang="tr-TR" sz="2000" b="0" i="0" dirty="0">
                <a:solidFill>
                  <a:srgbClr val="000000"/>
                </a:solidFill>
                <a:effectLst/>
                <a:latin typeface="+mj-lt"/>
              </a:rPr>
              <a:t>Modül, dijital çıkış pini (DO) hassasiyet ayarlaması için yerleşik bir potansiyometreye sahiptir. Nem seviyesi eşik değerine aştığında, modül </a:t>
            </a:r>
            <a:r>
              <a:rPr lang="tr-TR" sz="2000" b="0" i="0" u="none" strike="noStrike" dirty="0">
                <a:solidFill>
                  <a:srgbClr val="FF0000"/>
                </a:solidFill>
                <a:effectLst/>
                <a:latin typeface="+mj-lt"/>
              </a:rPr>
              <a:t>LOW</a:t>
            </a:r>
            <a:r>
              <a:rPr lang="tr-TR" sz="2000" b="0" i="0" dirty="0">
                <a:solidFill>
                  <a:srgbClr val="000000"/>
                </a:solidFill>
                <a:effectLst/>
                <a:latin typeface="+mj-lt"/>
              </a:rPr>
              <a:t>, aksi takdirde </a:t>
            </a:r>
            <a:r>
              <a:rPr lang="tr-TR" sz="2000" b="0" i="0" u="none" strike="noStrike" dirty="0">
                <a:solidFill>
                  <a:srgbClr val="FF0000"/>
                </a:solidFill>
                <a:effectLst/>
                <a:latin typeface="+mj-lt"/>
              </a:rPr>
              <a:t>HIGH</a:t>
            </a:r>
            <a:r>
              <a:rPr lang="tr-TR" sz="2000" b="0" i="0" dirty="0">
                <a:solidFill>
                  <a:srgbClr val="000000"/>
                </a:solidFill>
                <a:effectLst/>
                <a:latin typeface="+mj-lt"/>
              </a:rPr>
              <a:t> çıkacaktır.</a:t>
            </a:r>
          </a:p>
          <a:p>
            <a:pPr algn="just">
              <a:lnSpc>
                <a:spcPct val="150000"/>
              </a:lnSpc>
            </a:pPr>
            <a:endParaRPr lang="tr-TR" sz="2000" b="0" i="0" dirty="0">
              <a:solidFill>
                <a:srgbClr val="000000"/>
              </a:solidFill>
              <a:effectLst/>
              <a:latin typeface="+mj-lt"/>
            </a:endParaRPr>
          </a:p>
        </p:txBody>
      </p:sp>
      <p:sp>
        <p:nvSpPr>
          <p:cNvPr id="4" name="Metin kutusu 3">
            <a:extLst>
              <a:ext uri="{FF2B5EF4-FFF2-40B4-BE49-F238E27FC236}">
                <a16:creationId xmlns:a16="http://schemas.microsoft.com/office/drawing/2014/main" id="{871ACBA7-1065-445D-982B-AC06858D55D9}"/>
              </a:ext>
            </a:extLst>
          </p:cNvPr>
          <p:cNvSpPr txBox="1"/>
          <p:nvPr/>
        </p:nvSpPr>
        <p:spPr>
          <a:xfrm>
            <a:off x="1642399" y="675874"/>
            <a:ext cx="9693782" cy="477054"/>
          </a:xfrm>
          <a:prstGeom prst="rect">
            <a:avLst/>
          </a:prstGeom>
          <a:noFill/>
        </p:spPr>
        <p:txBody>
          <a:bodyPr wrap="square" rtlCol="0">
            <a:spAutoFit/>
          </a:bodyPr>
          <a:lstStyle/>
          <a:p>
            <a:r>
              <a:rPr lang="tr-TR" sz="2500" b="1" dirty="0"/>
              <a:t>MALZEMELER NE İŞE YARAR</a:t>
            </a:r>
          </a:p>
        </p:txBody>
      </p:sp>
    </p:spTree>
    <p:extLst>
      <p:ext uri="{BB962C8B-B14F-4D97-AF65-F5344CB8AC3E}">
        <p14:creationId xmlns:p14="http://schemas.microsoft.com/office/powerpoint/2010/main" val="968233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9B2D937E-C0C5-2774-10E2-13142817A43A}"/>
              </a:ext>
            </a:extLst>
          </p:cNvPr>
          <p:cNvSpPr>
            <a:spLocks noGrp="1"/>
          </p:cNvSpPr>
          <p:nvPr>
            <p:ph idx="1"/>
          </p:nvPr>
        </p:nvSpPr>
        <p:spPr>
          <a:xfrm>
            <a:off x="1642400" y="1302370"/>
            <a:ext cx="9693782" cy="5555629"/>
          </a:xfrm>
        </p:spPr>
        <p:txBody>
          <a:bodyPr>
            <a:normAutofit/>
          </a:bodyPr>
          <a:lstStyle/>
          <a:p>
            <a:pPr algn="just">
              <a:lnSpc>
                <a:spcPct val="150000"/>
              </a:lnSpc>
            </a:pPr>
            <a:r>
              <a:rPr lang="tr-TR" sz="2000" b="1" dirty="0"/>
              <a:t>Su Pompası: </a:t>
            </a:r>
            <a:r>
              <a:rPr lang="tr-TR" sz="2000" dirty="0"/>
              <a:t>Su pompası belirli alanlara su akışını sağlamak için kullanılır. Röle ile kontrol edilen bu cihaz, saksıya su akışını sağlar.</a:t>
            </a:r>
          </a:p>
          <a:p>
            <a:pPr algn="just">
              <a:lnSpc>
                <a:spcPct val="150000"/>
              </a:lnSpc>
            </a:pPr>
            <a:r>
              <a:rPr lang="tr-TR" sz="2000" b="1" dirty="0"/>
              <a:t>Röle Kartı: </a:t>
            </a:r>
            <a:r>
              <a:rPr lang="tr-TR" sz="2000" dirty="0"/>
              <a:t>Pompayı kontrol etmek için kullanılan karttır. Arduino’dan aldığı sinyale göre açılır veya kapanır, böylece suyun akışını sağlar.</a:t>
            </a:r>
          </a:p>
          <a:p>
            <a:pPr algn="just">
              <a:lnSpc>
                <a:spcPct val="150000"/>
              </a:lnSpc>
            </a:pPr>
            <a:r>
              <a:rPr lang="tr-TR" sz="2000" b="1" dirty="0"/>
              <a:t>LCD Ekran: </a:t>
            </a:r>
            <a:r>
              <a:rPr lang="tr-TR" sz="2000" dirty="0"/>
              <a:t>Toprak nem durumu, su seviyesi veya sulama gibi bilgileri göstermek için kullanılabilir. Bilgileri kullanıcıya sunar. 16x2 LCD ekrandır.</a:t>
            </a:r>
          </a:p>
          <a:p>
            <a:pPr algn="just">
              <a:lnSpc>
                <a:spcPct val="150000"/>
              </a:lnSpc>
            </a:pPr>
            <a:r>
              <a:rPr lang="tr-TR" sz="2000" b="1" dirty="0" err="1"/>
              <a:t>Jumper</a:t>
            </a:r>
            <a:r>
              <a:rPr lang="tr-TR" sz="2000" b="1" dirty="0"/>
              <a:t> </a:t>
            </a:r>
            <a:r>
              <a:rPr lang="tr-TR" sz="2000" b="1" dirty="0" err="1"/>
              <a:t>Kablalar</a:t>
            </a:r>
            <a:r>
              <a:rPr lang="tr-TR" sz="2000" b="1" dirty="0"/>
              <a:t>: </a:t>
            </a:r>
            <a:r>
              <a:rPr lang="tr-TR" sz="2000" dirty="0"/>
              <a:t>Arduino, röle, sensörler ve diğer bileşenler arasındaki elektriksel bağlantıları sağlar.</a:t>
            </a:r>
          </a:p>
          <a:p>
            <a:pPr algn="just">
              <a:lnSpc>
                <a:spcPct val="150000"/>
              </a:lnSpc>
            </a:pPr>
            <a:r>
              <a:rPr lang="tr-TR" sz="2000" b="1" dirty="0"/>
              <a:t>Güç Kaynağı: </a:t>
            </a:r>
            <a:r>
              <a:rPr lang="tr-TR" sz="2000" dirty="0"/>
              <a:t>Devreyi beslemek için 9 veya 12 volt güç kaynağı kullanılır.</a:t>
            </a:r>
          </a:p>
        </p:txBody>
      </p:sp>
      <p:sp>
        <p:nvSpPr>
          <p:cNvPr id="5" name="Metin kutusu 4">
            <a:extLst>
              <a:ext uri="{FF2B5EF4-FFF2-40B4-BE49-F238E27FC236}">
                <a16:creationId xmlns:a16="http://schemas.microsoft.com/office/drawing/2014/main" id="{35707076-E8D6-DADB-2CE2-4DEE8ABE1849}"/>
              </a:ext>
            </a:extLst>
          </p:cNvPr>
          <p:cNvSpPr txBox="1"/>
          <p:nvPr/>
        </p:nvSpPr>
        <p:spPr>
          <a:xfrm>
            <a:off x="1642399" y="675874"/>
            <a:ext cx="9693782" cy="477054"/>
          </a:xfrm>
          <a:prstGeom prst="rect">
            <a:avLst/>
          </a:prstGeom>
          <a:noFill/>
        </p:spPr>
        <p:txBody>
          <a:bodyPr wrap="square" rtlCol="0">
            <a:spAutoFit/>
          </a:bodyPr>
          <a:lstStyle/>
          <a:p>
            <a:r>
              <a:rPr lang="tr-TR" sz="2500" b="1" dirty="0"/>
              <a:t>MALZEMELER NE İŞE YARAR</a:t>
            </a:r>
          </a:p>
        </p:txBody>
      </p:sp>
    </p:spTree>
    <p:extLst>
      <p:ext uri="{BB962C8B-B14F-4D97-AF65-F5344CB8AC3E}">
        <p14:creationId xmlns:p14="http://schemas.microsoft.com/office/powerpoint/2010/main" val="94460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17BC5E1C-F7FC-49FC-A68C-6147FD588FC4}"/>
              </a:ext>
            </a:extLst>
          </p:cNvPr>
          <p:cNvSpPr txBox="1">
            <a:spLocks/>
          </p:cNvSpPr>
          <p:nvPr/>
        </p:nvSpPr>
        <p:spPr>
          <a:xfrm>
            <a:off x="1640156" y="721040"/>
            <a:ext cx="8911687" cy="6185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500" b="1" dirty="0"/>
              <a:t>Çalışma Prensibi</a:t>
            </a:r>
          </a:p>
        </p:txBody>
      </p:sp>
      <p:sp>
        <p:nvSpPr>
          <p:cNvPr id="5" name="İçerik Yer Tutucusu 2">
            <a:extLst>
              <a:ext uri="{FF2B5EF4-FFF2-40B4-BE49-F238E27FC236}">
                <a16:creationId xmlns:a16="http://schemas.microsoft.com/office/drawing/2014/main" id="{6A19412B-9BE6-400F-B2A9-58DE7255FBF6}"/>
              </a:ext>
            </a:extLst>
          </p:cNvPr>
          <p:cNvSpPr txBox="1">
            <a:spLocks/>
          </p:cNvSpPr>
          <p:nvPr/>
        </p:nvSpPr>
        <p:spPr>
          <a:xfrm>
            <a:off x="1640156" y="1339601"/>
            <a:ext cx="9864456" cy="56379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tr-TR" sz="2000" dirty="0"/>
              <a:t>Sensör yapısı iki metal sondadan oluşur. Bir referans sondası ve bir ölçüm sondası. Bu sondalar toprağa batırılır. Referans sondası toprak nemini sabit bir şekilde algılamak için kullanılırken, ölçüm sondası toprak nemini ölçer.</a:t>
            </a:r>
          </a:p>
          <a:p>
            <a:pPr algn="just"/>
            <a:r>
              <a:rPr lang="tr-TR" sz="2000" dirty="0"/>
              <a:t>Toprak nem sensörü, toprağın nem seviyesini ölçer. Bu sensör, analog veya dijital bir sinyal üreterek toprağın nem durumunu Arduino’ya iletir. Arduino, bu sinyali okuyarak toprağın ne kadar nemli olduğunu belirler. Nem oranı, sulama gerekip gerekmediğini anlamak için önceden belirlenen bir eşik değeri ile karşılaştırılır. Toprak nem seviyesi, ayarlanan eşik değerinin altına düşerse, Arduino sulama yapılması gerektiğini anlar. Nem seviyesi düşük olduğunda, Arduino röle modülüne sinyal göndererek röleyi etkinleştirir. Röle modülü, su pompasını açar ve su kaynağından bahçeye suyun akışı sağlanır. Sulama işlemi, belirlenen süre boyunca veya toprak nem seviyesi yeterli seviyeye ulaşana kadar devam eder. Nem seviyesi yeterli olduğunda, Arduino röleye tekrar sinyal göndererek röleyi kapatır. Bu, su pompasını kapatır ve sulama işlemi sona erdirir.</a:t>
            </a:r>
          </a:p>
          <a:p>
            <a:pPr algn="just"/>
            <a:r>
              <a:rPr lang="tr-TR" sz="2000" dirty="0"/>
              <a:t>FC-28 toprak nem sensörü, etrafındaki toprakta bulunan nem miktarını okuyabilen bir toprak higrometrik (nem) dönüştürücüdür. Modül, topraktan akım geçirmek için iki probu kullanır ve ardından nem seviyesini elde etmek için bu direnci okur. Daha fazla su, toprağın elektriği daha kolay iletmesini sağlar (daha az direnç), kuru toprak ise elektriği zayıf iletir (daha fazla direnç). </a:t>
            </a:r>
          </a:p>
          <a:p>
            <a:pPr marL="0" indent="0">
              <a:buNone/>
            </a:pPr>
            <a:endParaRPr lang="tr-TR" dirty="0"/>
          </a:p>
        </p:txBody>
      </p:sp>
    </p:spTree>
    <p:extLst>
      <p:ext uri="{BB962C8B-B14F-4D97-AF65-F5344CB8AC3E}">
        <p14:creationId xmlns:p14="http://schemas.microsoft.com/office/powerpoint/2010/main" val="9771551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9F1A202-7DC5-4E32-9670-58A6E86FDE3E}"/>
              </a:ext>
            </a:extLst>
          </p:cNvPr>
          <p:cNvSpPr>
            <a:spLocks noGrp="1"/>
          </p:cNvSpPr>
          <p:nvPr>
            <p:ph type="title"/>
          </p:nvPr>
        </p:nvSpPr>
        <p:spPr>
          <a:xfrm>
            <a:off x="1640154" y="642466"/>
            <a:ext cx="8911687" cy="628117"/>
          </a:xfrm>
        </p:spPr>
        <p:txBody>
          <a:bodyPr>
            <a:normAutofit/>
          </a:bodyPr>
          <a:lstStyle/>
          <a:p>
            <a:r>
              <a:rPr lang="tr-TR" sz="2500" b="1" dirty="0"/>
              <a:t>Toprak Nem Sensörleri</a:t>
            </a:r>
          </a:p>
        </p:txBody>
      </p:sp>
      <p:sp>
        <p:nvSpPr>
          <p:cNvPr id="3" name="İçerik Yer Tutucusu 2">
            <a:extLst>
              <a:ext uri="{FF2B5EF4-FFF2-40B4-BE49-F238E27FC236}">
                <a16:creationId xmlns:a16="http://schemas.microsoft.com/office/drawing/2014/main" id="{CA99B85B-2530-4907-9596-EC7AEF2D954D}"/>
              </a:ext>
            </a:extLst>
          </p:cNvPr>
          <p:cNvSpPr>
            <a:spLocks noGrp="1"/>
          </p:cNvSpPr>
          <p:nvPr>
            <p:ph idx="1"/>
          </p:nvPr>
        </p:nvSpPr>
        <p:spPr>
          <a:xfrm>
            <a:off x="1640154" y="1270583"/>
            <a:ext cx="9868171" cy="978568"/>
          </a:xfrm>
        </p:spPr>
        <p:txBody>
          <a:bodyPr>
            <a:normAutofit fontScale="92500" lnSpcReduction="10000"/>
          </a:bodyPr>
          <a:lstStyle/>
          <a:p>
            <a:pPr algn="just">
              <a:lnSpc>
                <a:spcPct val="160000"/>
              </a:lnSpc>
            </a:pPr>
            <a:r>
              <a:rPr lang="tr-TR" sz="2000" dirty="0"/>
              <a:t>Toprak nem sensörleri toprağın nem seviyesini ölçmek için iki metal sondadan oluşur. Bu </a:t>
            </a:r>
            <a:r>
              <a:rPr lang="tr-TR" sz="2000" dirty="0" err="1"/>
              <a:t>sensörler</a:t>
            </a:r>
            <a:r>
              <a:rPr lang="tr-TR" sz="2000" dirty="0"/>
              <a:t> toprak nem oranına göre direnç değişimi kullanılarak çalışır.</a:t>
            </a:r>
          </a:p>
          <a:p>
            <a:pPr algn="just"/>
            <a:endParaRPr lang="tr-TR" dirty="0"/>
          </a:p>
          <a:p>
            <a:endParaRPr lang="tr-TR" dirty="0"/>
          </a:p>
        </p:txBody>
      </p:sp>
      <p:sp>
        <p:nvSpPr>
          <p:cNvPr id="7" name="Unvan 1">
            <a:extLst>
              <a:ext uri="{FF2B5EF4-FFF2-40B4-BE49-F238E27FC236}">
                <a16:creationId xmlns:a16="http://schemas.microsoft.com/office/drawing/2014/main" id="{B2841321-1254-4DAC-B5E1-7A2A49A2D09F}"/>
              </a:ext>
            </a:extLst>
          </p:cNvPr>
          <p:cNvSpPr txBox="1">
            <a:spLocks/>
          </p:cNvSpPr>
          <p:nvPr/>
        </p:nvSpPr>
        <p:spPr>
          <a:xfrm>
            <a:off x="1640153" y="2415021"/>
            <a:ext cx="8911687" cy="6281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500" b="1" dirty="0"/>
              <a:t>Direnç Değişimi</a:t>
            </a:r>
          </a:p>
        </p:txBody>
      </p:sp>
      <p:sp>
        <p:nvSpPr>
          <p:cNvPr id="8" name="İçerik Yer Tutucusu 2">
            <a:extLst>
              <a:ext uri="{FF2B5EF4-FFF2-40B4-BE49-F238E27FC236}">
                <a16:creationId xmlns:a16="http://schemas.microsoft.com/office/drawing/2014/main" id="{B282BBE8-7D5C-4343-ADD9-5D583AE0452B}"/>
              </a:ext>
            </a:extLst>
          </p:cNvPr>
          <p:cNvSpPr txBox="1">
            <a:spLocks/>
          </p:cNvSpPr>
          <p:nvPr/>
        </p:nvSpPr>
        <p:spPr>
          <a:xfrm>
            <a:off x="1640154" y="3128061"/>
            <a:ext cx="9864456" cy="1480789"/>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tr-TR" sz="2000" dirty="0"/>
              <a:t>Toprak nem sensörünün referans sondası sürekli olarak nem seviyesini sabit bir düzeyde tutar. Ölçüm sondası ise topraktaki nem oranına bağlı olarak iletkenliği değiştirir. Daha nemli toprak daha iyi bir iletkenlik sağlar ve bu da ölçüm sondasının direncini düşürür.</a:t>
            </a:r>
          </a:p>
        </p:txBody>
      </p:sp>
    </p:spTree>
    <p:extLst>
      <p:ext uri="{BB962C8B-B14F-4D97-AF65-F5344CB8AC3E}">
        <p14:creationId xmlns:p14="http://schemas.microsoft.com/office/powerpoint/2010/main" val="3099006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9F1A202-7DC5-4E32-9670-58A6E86FDE3E}"/>
              </a:ext>
            </a:extLst>
          </p:cNvPr>
          <p:cNvSpPr>
            <a:spLocks noGrp="1"/>
          </p:cNvSpPr>
          <p:nvPr>
            <p:ph type="title"/>
          </p:nvPr>
        </p:nvSpPr>
        <p:spPr>
          <a:xfrm>
            <a:off x="1681317" y="624110"/>
            <a:ext cx="9823296" cy="423025"/>
          </a:xfrm>
        </p:spPr>
        <p:txBody>
          <a:bodyPr>
            <a:normAutofit fontScale="90000"/>
          </a:bodyPr>
          <a:lstStyle/>
          <a:p>
            <a:r>
              <a:rPr lang="tr-TR" sz="2500" b="1" dirty="0"/>
              <a:t>Eşik Değer Karşılaştırması</a:t>
            </a:r>
          </a:p>
        </p:txBody>
      </p:sp>
      <p:sp>
        <p:nvSpPr>
          <p:cNvPr id="3" name="İçerik Yer Tutucusu 2">
            <a:extLst>
              <a:ext uri="{FF2B5EF4-FFF2-40B4-BE49-F238E27FC236}">
                <a16:creationId xmlns:a16="http://schemas.microsoft.com/office/drawing/2014/main" id="{CA99B85B-2530-4907-9596-EC7AEF2D954D}"/>
              </a:ext>
            </a:extLst>
          </p:cNvPr>
          <p:cNvSpPr>
            <a:spLocks noGrp="1"/>
          </p:cNvSpPr>
          <p:nvPr>
            <p:ph idx="1"/>
          </p:nvPr>
        </p:nvSpPr>
        <p:spPr>
          <a:xfrm>
            <a:off x="1681316" y="1264553"/>
            <a:ext cx="9823296" cy="4295589"/>
          </a:xfrm>
        </p:spPr>
        <p:txBody>
          <a:bodyPr>
            <a:normAutofit/>
          </a:bodyPr>
          <a:lstStyle/>
          <a:p>
            <a:pPr algn="just">
              <a:lnSpc>
                <a:spcPct val="150000"/>
              </a:lnSpc>
            </a:pPr>
            <a:r>
              <a:rPr lang="tr-TR" sz="2000" dirty="0"/>
              <a:t>Arduino toprak nem sensöründen gelen analog sinyali belirli bir eşik değeriyle karşılaştırılır. Eşik değeri bitki için uygun olan nem seviyesini temsil eder. Eşik değerin altına düşen bir nem seviyesi sulama gerektiğini gösterir. Bu basit çalışma prensibi sayesinde toprak nem sensörleri bitkilerin sulama gereksinimlerini izlemek ve otomatik sulama sistemlerini kontrol etmek için yaygın olarak kullanılır. Bitki sağlığı ve verimliliği için nem seviyesini korumak oldukça önemlidir ve toprak nem sensörleri bu konuda çok faydalıdır.</a:t>
            </a:r>
          </a:p>
        </p:txBody>
      </p:sp>
      <p:sp>
        <p:nvSpPr>
          <p:cNvPr id="7" name="Unvan 1">
            <a:extLst>
              <a:ext uri="{FF2B5EF4-FFF2-40B4-BE49-F238E27FC236}">
                <a16:creationId xmlns:a16="http://schemas.microsoft.com/office/drawing/2014/main" id="{B2841321-1254-4DAC-B5E1-7A2A49A2D09F}"/>
              </a:ext>
            </a:extLst>
          </p:cNvPr>
          <p:cNvSpPr txBox="1">
            <a:spLocks/>
          </p:cNvSpPr>
          <p:nvPr/>
        </p:nvSpPr>
        <p:spPr>
          <a:xfrm>
            <a:off x="2589212" y="310137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tr-TR" dirty="0"/>
          </a:p>
        </p:txBody>
      </p:sp>
    </p:spTree>
    <p:extLst>
      <p:ext uri="{BB962C8B-B14F-4D97-AF65-F5344CB8AC3E}">
        <p14:creationId xmlns:p14="http://schemas.microsoft.com/office/powerpoint/2010/main" val="3566738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9F1A202-7DC5-4E32-9670-58A6E86FDE3E}"/>
              </a:ext>
            </a:extLst>
          </p:cNvPr>
          <p:cNvSpPr>
            <a:spLocks noGrp="1"/>
          </p:cNvSpPr>
          <p:nvPr>
            <p:ph type="title"/>
          </p:nvPr>
        </p:nvSpPr>
        <p:spPr>
          <a:xfrm>
            <a:off x="1460090" y="688548"/>
            <a:ext cx="8911687" cy="464567"/>
          </a:xfrm>
        </p:spPr>
        <p:txBody>
          <a:bodyPr>
            <a:noAutofit/>
          </a:bodyPr>
          <a:lstStyle/>
          <a:p>
            <a:r>
              <a:rPr lang="tr-TR" sz="2500" b="1" dirty="0"/>
              <a:t>Analog Sinyal</a:t>
            </a:r>
          </a:p>
        </p:txBody>
      </p:sp>
      <p:sp>
        <p:nvSpPr>
          <p:cNvPr id="3" name="İçerik Yer Tutucusu 2">
            <a:extLst>
              <a:ext uri="{FF2B5EF4-FFF2-40B4-BE49-F238E27FC236}">
                <a16:creationId xmlns:a16="http://schemas.microsoft.com/office/drawing/2014/main" id="{CA99B85B-2530-4907-9596-EC7AEF2D954D}"/>
              </a:ext>
            </a:extLst>
          </p:cNvPr>
          <p:cNvSpPr>
            <a:spLocks noGrp="1"/>
          </p:cNvSpPr>
          <p:nvPr>
            <p:ph idx="1"/>
          </p:nvPr>
        </p:nvSpPr>
        <p:spPr>
          <a:xfrm>
            <a:off x="1456377" y="1189805"/>
            <a:ext cx="10048235" cy="978568"/>
          </a:xfrm>
        </p:spPr>
        <p:txBody>
          <a:bodyPr>
            <a:normAutofit/>
          </a:bodyPr>
          <a:lstStyle/>
          <a:p>
            <a:pPr algn="just">
              <a:lnSpc>
                <a:spcPct val="150000"/>
              </a:lnSpc>
            </a:pPr>
            <a:r>
              <a:rPr lang="tr-TR" sz="2000" dirty="0" err="1"/>
              <a:t>Arduino</a:t>
            </a:r>
            <a:r>
              <a:rPr lang="tr-TR" sz="2000" dirty="0"/>
              <a:t> </a:t>
            </a:r>
            <a:r>
              <a:rPr lang="tr-TR" sz="2000" dirty="0" err="1"/>
              <a:t>uno</a:t>
            </a:r>
            <a:r>
              <a:rPr lang="tr-TR" sz="2000" dirty="0"/>
              <a:t> ölçüm sondasının direncini ölçerek analog bir sinyal elde eder. Bu sinyal toprak neminin bir göstergesi olarak kullanılır.</a:t>
            </a:r>
          </a:p>
        </p:txBody>
      </p:sp>
      <p:sp>
        <p:nvSpPr>
          <p:cNvPr id="5" name="Unvan 1">
            <a:extLst>
              <a:ext uri="{FF2B5EF4-FFF2-40B4-BE49-F238E27FC236}">
                <a16:creationId xmlns:a16="http://schemas.microsoft.com/office/drawing/2014/main" id="{23954FA3-5C38-41E9-B3C3-E6319E34B8B1}"/>
              </a:ext>
            </a:extLst>
          </p:cNvPr>
          <p:cNvSpPr txBox="1">
            <a:spLocks/>
          </p:cNvSpPr>
          <p:nvPr/>
        </p:nvSpPr>
        <p:spPr>
          <a:xfrm>
            <a:off x="1460090" y="2047530"/>
            <a:ext cx="8911687" cy="464566"/>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500" b="1" dirty="0"/>
              <a:t>Kalibrasyon</a:t>
            </a:r>
          </a:p>
        </p:txBody>
      </p:sp>
      <p:sp>
        <p:nvSpPr>
          <p:cNvPr id="6" name="İçerik Yer Tutucusu 2">
            <a:extLst>
              <a:ext uri="{FF2B5EF4-FFF2-40B4-BE49-F238E27FC236}">
                <a16:creationId xmlns:a16="http://schemas.microsoft.com/office/drawing/2014/main" id="{77A36F83-DFAA-435A-BBAA-C3C227A27E2B}"/>
              </a:ext>
            </a:extLst>
          </p:cNvPr>
          <p:cNvSpPr txBox="1">
            <a:spLocks/>
          </p:cNvSpPr>
          <p:nvPr/>
        </p:nvSpPr>
        <p:spPr>
          <a:xfrm>
            <a:off x="1194620" y="2331490"/>
            <a:ext cx="10997380" cy="288379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tr-TR" sz="2000" dirty="0"/>
              <a:t>Toprak nem </a:t>
            </a:r>
            <a:r>
              <a:rPr lang="tr-TR" sz="2000" dirty="0" err="1"/>
              <a:t>sensörlerini</a:t>
            </a:r>
            <a:r>
              <a:rPr lang="tr-TR" sz="2000" dirty="0"/>
              <a:t> kullanmadan önce bir kalibrasyon gereklidir. Bu </a:t>
            </a:r>
            <a:r>
              <a:rPr lang="tr-TR" sz="2000" dirty="0" err="1"/>
              <a:t>sensörün</a:t>
            </a:r>
            <a:r>
              <a:rPr lang="tr-TR" sz="2000" dirty="0"/>
              <a:t> belirli toprak türlerine ve bitki türlerine uygun hale getirilmesi sağlanır. Kalibrasyon ölçüm sondasının başlangıç direncini ve nem seviyelerini ayarlamayı içerir.</a:t>
            </a:r>
          </a:p>
          <a:p>
            <a:pPr algn="just">
              <a:lnSpc>
                <a:spcPct val="150000"/>
              </a:lnSpc>
            </a:pPr>
            <a:r>
              <a:rPr lang="tr-TR" sz="2000" b="1" dirty="0"/>
              <a:t>Kalibrasyon: </a:t>
            </a:r>
            <a:r>
              <a:rPr lang="tr-TR" sz="2000" dirty="0"/>
              <a:t>Belirlenmiş koşullar altında, doğruluğu bilinen bir ölçüm standardını veya sistemini kullanarak diğer test ve ölçüm aletinin doğruluğunun ölçülmesi, sapmalarının belirlenmesi ve doküman haline getirilmesi için kullanılan ölçümler dizisidir.</a:t>
            </a:r>
          </a:p>
        </p:txBody>
      </p:sp>
      <p:sp>
        <p:nvSpPr>
          <p:cNvPr id="7" name="Unvan 1">
            <a:extLst>
              <a:ext uri="{FF2B5EF4-FFF2-40B4-BE49-F238E27FC236}">
                <a16:creationId xmlns:a16="http://schemas.microsoft.com/office/drawing/2014/main" id="{B2841321-1254-4DAC-B5E1-7A2A49A2D09F}"/>
              </a:ext>
            </a:extLst>
          </p:cNvPr>
          <p:cNvSpPr txBox="1">
            <a:spLocks/>
          </p:cNvSpPr>
          <p:nvPr/>
        </p:nvSpPr>
        <p:spPr>
          <a:xfrm>
            <a:off x="1460090" y="5378400"/>
            <a:ext cx="8911687" cy="5281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500" b="1" dirty="0"/>
              <a:t>Nem Seviyesi Okunması</a:t>
            </a:r>
          </a:p>
        </p:txBody>
      </p:sp>
      <p:sp>
        <p:nvSpPr>
          <p:cNvPr id="8" name="İçerik Yer Tutucusu 2">
            <a:extLst>
              <a:ext uri="{FF2B5EF4-FFF2-40B4-BE49-F238E27FC236}">
                <a16:creationId xmlns:a16="http://schemas.microsoft.com/office/drawing/2014/main" id="{B282BBE8-7D5C-4343-ADD9-5D583AE0452B}"/>
              </a:ext>
            </a:extLst>
          </p:cNvPr>
          <p:cNvSpPr txBox="1">
            <a:spLocks/>
          </p:cNvSpPr>
          <p:nvPr/>
        </p:nvSpPr>
        <p:spPr>
          <a:xfrm>
            <a:off x="1456377" y="5943238"/>
            <a:ext cx="10441858" cy="9785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tr-TR" sz="2000" dirty="0"/>
              <a:t>Sensör ölçüm sondasının direncindeki değişiklikleri okuyarak toprak nem seviyesini belirler. Elde edilen değer genellikle analog bir voltaj olarak ifade edilir.</a:t>
            </a:r>
          </a:p>
        </p:txBody>
      </p:sp>
    </p:spTree>
    <p:extLst>
      <p:ext uri="{BB962C8B-B14F-4D97-AF65-F5344CB8AC3E}">
        <p14:creationId xmlns:p14="http://schemas.microsoft.com/office/powerpoint/2010/main" val="2043862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1CE6D72-D6C2-4DF1-A1B7-AB200881FE87}"/>
              </a:ext>
            </a:extLst>
          </p:cNvPr>
          <p:cNvSpPr>
            <a:spLocks noGrp="1"/>
          </p:cNvSpPr>
          <p:nvPr>
            <p:ph type="title"/>
          </p:nvPr>
        </p:nvSpPr>
        <p:spPr>
          <a:xfrm>
            <a:off x="1640156" y="697852"/>
            <a:ext cx="8911687" cy="663152"/>
          </a:xfrm>
        </p:spPr>
        <p:txBody>
          <a:bodyPr>
            <a:normAutofit/>
          </a:bodyPr>
          <a:lstStyle/>
          <a:p>
            <a:r>
              <a:rPr lang="tr-TR" sz="2500" b="1" dirty="0"/>
              <a:t>DEVRE BAĞLANTILARI</a:t>
            </a:r>
          </a:p>
        </p:txBody>
      </p:sp>
      <p:sp>
        <p:nvSpPr>
          <p:cNvPr id="3" name="İçerik Yer Tutucusu 2">
            <a:extLst>
              <a:ext uri="{FF2B5EF4-FFF2-40B4-BE49-F238E27FC236}">
                <a16:creationId xmlns:a16="http://schemas.microsoft.com/office/drawing/2014/main" id="{7C6166DE-FB44-4DE8-9097-806FD8DD2266}"/>
              </a:ext>
            </a:extLst>
          </p:cNvPr>
          <p:cNvSpPr>
            <a:spLocks noGrp="1"/>
          </p:cNvSpPr>
          <p:nvPr>
            <p:ph idx="1"/>
          </p:nvPr>
        </p:nvSpPr>
        <p:spPr>
          <a:xfrm>
            <a:off x="1640156" y="1540189"/>
            <a:ext cx="9864456" cy="3777622"/>
          </a:xfrm>
        </p:spPr>
        <p:txBody>
          <a:bodyPr>
            <a:normAutofit/>
          </a:bodyPr>
          <a:lstStyle/>
          <a:p>
            <a:pPr algn="just"/>
            <a:r>
              <a:rPr lang="tr-TR" sz="2400" b="1" dirty="0"/>
              <a:t>Toprak Nem Sensörü:</a:t>
            </a:r>
          </a:p>
          <a:p>
            <a:pPr lvl="1" algn="just"/>
            <a:r>
              <a:rPr lang="tr-TR" sz="2400" dirty="0"/>
              <a:t>Analog çıkış ucu arduinonun A0 pinine,</a:t>
            </a:r>
          </a:p>
          <a:p>
            <a:pPr lvl="1" algn="just"/>
            <a:r>
              <a:rPr lang="tr-TR" sz="2400" dirty="0"/>
              <a:t>Sensörün besleme uçları SV ve GND pinlerine bağlanır.</a:t>
            </a:r>
          </a:p>
          <a:p>
            <a:pPr algn="just"/>
            <a:r>
              <a:rPr lang="tr-TR" sz="2400" b="1" dirty="0"/>
              <a:t>Röle kartı:</a:t>
            </a:r>
          </a:p>
          <a:p>
            <a:pPr lvl="1" algn="just"/>
            <a:r>
              <a:rPr lang="tr-TR" sz="2000" dirty="0"/>
              <a:t>Sinyal ucunu arduinonun 8. pinine,</a:t>
            </a:r>
          </a:p>
          <a:p>
            <a:pPr lvl="1" algn="just"/>
            <a:r>
              <a:rPr lang="tr-TR" sz="2000" dirty="0"/>
              <a:t>Besleme uçlarını SV ve GND pinlerine bağlanır</a:t>
            </a:r>
          </a:p>
        </p:txBody>
      </p:sp>
    </p:spTree>
    <p:extLst>
      <p:ext uri="{BB962C8B-B14F-4D97-AF65-F5344CB8AC3E}">
        <p14:creationId xmlns:p14="http://schemas.microsoft.com/office/powerpoint/2010/main" val="1573493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C6166DE-FB44-4DE8-9097-806FD8DD2266}"/>
              </a:ext>
            </a:extLst>
          </p:cNvPr>
          <p:cNvSpPr>
            <a:spLocks noGrp="1"/>
          </p:cNvSpPr>
          <p:nvPr>
            <p:ph idx="1"/>
          </p:nvPr>
        </p:nvSpPr>
        <p:spPr>
          <a:xfrm>
            <a:off x="1563330" y="560436"/>
            <a:ext cx="9764302" cy="6091085"/>
          </a:xfrm>
        </p:spPr>
        <p:txBody>
          <a:bodyPr>
            <a:normAutofit fontScale="85000" lnSpcReduction="20000"/>
          </a:bodyPr>
          <a:lstStyle/>
          <a:p>
            <a:r>
              <a:rPr lang="tr-TR" sz="2400" b="1" dirty="0"/>
              <a:t>LCD Ekran:</a:t>
            </a:r>
          </a:p>
          <a:p>
            <a:pPr lvl="1">
              <a:lnSpc>
                <a:spcPct val="150000"/>
              </a:lnSpc>
            </a:pPr>
            <a:r>
              <a:rPr lang="tr-TR" sz="2000" dirty="0"/>
              <a:t>VSS ucunu arduinonun GND pinine,</a:t>
            </a:r>
          </a:p>
          <a:p>
            <a:pPr lvl="1">
              <a:lnSpc>
                <a:spcPct val="150000"/>
              </a:lnSpc>
            </a:pPr>
            <a:r>
              <a:rPr lang="tr-TR" sz="2000" dirty="0"/>
              <a:t>VDD ucunu SV pinine,</a:t>
            </a:r>
          </a:p>
          <a:p>
            <a:pPr lvl="1">
              <a:lnSpc>
                <a:spcPct val="150000"/>
              </a:lnSpc>
            </a:pPr>
            <a:r>
              <a:rPr lang="tr-TR" sz="2000" dirty="0"/>
              <a:t>RS ucunu arduinonun D12 pinine,</a:t>
            </a:r>
          </a:p>
          <a:p>
            <a:pPr lvl="1">
              <a:lnSpc>
                <a:spcPct val="150000"/>
              </a:lnSpc>
            </a:pPr>
            <a:r>
              <a:rPr lang="tr-TR" sz="2000" dirty="0"/>
              <a:t>RW ucunu GND pinine,</a:t>
            </a:r>
          </a:p>
          <a:p>
            <a:pPr lvl="1">
              <a:lnSpc>
                <a:spcPct val="150000"/>
              </a:lnSpc>
            </a:pPr>
            <a:r>
              <a:rPr lang="tr-TR" sz="2000" dirty="0"/>
              <a:t>E ucunu D11 pinine,</a:t>
            </a:r>
          </a:p>
          <a:p>
            <a:pPr lvl="1">
              <a:lnSpc>
                <a:spcPct val="150000"/>
              </a:lnSpc>
            </a:pPr>
            <a:r>
              <a:rPr lang="tr-TR" sz="2000" dirty="0"/>
              <a:t>D4 ucunu arduinonun D5 pinine, </a:t>
            </a:r>
          </a:p>
          <a:p>
            <a:pPr lvl="1">
              <a:lnSpc>
                <a:spcPct val="150000"/>
              </a:lnSpc>
            </a:pPr>
            <a:r>
              <a:rPr lang="tr-TR" sz="2000" dirty="0"/>
              <a:t>D5 ucunu arduinonun D4 pinine,</a:t>
            </a:r>
          </a:p>
          <a:p>
            <a:pPr lvl="1">
              <a:lnSpc>
                <a:spcPct val="150000"/>
              </a:lnSpc>
            </a:pPr>
            <a:r>
              <a:rPr lang="tr-TR" sz="2000" dirty="0"/>
              <a:t>D6 ucunu arduinonun D3 pinine,</a:t>
            </a:r>
          </a:p>
          <a:p>
            <a:pPr lvl="1">
              <a:lnSpc>
                <a:spcPct val="150000"/>
              </a:lnSpc>
            </a:pPr>
            <a:r>
              <a:rPr lang="tr-TR" sz="2000" dirty="0"/>
              <a:t>D7 ucunu arduinonun D2 pinine,</a:t>
            </a:r>
          </a:p>
          <a:p>
            <a:pPr lvl="1">
              <a:lnSpc>
                <a:spcPct val="150000"/>
              </a:lnSpc>
            </a:pPr>
            <a:r>
              <a:rPr lang="tr-TR" sz="2000" dirty="0"/>
              <a:t>Anot ucunu SV pinine,</a:t>
            </a:r>
          </a:p>
          <a:p>
            <a:pPr lvl="1">
              <a:lnSpc>
                <a:spcPct val="150000"/>
              </a:lnSpc>
            </a:pPr>
            <a:r>
              <a:rPr lang="tr-TR" sz="2000" dirty="0"/>
              <a:t>Katot ucunu GND pinine,</a:t>
            </a:r>
          </a:p>
          <a:p>
            <a:pPr>
              <a:lnSpc>
                <a:spcPct val="150000"/>
              </a:lnSpc>
            </a:pPr>
            <a:r>
              <a:rPr lang="tr-TR" sz="2400" dirty="0"/>
              <a:t>Son olarak arduino kartı </a:t>
            </a:r>
            <a:r>
              <a:rPr lang="tr-TR" sz="2400" dirty="0" err="1"/>
              <a:t>usb</a:t>
            </a:r>
            <a:r>
              <a:rPr lang="tr-TR" sz="2400" dirty="0"/>
              <a:t> ile bilgisayara bağlanır.</a:t>
            </a:r>
          </a:p>
        </p:txBody>
      </p:sp>
    </p:spTree>
    <p:extLst>
      <p:ext uri="{BB962C8B-B14F-4D97-AF65-F5344CB8AC3E}">
        <p14:creationId xmlns:p14="http://schemas.microsoft.com/office/powerpoint/2010/main" val="2254157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79AEE8F-8656-4591-AF8D-8F17339D7025}"/>
              </a:ext>
            </a:extLst>
          </p:cNvPr>
          <p:cNvSpPr>
            <a:spLocks noGrp="1"/>
          </p:cNvSpPr>
          <p:nvPr>
            <p:ph type="title"/>
          </p:nvPr>
        </p:nvSpPr>
        <p:spPr>
          <a:xfrm>
            <a:off x="1826009" y="314395"/>
            <a:ext cx="8911687" cy="629503"/>
          </a:xfrm>
        </p:spPr>
        <p:txBody>
          <a:bodyPr>
            <a:normAutofit fontScale="90000"/>
          </a:bodyPr>
          <a:lstStyle/>
          <a:p>
            <a:r>
              <a:rPr lang="tr-TR" b="1" dirty="0"/>
              <a:t>KODLAR</a:t>
            </a:r>
          </a:p>
        </p:txBody>
      </p:sp>
      <p:sp>
        <p:nvSpPr>
          <p:cNvPr id="3" name="İçerik Yer Tutucusu 2">
            <a:extLst>
              <a:ext uri="{FF2B5EF4-FFF2-40B4-BE49-F238E27FC236}">
                <a16:creationId xmlns:a16="http://schemas.microsoft.com/office/drawing/2014/main" id="{60DE2B29-2A3E-4495-82CA-82800584573A}"/>
              </a:ext>
            </a:extLst>
          </p:cNvPr>
          <p:cNvSpPr>
            <a:spLocks noGrp="1"/>
          </p:cNvSpPr>
          <p:nvPr>
            <p:ph idx="1"/>
          </p:nvPr>
        </p:nvSpPr>
        <p:spPr>
          <a:xfrm>
            <a:off x="1826009" y="1116199"/>
            <a:ext cx="10365991" cy="5427406"/>
          </a:xfrm>
        </p:spPr>
        <p:txBody>
          <a:bodyPr>
            <a:normAutofit fontScale="25000" lnSpcReduction="20000"/>
          </a:bodyPr>
          <a:lstStyle/>
          <a:p>
            <a:pPr>
              <a:lnSpc>
                <a:spcPct val="150000"/>
              </a:lnSpc>
            </a:pPr>
            <a:r>
              <a:rPr lang="tr-TR" sz="7200" b="1"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#include &lt;LiquidCrystal_I2C.h&gt;</a:t>
            </a:r>
            <a:r>
              <a:rPr lang="tr-TR" sz="720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 </a:t>
            </a:r>
            <a:r>
              <a:rPr lang="tr-TR" sz="7200" spc="-10" dirty="0">
                <a:effectLst/>
                <a:latin typeface="Tahoma" panose="020B0604030504040204" pitchFamily="34" charset="0"/>
                <a:ea typeface="Tahoma" panose="020B0604030504040204" pitchFamily="34" charset="0"/>
                <a:cs typeface="Tahoma" panose="020B0604030504040204" pitchFamily="34" charset="0"/>
              </a:rPr>
              <a:t>LCD I2C kütüphanesine dahil ediyoruz  ( </a:t>
            </a:r>
            <a:r>
              <a:rPr lang="tr-TR" sz="7200" spc="-10" dirty="0" err="1">
                <a:effectLst/>
                <a:latin typeface="Tahoma" panose="020B0604030504040204" pitchFamily="34" charset="0"/>
                <a:ea typeface="Tahoma" panose="020B0604030504040204" pitchFamily="34" charset="0"/>
                <a:cs typeface="Tahoma" panose="020B0604030504040204" pitchFamily="34" charset="0"/>
              </a:rPr>
              <a:t>Kütüpne</a:t>
            </a:r>
            <a:r>
              <a:rPr lang="tr-TR" sz="7200" spc="-10" dirty="0">
                <a:effectLst/>
                <a:latin typeface="Tahoma" panose="020B0604030504040204" pitchFamily="34" charset="0"/>
                <a:ea typeface="Tahoma" panose="020B0604030504040204" pitchFamily="34" charset="0"/>
                <a:cs typeface="Tahoma" panose="020B0604030504040204" pitchFamily="34" charset="0"/>
              </a:rPr>
              <a:t> tanımlaması yapılır)</a:t>
            </a: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endParaRPr lang="tr-TR" sz="72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LiquidCrystal_I2C </a:t>
            </a:r>
            <a:r>
              <a:rPr lang="tr-TR" sz="72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a:t>
            </a: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(0x27, 16, 2); // </a:t>
            </a:r>
            <a:r>
              <a:rPr lang="tr-TR" sz="7200" b="0" kern="0" spc="-10" dirty="0">
                <a:effectLst/>
                <a:latin typeface="Tahoma" panose="020B0604030504040204" pitchFamily="34" charset="0"/>
                <a:ea typeface="Tahoma" panose="020B0604030504040204" pitchFamily="34" charset="0"/>
                <a:cs typeface="Tahoma" panose="020B0604030504040204" pitchFamily="34" charset="0"/>
              </a:rPr>
              <a:t>LCD ekran için I2C adresi ve boyutları belirleniyor (16x2 ekran)</a:t>
            </a:r>
            <a:endParaRPr lang="tr-TR" sz="72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#define motor 7 // </a:t>
            </a:r>
            <a:r>
              <a:rPr lang="tr-TR" sz="7200" b="0" kern="0" spc="-10" dirty="0">
                <a:effectLst/>
                <a:latin typeface="Tahoma" panose="020B0604030504040204" pitchFamily="34" charset="0"/>
                <a:ea typeface="Tahoma" panose="020B0604030504040204" pitchFamily="34" charset="0"/>
                <a:cs typeface="Tahoma" panose="020B0604030504040204" pitchFamily="34" charset="0"/>
              </a:rPr>
              <a:t>Motorun bağlandığı pin tanımlanıyor</a:t>
            </a:r>
            <a:endParaRPr lang="tr-TR" sz="72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72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int</a:t>
            </a: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seviye; // </a:t>
            </a:r>
            <a:r>
              <a:rPr lang="tr-TR" sz="7200" b="0" kern="0" spc="-10" dirty="0">
                <a:effectLst/>
                <a:latin typeface="Tahoma" panose="020B0604030504040204" pitchFamily="34" charset="0"/>
                <a:ea typeface="Tahoma" panose="020B0604030504040204" pitchFamily="34" charset="0"/>
                <a:cs typeface="Tahoma" panose="020B0604030504040204" pitchFamily="34" charset="0"/>
              </a:rPr>
              <a:t>Toprak nem seviyesini depolamak için değişken tanımlanıyor</a:t>
            </a:r>
            <a:endParaRPr lang="tr-TR" sz="72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7200" b="1" kern="0" spc="-10" dirty="0" err="1">
                <a:solidFill>
                  <a:srgbClr val="77933C"/>
                </a:solidFill>
                <a:effectLst/>
                <a:latin typeface="Tahoma" panose="020B0604030504040204" pitchFamily="34" charset="0"/>
                <a:ea typeface="Tahoma" panose="020B0604030504040204" pitchFamily="34" charset="0"/>
                <a:cs typeface="Tahoma" panose="020B0604030504040204" pitchFamily="34" charset="0"/>
              </a:rPr>
              <a:t>void</a:t>
            </a:r>
            <a:r>
              <a:rPr lang="tr-TR" sz="7200" b="1" kern="0" spc="-10" dirty="0">
                <a:solidFill>
                  <a:srgbClr val="77933C"/>
                </a:solidFill>
                <a:effectLst/>
                <a:latin typeface="Tahoma" panose="020B0604030504040204" pitchFamily="34" charset="0"/>
                <a:ea typeface="Tahoma" panose="020B0604030504040204" pitchFamily="34" charset="0"/>
                <a:cs typeface="Tahoma" panose="020B0604030504040204" pitchFamily="34" charset="0"/>
              </a:rPr>
              <a:t> setup() </a:t>
            </a: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endParaRPr lang="tr-TR" sz="72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72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Serial.begin</a:t>
            </a: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(9600); // </a:t>
            </a:r>
            <a:r>
              <a:rPr lang="tr-TR" sz="7200" b="0" kern="0" spc="-10" dirty="0">
                <a:effectLst/>
                <a:latin typeface="Tahoma" panose="020B0604030504040204" pitchFamily="34" charset="0"/>
                <a:ea typeface="Tahoma" panose="020B0604030504040204" pitchFamily="34" charset="0"/>
                <a:cs typeface="Tahoma" panose="020B0604030504040204" pitchFamily="34" charset="0"/>
              </a:rPr>
              <a:t>Seri haberleşme başlatılıyor</a:t>
            </a:r>
            <a:endParaRPr lang="tr-TR" sz="72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72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lcd.begin</a:t>
            </a: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 </a:t>
            </a:r>
            <a:r>
              <a:rPr lang="tr-TR" sz="7200" b="0" kern="0" spc="-10" dirty="0">
                <a:effectLst/>
                <a:latin typeface="Tahoma" panose="020B0604030504040204" pitchFamily="34" charset="0"/>
                <a:ea typeface="Tahoma" panose="020B0604030504040204" pitchFamily="34" charset="0"/>
                <a:cs typeface="Tahoma" panose="020B0604030504040204" pitchFamily="34" charset="0"/>
              </a:rPr>
              <a:t>LCD ekran başlatılıyor</a:t>
            </a:r>
            <a:r>
              <a:rPr lang="tr-TR" sz="7200" b="1" kern="0" spc="-10" dirty="0">
                <a:effectLst/>
                <a:latin typeface="Tahoma" panose="020B0604030504040204" pitchFamily="34" charset="0"/>
                <a:ea typeface="Tahoma" panose="020B0604030504040204" pitchFamily="34" charset="0"/>
                <a:cs typeface="Tahoma" panose="020B0604030504040204" pitchFamily="34" charset="0"/>
              </a:rPr>
              <a:t> </a:t>
            </a:r>
            <a:endParaRPr lang="tr-TR" sz="72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72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lcd.backlight</a:t>
            </a: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 </a:t>
            </a:r>
            <a:r>
              <a:rPr lang="tr-TR" sz="7200" b="0" kern="0" spc="-10" dirty="0">
                <a:effectLst/>
                <a:latin typeface="Tahoma" panose="020B0604030504040204" pitchFamily="34" charset="0"/>
                <a:ea typeface="Tahoma" panose="020B0604030504040204" pitchFamily="34" charset="0"/>
                <a:cs typeface="Tahoma" panose="020B0604030504040204" pitchFamily="34" charset="0"/>
              </a:rPr>
              <a:t>LCD ekranın arka ışığı aktif ediliyor</a:t>
            </a:r>
            <a:endParaRPr lang="tr-TR" sz="72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72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pinMode</a:t>
            </a:r>
            <a:r>
              <a:rPr lang="tr-TR" sz="72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(motor, OUTPUT); // </a:t>
            </a:r>
            <a:r>
              <a:rPr lang="tr-TR" sz="7200" b="0" kern="0" spc="-10" dirty="0">
                <a:effectLst/>
                <a:latin typeface="Tahoma" panose="020B0604030504040204" pitchFamily="34" charset="0"/>
                <a:ea typeface="Tahoma" panose="020B0604030504040204" pitchFamily="34" charset="0"/>
                <a:cs typeface="Tahoma" panose="020B0604030504040204" pitchFamily="34" charset="0"/>
              </a:rPr>
              <a:t>Motor pini çıkış olarak ayarlanıyor</a:t>
            </a:r>
            <a:endParaRPr lang="tr-TR" sz="72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56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tr-TR" sz="5600" b="1" kern="0" dirty="0">
              <a:effectLst/>
              <a:latin typeface="Tahoma" panose="020B0604030504040204" pitchFamily="34" charset="0"/>
              <a:ea typeface="Tahoma" panose="020B0604030504040204" pitchFamily="34" charset="0"/>
              <a:cs typeface="Tahoma" panose="020B0604030504040204" pitchFamily="34" charset="0"/>
            </a:endParaRPr>
          </a:p>
          <a:p>
            <a:endParaRPr lang="tr-TR" sz="2100" dirty="0"/>
          </a:p>
        </p:txBody>
      </p:sp>
    </p:spTree>
    <p:extLst>
      <p:ext uri="{BB962C8B-B14F-4D97-AF65-F5344CB8AC3E}">
        <p14:creationId xmlns:p14="http://schemas.microsoft.com/office/powerpoint/2010/main" val="41868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106FE29-40A7-4988-BD26-8B0574F2B966}"/>
              </a:ext>
            </a:extLst>
          </p:cNvPr>
          <p:cNvSpPr>
            <a:spLocks noGrp="1"/>
          </p:cNvSpPr>
          <p:nvPr>
            <p:ph type="title"/>
          </p:nvPr>
        </p:nvSpPr>
        <p:spPr>
          <a:xfrm>
            <a:off x="1640156" y="284896"/>
            <a:ext cx="8911687" cy="673749"/>
          </a:xfrm>
        </p:spPr>
        <p:txBody>
          <a:bodyPr>
            <a:normAutofit/>
          </a:bodyPr>
          <a:lstStyle/>
          <a:p>
            <a:r>
              <a:rPr lang="tr-TR" b="1" dirty="0"/>
              <a:t>KODLAR</a:t>
            </a:r>
          </a:p>
        </p:txBody>
      </p:sp>
      <p:sp>
        <p:nvSpPr>
          <p:cNvPr id="3" name="İçerik Yer Tutucusu 2">
            <a:extLst>
              <a:ext uri="{FF2B5EF4-FFF2-40B4-BE49-F238E27FC236}">
                <a16:creationId xmlns:a16="http://schemas.microsoft.com/office/drawing/2014/main" id="{6363D8A6-F2D6-43A1-9727-71F9D50A645B}"/>
              </a:ext>
            </a:extLst>
          </p:cNvPr>
          <p:cNvSpPr>
            <a:spLocks noGrp="1"/>
          </p:cNvSpPr>
          <p:nvPr>
            <p:ph idx="1"/>
          </p:nvPr>
        </p:nvSpPr>
        <p:spPr>
          <a:xfrm>
            <a:off x="1640156" y="1209368"/>
            <a:ext cx="10718992" cy="5648632"/>
          </a:xfrm>
        </p:spPr>
        <p:txBody>
          <a:bodyPr>
            <a:normAutofit fontScale="70000" lnSpcReduction="20000"/>
          </a:bodyPr>
          <a:lstStyle/>
          <a:p>
            <a:pPr marL="471170">
              <a:lnSpc>
                <a:spcPct val="150000"/>
              </a:lnSpc>
            </a:pPr>
            <a:r>
              <a:rPr lang="tr-TR" sz="2300" b="1" kern="0" spc="-10" dirty="0" err="1">
                <a:solidFill>
                  <a:srgbClr val="77933C"/>
                </a:solidFill>
                <a:effectLst/>
                <a:latin typeface="Tahoma" panose="020B0604030504040204" pitchFamily="34" charset="0"/>
                <a:ea typeface="Tahoma" panose="020B0604030504040204" pitchFamily="34" charset="0"/>
                <a:cs typeface="Tahoma" panose="020B0604030504040204" pitchFamily="34" charset="0"/>
              </a:rPr>
              <a:t>void</a:t>
            </a:r>
            <a:r>
              <a:rPr lang="tr-TR" sz="2300" b="1" kern="0" spc="-10" dirty="0">
                <a:solidFill>
                  <a:srgbClr val="77933C"/>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err="1">
                <a:solidFill>
                  <a:srgbClr val="77933C"/>
                </a:solidFill>
                <a:effectLst/>
                <a:latin typeface="Tahoma" panose="020B0604030504040204" pitchFamily="34" charset="0"/>
                <a:ea typeface="Tahoma" panose="020B0604030504040204" pitchFamily="34" charset="0"/>
                <a:cs typeface="Tahoma" panose="020B0604030504040204" pitchFamily="34" charset="0"/>
              </a:rPr>
              <a:t>loop</a:t>
            </a:r>
            <a:r>
              <a:rPr lang="tr-TR" sz="2300" b="1" kern="0" spc="-10" dirty="0">
                <a:solidFill>
                  <a:srgbClr val="77933C"/>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seviye = </a:t>
            </a:r>
            <a:r>
              <a:rPr lang="tr-TR" sz="23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analogRead</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(A0); // </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A0 pininden toprak nem sensöründen gelen analog veri okunuyor</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Serial.print</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("Toprak Nem Seviyesi: "); // </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Seri monitöre nem seviyesinin başlığı yazdırılıyor</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Serial.println</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(seviye); // </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Seri monitöre nem seviyesinin değeri yazdırılıyor</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pPr marL="128270" indent="0">
              <a:lnSpc>
                <a:spcPct val="150000"/>
              </a:lnSpc>
              <a:buNone/>
            </a:pPr>
            <a:r>
              <a:rPr lang="tr-TR" sz="2300" b="1" kern="0" spc="-10" dirty="0">
                <a:solidFill>
                  <a:srgbClr val="77933C"/>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err="1">
                <a:solidFill>
                  <a:srgbClr val="77933C"/>
                </a:solidFill>
                <a:effectLst/>
                <a:latin typeface="Tahoma" panose="020B0604030504040204" pitchFamily="34" charset="0"/>
                <a:ea typeface="Tahoma" panose="020B0604030504040204" pitchFamily="34" charset="0"/>
                <a:cs typeface="Tahoma" panose="020B0604030504040204" pitchFamily="34" charset="0"/>
              </a:rPr>
              <a:t>if</a:t>
            </a:r>
            <a:r>
              <a:rPr lang="tr-TR" sz="2300" b="1" kern="0" spc="-10" dirty="0">
                <a:solidFill>
                  <a:srgbClr val="77933C"/>
                </a:solidFill>
                <a:effectLst/>
                <a:latin typeface="Tahoma" panose="020B0604030504040204" pitchFamily="34" charset="0"/>
                <a:ea typeface="Tahoma" panose="020B0604030504040204" pitchFamily="34" charset="0"/>
                <a:cs typeface="Tahoma" panose="020B0604030504040204" pitchFamily="34" charset="0"/>
              </a:rPr>
              <a:t> (seviye &lt;= 540) </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 </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Toprak nem seviyesi düşükse</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lcd.clear</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 </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LCD ekran temizleniyor, yazılar üst üste binmesin</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lcd.setCursor</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(0, 0); // </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LCD'nin ilk satırının başına imleç konumlanıyor</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lcd.print</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("Seviyesi </a:t>
            </a:r>
            <a:r>
              <a:rPr lang="tr-TR" sz="23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Yuksek</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 </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LCD'ye "Seviyesi </a:t>
            </a:r>
            <a:r>
              <a:rPr lang="tr-TR" sz="2300" b="0" kern="0" spc="-10" dirty="0" err="1">
                <a:effectLst/>
                <a:latin typeface="Tahoma" panose="020B0604030504040204" pitchFamily="34" charset="0"/>
                <a:ea typeface="Tahoma" panose="020B0604030504040204" pitchFamily="34" charset="0"/>
                <a:cs typeface="Tahoma" panose="020B0604030504040204" pitchFamily="34" charset="0"/>
              </a:rPr>
              <a:t>Yuksek</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 yazılıyor</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lcd.setCursor</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(0, 1); // </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LCD'nin ikinci satırının başına imleç konumlanıyor</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lcd.print</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("motor durdu"); // </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LCD'ye "motor durdu" yazılıyor (Türkçe karakter hatası olabilir)</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23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digitalWrite</a:t>
            </a:r>
            <a:r>
              <a:rPr lang="tr-TR" sz="23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(motor, HIGH); // </a:t>
            </a:r>
            <a:r>
              <a:rPr lang="tr-TR" sz="2300" b="0" kern="0" spc="-10" dirty="0">
                <a:effectLst/>
                <a:latin typeface="Tahoma" panose="020B0604030504040204" pitchFamily="34" charset="0"/>
                <a:ea typeface="Tahoma" panose="020B0604030504040204" pitchFamily="34" charset="0"/>
                <a:cs typeface="Tahoma" panose="020B0604030504040204" pitchFamily="34" charset="0"/>
              </a:rPr>
              <a:t>Röle üzerinden motor kapatılıyor (Röledeki transistor yapısından  dolayı HIGH kapalı)</a:t>
            </a:r>
            <a:endParaRPr lang="tr-TR" sz="2300" b="1" kern="0" dirty="0">
              <a:effectLst/>
              <a:latin typeface="Tahoma" panose="020B0604030504040204" pitchFamily="34" charset="0"/>
              <a:ea typeface="Tahoma" panose="020B0604030504040204" pitchFamily="34" charset="0"/>
              <a:cs typeface="Tahoma" panose="020B0604030504040204" pitchFamily="34" charset="0"/>
            </a:endParaRPr>
          </a:p>
          <a:p>
            <a:endParaRPr lang="tr-TR" dirty="0"/>
          </a:p>
        </p:txBody>
      </p:sp>
    </p:spTree>
    <p:extLst>
      <p:ext uri="{BB962C8B-B14F-4D97-AF65-F5344CB8AC3E}">
        <p14:creationId xmlns:p14="http://schemas.microsoft.com/office/powerpoint/2010/main" val="3987502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CAEABFE8-93DD-A2E4-FF82-10AA45AFAC6B}"/>
              </a:ext>
            </a:extLst>
          </p:cNvPr>
          <p:cNvSpPr txBox="1"/>
          <p:nvPr/>
        </p:nvSpPr>
        <p:spPr>
          <a:xfrm>
            <a:off x="398206" y="1120676"/>
            <a:ext cx="11793794" cy="2308324"/>
          </a:xfrm>
          <a:prstGeom prst="rect">
            <a:avLst/>
          </a:prstGeom>
          <a:noFill/>
        </p:spPr>
        <p:txBody>
          <a:bodyPr wrap="square" rtlCol="0">
            <a:spAutoFit/>
          </a:bodyPr>
          <a:lstStyle/>
          <a:p>
            <a:pPr algn="just"/>
            <a:r>
              <a:rPr lang="tr-TR" sz="4800" dirty="0">
                <a:solidFill>
                  <a:srgbClr val="00B050"/>
                </a:solidFill>
              </a:rPr>
              <a:t>Çiçeklere su vermeyi unuttum demeye son. Otomatik çiçek sulama sistemi ile bu korkuya son veriyoruz.</a:t>
            </a:r>
          </a:p>
        </p:txBody>
      </p:sp>
      <p:pic>
        <p:nvPicPr>
          <p:cNvPr id="13" name="Resim 12">
            <a:extLst>
              <a:ext uri="{FF2B5EF4-FFF2-40B4-BE49-F238E27FC236}">
                <a16:creationId xmlns:a16="http://schemas.microsoft.com/office/drawing/2014/main" id="{F2525807-170F-FCDC-C133-074893431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185" y="3617041"/>
            <a:ext cx="2798507" cy="3167217"/>
          </a:xfrm>
          <a:prstGeom prst="rect">
            <a:avLst/>
          </a:prstGeom>
        </p:spPr>
      </p:pic>
      <p:pic>
        <p:nvPicPr>
          <p:cNvPr id="15" name="Resim 14">
            <a:extLst>
              <a:ext uri="{FF2B5EF4-FFF2-40B4-BE49-F238E27FC236}">
                <a16:creationId xmlns:a16="http://schemas.microsoft.com/office/drawing/2014/main" id="{539670E6-5DD6-9034-82DA-E9B2462A9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677" y="3617042"/>
            <a:ext cx="2671917" cy="3167216"/>
          </a:xfrm>
          <a:prstGeom prst="rect">
            <a:avLst/>
          </a:prstGeom>
        </p:spPr>
      </p:pic>
      <p:pic>
        <p:nvPicPr>
          <p:cNvPr id="17" name="Resim 16">
            <a:extLst>
              <a:ext uri="{FF2B5EF4-FFF2-40B4-BE49-F238E27FC236}">
                <a16:creationId xmlns:a16="http://schemas.microsoft.com/office/drawing/2014/main" id="{8FC3A021-4C7E-0977-1316-08E7D64E9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2284" y="3565219"/>
            <a:ext cx="3075039" cy="3167215"/>
          </a:xfrm>
          <a:prstGeom prst="rect">
            <a:avLst/>
          </a:prstGeom>
        </p:spPr>
      </p:pic>
    </p:spTree>
    <p:extLst>
      <p:ext uri="{BB962C8B-B14F-4D97-AF65-F5344CB8AC3E}">
        <p14:creationId xmlns:p14="http://schemas.microsoft.com/office/powerpoint/2010/main" val="25650571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80">
                                          <p:stCondLst>
                                            <p:cond delay="0"/>
                                          </p:stCondLst>
                                        </p:cTn>
                                        <p:tgtEl>
                                          <p:spTgt spid="8">
                                            <p:txEl>
                                              <p:pRg st="0" end="0"/>
                                            </p:txEl>
                                          </p:spTgt>
                                        </p:tgtEl>
                                      </p:cBhvr>
                                    </p:animEffect>
                                    <p:anim calcmode="lin" valueType="num">
                                      <p:cBhvr>
                                        <p:cTn id="8"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xEl>
                                              <p:pRg st="0" end="0"/>
                                            </p:txEl>
                                          </p:spTgt>
                                        </p:tgtEl>
                                      </p:cBhvr>
                                      <p:to x="100000" y="60000"/>
                                    </p:animScale>
                                    <p:animScale>
                                      <p:cBhvr>
                                        <p:cTn id="14" dur="166" decel="50000">
                                          <p:stCondLst>
                                            <p:cond delay="676"/>
                                          </p:stCondLst>
                                        </p:cTn>
                                        <p:tgtEl>
                                          <p:spTgt spid="8">
                                            <p:txEl>
                                              <p:pRg st="0" end="0"/>
                                            </p:txEl>
                                          </p:spTgt>
                                        </p:tgtEl>
                                      </p:cBhvr>
                                      <p:to x="100000" y="100000"/>
                                    </p:animScale>
                                    <p:animScale>
                                      <p:cBhvr>
                                        <p:cTn id="15" dur="26">
                                          <p:stCondLst>
                                            <p:cond delay="1312"/>
                                          </p:stCondLst>
                                        </p:cTn>
                                        <p:tgtEl>
                                          <p:spTgt spid="8">
                                            <p:txEl>
                                              <p:pRg st="0" end="0"/>
                                            </p:txEl>
                                          </p:spTgt>
                                        </p:tgtEl>
                                      </p:cBhvr>
                                      <p:to x="100000" y="80000"/>
                                    </p:animScale>
                                    <p:animScale>
                                      <p:cBhvr>
                                        <p:cTn id="16" dur="166" decel="50000">
                                          <p:stCondLst>
                                            <p:cond delay="1338"/>
                                          </p:stCondLst>
                                        </p:cTn>
                                        <p:tgtEl>
                                          <p:spTgt spid="8">
                                            <p:txEl>
                                              <p:pRg st="0" end="0"/>
                                            </p:txEl>
                                          </p:spTgt>
                                        </p:tgtEl>
                                      </p:cBhvr>
                                      <p:to x="100000" y="100000"/>
                                    </p:animScale>
                                    <p:animScale>
                                      <p:cBhvr>
                                        <p:cTn id="17" dur="26">
                                          <p:stCondLst>
                                            <p:cond delay="1642"/>
                                          </p:stCondLst>
                                        </p:cTn>
                                        <p:tgtEl>
                                          <p:spTgt spid="8">
                                            <p:txEl>
                                              <p:pRg st="0" end="0"/>
                                            </p:txEl>
                                          </p:spTgt>
                                        </p:tgtEl>
                                      </p:cBhvr>
                                      <p:to x="100000" y="90000"/>
                                    </p:animScale>
                                    <p:animScale>
                                      <p:cBhvr>
                                        <p:cTn id="18" dur="166" decel="50000">
                                          <p:stCondLst>
                                            <p:cond delay="1668"/>
                                          </p:stCondLst>
                                        </p:cTn>
                                        <p:tgtEl>
                                          <p:spTgt spid="8">
                                            <p:txEl>
                                              <p:pRg st="0" end="0"/>
                                            </p:txEl>
                                          </p:spTgt>
                                        </p:tgtEl>
                                      </p:cBhvr>
                                      <p:to x="100000" y="100000"/>
                                    </p:animScale>
                                    <p:animScale>
                                      <p:cBhvr>
                                        <p:cTn id="19" dur="26">
                                          <p:stCondLst>
                                            <p:cond delay="1808"/>
                                          </p:stCondLst>
                                        </p:cTn>
                                        <p:tgtEl>
                                          <p:spTgt spid="8">
                                            <p:txEl>
                                              <p:pRg st="0" end="0"/>
                                            </p:txEl>
                                          </p:spTgt>
                                        </p:tgtEl>
                                      </p:cBhvr>
                                      <p:to x="100000" y="95000"/>
                                    </p:animScale>
                                    <p:animScale>
                                      <p:cBhvr>
                                        <p:cTn id="20" dur="166" decel="50000">
                                          <p:stCondLst>
                                            <p:cond delay="1834"/>
                                          </p:stCondLst>
                                        </p:cTn>
                                        <p:tgtEl>
                                          <p:spTgt spid="8">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19A31C6-BF91-48ED-BDDF-CDB83B741555}"/>
              </a:ext>
            </a:extLst>
          </p:cNvPr>
          <p:cNvSpPr>
            <a:spLocks noGrp="1"/>
          </p:cNvSpPr>
          <p:nvPr>
            <p:ph type="title"/>
          </p:nvPr>
        </p:nvSpPr>
        <p:spPr>
          <a:xfrm>
            <a:off x="1640156" y="491375"/>
            <a:ext cx="8911687" cy="570509"/>
          </a:xfrm>
        </p:spPr>
        <p:txBody>
          <a:bodyPr>
            <a:normAutofit fontScale="90000"/>
          </a:bodyPr>
          <a:lstStyle/>
          <a:p>
            <a:r>
              <a:rPr lang="tr-TR" b="1" dirty="0"/>
              <a:t>KODLAR</a:t>
            </a:r>
          </a:p>
        </p:txBody>
      </p:sp>
      <p:sp>
        <p:nvSpPr>
          <p:cNvPr id="3" name="İçerik Yer Tutucusu 2">
            <a:extLst>
              <a:ext uri="{FF2B5EF4-FFF2-40B4-BE49-F238E27FC236}">
                <a16:creationId xmlns:a16="http://schemas.microsoft.com/office/drawing/2014/main" id="{72A91F71-35C0-4577-A2DA-4B5A2EA90E18}"/>
              </a:ext>
            </a:extLst>
          </p:cNvPr>
          <p:cNvSpPr>
            <a:spLocks noGrp="1"/>
          </p:cNvSpPr>
          <p:nvPr>
            <p:ph idx="1"/>
          </p:nvPr>
        </p:nvSpPr>
        <p:spPr>
          <a:xfrm>
            <a:off x="1640156" y="1194619"/>
            <a:ext cx="9864456" cy="5663381"/>
          </a:xfrm>
        </p:spPr>
        <p:txBody>
          <a:bodyPr>
            <a:normAutofit/>
          </a:bodyPr>
          <a:lstStyle/>
          <a:p>
            <a:pPr marL="471170">
              <a:lnSpc>
                <a:spcPct val="150000"/>
              </a:lnSpc>
            </a:pPr>
            <a:r>
              <a:rPr lang="tr-TR" sz="1800" b="1" kern="0" spc="-10" dirty="0">
                <a:solidFill>
                  <a:srgbClr val="77933C"/>
                </a:solidFill>
                <a:effectLst/>
                <a:latin typeface="Tahoma" panose="020B0604030504040204" pitchFamily="34" charset="0"/>
                <a:ea typeface="Tahoma" panose="020B0604030504040204" pitchFamily="34" charset="0"/>
                <a:cs typeface="Tahoma" panose="020B0604030504040204" pitchFamily="34" charset="0"/>
              </a:rPr>
              <a:t>else </a:t>
            </a:r>
            <a:r>
              <a:rPr lang="tr-TR" sz="1800" b="1" kern="0" spc="-10" dirty="0" err="1">
                <a:solidFill>
                  <a:srgbClr val="77933C"/>
                </a:solidFill>
                <a:effectLst/>
                <a:latin typeface="Tahoma" panose="020B0604030504040204" pitchFamily="34" charset="0"/>
                <a:ea typeface="Tahoma" panose="020B0604030504040204" pitchFamily="34" charset="0"/>
                <a:cs typeface="Tahoma" panose="020B0604030504040204" pitchFamily="34" charset="0"/>
              </a:rPr>
              <a:t>if</a:t>
            </a:r>
            <a:r>
              <a:rPr lang="tr-TR" sz="1800" b="1" kern="0" spc="-10" dirty="0">
                <a:solidFill>
                  <a:srgbClr val="77933C"/>
                </a:solidFill>
                <a:effectLst/>
                <a:latin typeface="Tahoma" panose="020B0604030504040204" pitchFamily="34" charset="0"/>
                <a:ea typeface="Tahoma" panose="020B0604030504040204" pitchFamily="34" charset="0"/>
                <a:cs typeface="Tahoma" panose="020B0604030504040204" pitchFamily="34" charset="0"/>
              </a:rPr>
              <a:t> (seviye &gt; 540 &amp;&amp; seviye &lt;= 800) </a:t>
            </a: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 </a:t>
            </a:r>
            <a:r>
              <a:rPr lang="tr-TR" sz="1800" b="0" kern="0" spc="-10" dirty="0">
                <a:effectLst/>
                <a:latin typeface="Tahoma" panose="020B0604030504040204" pitchFamily="34" charset="0"/>
                <a:ea typeface="Tahoma" panose="020B0604030504040204" pitchFamily="34" charset="0"/>
                <a:cs typeface="Tahoma" panose="020B0604030504040204" pitchFamily="34" charset="0"/>
              </a:rPr>
              <a:t>Toprak nem seviyesi normal aralıktaysa</a:t>
            </a:r>
            <a:endParaRPr lang="tr-TR" sz="18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18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lcd.clear</a:t>
            </a: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 </a:t>
            </a:r>
            <a:r>
              <a:rPr lang="tr-TR" sz="1800" b="0" kern="0" spc="-10" dirty="0">
                <a:effectLst/>
                <a:latin typeface="Tahoma" panose="020B0604030504040204" pitchFamily="34" charset="0"/>
                <a:ea typeface="Tahoma" panose="020B0604030504040204" pitchFamily="34" charset="0"/>
                <a:cs typeface="Tahoma" panose="020B0604030504040204" pitchFamily="34" charset="0"/>
              </a:rPr>
              <a:t>LCD ekran temizleniyor</a:t>
            </a:r>
            <a:endParaRPr lang="tr-TR" sz="18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18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lcd.setCursor</a:t>
            </a: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(0, 0); // </a:t>
            </a:r>
            <a:r>
              <a:rPr lang="tr-TR" sz="1800" b="0" kern="0" spc="-10" dirty="0">
                <a:effectLst/>
                <a:latin typeface="Tahoma" panose="020B0604030504040204" pitchFamily="34" charset="0"/>
                <a:ea typeface="Tahoma" panose="020B0604030504040204" pitchFamily="34" charset="0"/>
                <a:cs typeface="Tahoma" panose="020B0604030504040204" pitchFamily="34" charset="0"/>
              </a:rPr>
              <a:t>LCD'nin ilk satırının başına imleç konumlanıyor</a:t>
            </a:r>
            <a:endParaRPr lang="tr-TR" sz="18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18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lcd.print</a:t>
            </a: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("Toprak Nem"); // </a:t>
            </a:r>
            <a:r>
              <a:rPr lang="tr-TR" sz="1800" b="0" kern="0" spc="-10" dirty="0">
                <a:effectLst/>
                <a:latin typeface="Tahoma" panose="020B0604030504040204" pitchFamily="34" charset="0"/>
                <a:ea typeface="Tahoma" panose="020B0604030504040204" pitchFamily="34" charset="0"/>
                <a:cs typeface="Tahoma" panose="020B0604030504040204" pitchFamily="34" charset="0"/>
              </a:rPr>
              <a:t>LCD'ye "Toprak Nem" yazılıyor</a:t>
            </a:r>
            <a:endParaRPr lang="tr-TR" sz="18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18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lcd.setCursor</a:t>
            </a: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(0, 1); // </a:t>
            </a:r>
            <a:r>
              <a:rPr lang="tr-TR" sz="1800" b="0" kern="0" spc="-10" dirty="0">
                <a:effectLst/>
                <a:latin typeface="Tahoma" panose="020B0604030504040204" pitchFamily="34" charset="0"/>
                <a:ea typeface="Tahoma" panose="020B0604030504040204" pitchFamily="34" charset="0"/>
                <a:cs typeface="Tahoma" panose="020B0604030504040204" pitchFamily="34" charset="0"/>
              </a:rPr>
              <a:t>LCD'nin ikinci satırının başına imleç konumlanıyor</a:t>
            </a:r>
            <a:endParaRPr lang="tr-TR" sz="18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18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lcd.print</a:t>
            </a: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("Seviyesi Normal"); // </a:t>
            </a:r>
            <a:r>
              <a:rPr lang="tr-TR" sz="1800" b="0" kern="0" spc="-10" dirty="0">
                <a:effectLst/>
                <a:latin typeface="Tahoma" panose="020B0604030504040204" pitchFamily="34" charset="0"/>
                <a:ea typeface="Tahoma" panose="020B0604030504040204" pitchFamily="34" charset="0"/>
                <a:cs typeface="Tahoma" panose="020B0604030504040204" pitchFamily="34" charset="0"/>
              </a:rPr>
              <a:t>LCD'ye "Seviyesi Normal" yazılıyor</a:t>
            </a:r>
            <a:endParaRPr lang="tr-TR" sz="18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a:t>
            </a:r>
            <a:r>
              <a:rPr lang="tr-TR" sz="1800" b="1" kern="0" spc="-10" dirty="0" err="1">
                <a:solidFill>
                  <a:srgbClr val="FF0000"/>
                </a:solidFill>
                <a:effectLst/>
                <a:latin typeface="Tahoma" panose="020B0604030504040204" pitchFamily="34" charset="0"/>
                <a:ea typeface="Tahoma" panose="020B0604030504040204" pitchFamily="34" charset="0"/>
                <a:cs typeface="Tahoma" panose="020B0604030504040204" pitchFamily="34" charset="0"/>
              </a:rPr>
              <a:t>digitalWrite</a:t>
            </a: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(motor, HIGH); // </a:t>
            </a:r>
            <a:r>
              <a:rPr lang="tr-TR" sz="1800" b="0" kern="0" spc="-10" dirty="0">
                <a:effectLst/>
                <a:latin typeface="Tahoma" panose="020B0604030504040204" pitchFamily="34" charset="0"/>
                <a:ea typeface="Tahoma" panose="020B0604030504040204" pitchFamily="34" charset="0"/>
                <a:cs typeface="Tahoma" panose="020B0604030504040204" pitchFamily="34" charset="0"/>
              </a:rPr>
              <a:t>Motor kapalı durumda kalıyor</a:t>
            </a:r>
            <a:endParaRPr lang="tr-TR" sz="1800" b="1" kern="0" dirty="0">
              <a:effectLst/>
              <a:latin typeface="Tahoma" panose="020B0604030504040204" pitchFamily="34" charset="0"/>
              <a:ea typeface="Tahoma" panose="020B0604030504040204" pitchFamily="34" charset="0"/>
              <a:cs typeface="Tahoma" panose="020B060403050404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ahoma" panose="020B0604030504040204" pitchFamily="34" charset="0"/>
                <a:cs typeface="Tahoma" panose="020B0604030504040204" pitchFamily="34" charset="0"/>
              </a:rPr>
              <a:t>    } </a:t>
            </a:r>
            <a:endParaRPr lang="tr-TR" sz="1800" b="1" kern="0" dirty="0">
              <a:effectLst/>
              <a:latin typeface="Tahoma" panose="020B0604030504040204" pitchFamily="34" charset="0"/>
              <a:ea typeface="Tahoma" panose="020B0604030504040204" pitchFamily="34" charset="0"/>
              <a:cs typeface="Tahoma" panose="020B0604030504040204" pitchFamily="34" charset="0"/>
            </a:endParaRPr>
          </a:p>
          <a:p>
            <a:pPr marL="128270" indent="0">
              <a:lnSpc>
                <a:spcPct val="150000"/>
              </a:lnSpc>
              <a:buNone/>
            </a:pPr>
            <a:endParaRPr lang="tr-TR" dirty="0"/>
          </a:p>
        </p:txBody>
      </p:sp>
    </p:spTree>
    <p:extLst>
      <p:ext uri="{BB962C8B-B14F-4D97-AF65-F5344CB8AC3E}">
        <p14:creationId xmlns:p14="http://schemas.microsoft.com/office/powerpoint/2010/main" val="1069410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8AF642B-112B-49E8-AF7F-16C482A95514}"/>
              </a:ext>
            </a:extLst>
          </p:cNvPr>
          <p:cNvSpPr>
            <a:spLocks noGrp="1"/>
          </p:cNvSpPr>
          <p:nvPr>
            <p:ph type="title"/>
          </p:nvPr>
        </p:nvSpPr>
        <p:spPr>
          <a:xfrm>
            <a:off x="1640156" y="609361"/>
            <a:ext cx="8911687" cy="585258"/>
          </a:xfrm>
        </p:spPr>
        <p:txBody>
          <a:bodyPr>
            <a:normAutofit fontScale="90000"/>
          </a:bodyPr>
          <a:lstStyle/>
          <a:p>
            <a:r>
              <a:rPr lang="tr-TR" b="1" dirty="0"/>
              <a:t>KODLAR</a:t>
            </a:r>
          </a:p>
        </p:txBody>
      </p:sp>
      <p:sp>
        <p:nvSpPr>
          <p:cNvPr id="8" name="İçerik Yer Tutucusu 2">
            <a:extLst>
              <a:ext uri="{FF2B5EF4-FFF2-40B4-BE49-F238E27FC236}">
                <a16:creationId xmlns:a16="http://schemas.microsoft.com/office/drawing/2014/main" id="{81EF2D19-4705-67A5-BC35-377B9D4A2C62}"/>
              </a:ext>
            </a:extLst>
          </p:cNvPr>
          <p:cNvSpPr>
            <a:spLocks noGrp="1"/>
          </p:cNvSpPr>
          <p:nvPr>
            <p:ph idx="1"/>
          </p:nvPr>
        </p:nvSpPr>
        <p:spPr>
          <a:xfrm>
            <a:off x="1640156" y="1194619"/>
            <a:ext cx="9864456" cy="5663381"/>
          </a:xfrm>
        </p:spPr>
        <p:txBody>
          <a:bodyPr>
            <a:normAutofit/>
          </a:bodyPr>
          <a:lstStyle/>
          <a:p>
            <a:pPr marL="471170">
              <a:lnSpc>
                <a:spcPct val="150000"/>
              </a:lnSpc>
            </a:pPr>
            <a:r>
              <a:rPr lang="tr-TR" sz="1800" b="1" kern="0" spc="-10" dirty="0">
                <a:solidFill>
                  <a:srgbClr val="77933C"/>
                </a:solidFill>
                <a:effectLst/>
                <a:latin typeface="Tahoma" panose="020B0604030504040204" pitchFamily="34" charset="0"/>
                <a:ea typeface="Trebuchet MS" panose="020B0603020202020204" pitchFamily="34" charset="0"/>
                <a:cs typeface="Trebuchet MS" panose="020B0603020202020204" pitchFamily="34" charset="0"/>
              </a:rPr>
              <a:t>else </a:t>
            </a:r>
            <a:r>
              <a:rPr lang="tr-TR" sz="1800" b="1" kern="0" spc="-10" dirty="0" err="1">
                <a:solidFill>
                  <a:srgbClr val="77933C"/>
                </a:solidFill>
                <a:effectLst/>
                <a:latin typeface="Tahoma" panose="020B0604030504040204" pitchFamily="34" charset="0"/>
                <a:ea typeface="Trebuchet MS" panose="020B0603020202020204" pitchFamily="34" charset="0"/>
                <a:cs typeface="Trebuchet MS" panose="020B0603020202020204" pitchFamily="34" charset="0"/>
              </a:rPr>
              <a:t>if</a:t>
            </a:r>
            <a:r>
              <a:rPr lang="tr-TR" sz="1800" b="1" kern="0" spc="-10" dirty="0">
                <a:solidFill>
                  <a:srgbClr val="77933C"/>
                </a:solidFill>
                <a:effectLst/>
                <a:latin typeface="Tahoma" panose="020B0604030504040204" pitchFamily="34" charset="0"/>
                <a:ea typeface="Trebuchet MS" panose="020B0603020202020204" pitchFamily="34" charset="0"/>
                <a:cs typeface="Trebuchet MS" panose="020B0603020202020204" pitchFamily="34" charset="0"/>
              </a:rPr>
              <a:t> (seviye &gt; 800)</a:t>
            </a: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 { // </a:t>
            </a:r>
            <a:r>
              <a:rPr lang="tr-TR" sz="1800" b="0" kern="0" spc="-10" dirty="0">
                <a:effectLst/>
                <a:latin typeface="Tahoma" panose="020B0604030504040204" pitchFamily="34" charset="0"/>
                <a:ea typeface="Trebuchet MS" panose="020B0603020202020204" pitchFamily="34" charset="0"/>
                <a:cs typeface="Trebuchet MS" panose="020B0603020202020204" pitchFamily="34" charset="0"/>
              </a:rPr>
              <a:t>Toprak çok kuruysa</a:t>
            </a:r>
            <a:endParaRPr lang="tr-TR" sz="1800" b="1" kern="0" dirty="0">
              <a:effectLst/>
              <a:latin typeface="Trebuchet MS" panose="020B0603020202020204" pitchFamily="34" charset="0"/>
              <a:ea typeface="Trebuchet MS" panose="020B0603020202020204" pitchFamily="34" charset="0"/>
              <a:cs typeface="Trebuchet MS" panose="020B060302020202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        </a:t>
            </a:r>
            <a:r>
              <a:rPr lang="tr-TR" sz="1800" b="1" kern="0" spc="-10" dirty="0" err="1">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lcd.clear</a:t>
            </a: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 // </a:t>
            </a:r>
            <a:r>
              <a:rPr lang="tr-TR" sz="1800" b="0" kern="0" spc="-10" dirty="0">
                <a:effectLst/>
                <a:latin typeface="Tahoma" panose="020B0604030504040204" pitchFamily="34" charset="0"/>
                <a:ea typeface="Trebuchet MS" panose="020B0603020202020204" pitchFamily="34" charset="0"/>
                <a:cs typeface="Trebuchet MS" panose="020B0603020202020204" pitchFamily="34" charset="0"/>
              </a:rPr>
              <a:t>LCD ekran temizleniyor</a:t>
            </a:r>
            <a:endParaRPr lang="tr-TR" sz="1800" b="1" kern="0" dirty="0">
              <a:effectLst/>
              <a:latin typeface="Trebuchet MS" panose="020B0603020202020204" pitchFamily="34" charset="0"/>
              <a:ea typeface="Trebuchet MS" panose="020B0603020202020204" pitchFamily="34" charset="0"/>
              <a:cs typeface="Trebuchet MS" panose="020B060302020202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        </a:t>
            </a:r>
            <a:r>
              <a:rPr lang="tr-TR" sz="1800" b="1" kern="0" spc="-10" dirty="0" err="1">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lcd.setCursor</a:t>
            </a: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(0, 0); // </a:t>
            </a:r>
            <a:r>
              <a:rPr lang="tr-TR" sz="1800" b="0" kern="0" spc="-10" dirty="0">
                <a:effectLst/>
                <a:latin typeface="Tahoma" panose="020B0604030504040204" pitchFamily="34" charset="0"/>
                <a:ea typeface="Trebuchet MS" panose="020B0603020202020204" pitchFamily="34" charset="0"/>
                <a:cs typeface="Trebuchet MS" panose="020B0603020202020204" pitchFamily="34" charset="0"/>
              </a:rPr>
              <a:t>LCD'nin ilk satırının başına imleç konumlanıyor</a:t>
            </a:r>
            <a:endParaRPr lang="tr-TR" sz="1800" b="1" kern="0" dirty="0">
              <a:effectLst/>
              <a:latin typeface="Trebuchet MS" panose="020B0603020202020204" pitchFamily="34" charset="0"/>
              <a:ea typeface="Trebuchet MS" panose="020B0603020202020204" pitchFamily="34" charset="0"/>
              <a:cs typeface="Trebuchet MS" panose="020B060302020202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        </a:t>
            </a:r>
            <a:r>
              <a:rPr lang="tr-TR" sz="1800" b="1" kern="0" spc="-10" dirty="0" err="1">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lcd.print</a:t>
            </a: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("Toprak Kuru"); // </a:t>
            </a:r>
            <a:r>
              <a:rPr lang="tr-TR" sz="1800" b="0" kern="0" spc="-10" dirty="0">
                <a:effectLst/>
                <a:latin typeface="Tahoma" panose="020B0604030504040204" pitchFamily="34" charset="0"/>
                <a:ea typeface="Trebuchet MS" panose="020B0603020202020204" pitchFamily="34" charset="0"/>
                <a:cs typeface="Trebuchet MS" panose="020B0603020202020204" pitchFamily="34" charset="0"/>
              </a:rPr>
              <a:t>LCD'ye "Toprak Kuru" yazılıyor</a:t>
            </a:r>
            <a:endParaRPr lang="tr-TR" sz="1800" b="1" kern="0" dirty="0">
              <a:effectLst/>
              <a:latin typeface="Trebuchet MS" panose="020B0603020202020204" pitchFamily="34" charset="0"/>
              <a:ea typeface="Trebuchet MS" panose="020B0603020202020204" pitchFamily="34" charset="0"/>
              <a:cs typeface="Trebuchet MS" panose="020B060302020202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        </a:t>
            </a:r>
            <a:r>
              <a:rPr lang="tr-TR" sz="1800" b="1" kern="0" spc="-10" dirty="0" err="1">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lcd.setCursor</a:t>
            </a: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(0, 1); // </a:t>
            </a:r>
            <a:r>
              <a:rPr lang="tr-TR" sz="1800" b="0" kern="0" spc="-10" dirty="0">
                <a:effectLst/>
                <a:latin typeface="Tahoma" panose="020B0604030504040204" pitchFamily="34" charset="0"/>
                <a:ea typeface="Trebuchet MS" panose="020B0603020202020204" pitchFamily="34" charset="0"/>
                <a:cs typeface="Trebuchet MS" panose="020B0603020202020204" pitchFamily="34" charset="0"/>
              </a:rPr>
              <a:t>LCD'nin ikinci satırının başına imleç konumlanıyor</a:t>
            </a:r>
            <a:endParaRPr lang="tr-TR" sz="1800" b="1" kern="0" dirty="0">
              <a:effectLst/>
              <a:latin typeface="Trebuchet MS" panose="020B0603020202020204" pitchFamily="34" charset="0"/>
              <a:ea typeface="Trebuchet MS" panose="020B0603020202020204" pitchFamily="34" charset="0"/>
              <a:cs typeface="Trebuchet MS" panose="020B060302020202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        </a:t>
            </a:r>
            <a:r>
              <a:rPr lang="tr-TR" sz="1800" b="1" kern="0" spc="-10" dirty="0" err="1">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lcd.print</a:t>
            </a: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("Sulama </a:t>
            </a:r>
            <a:r>
              <a:rPr lang="tr-TR" sz="1800" b="1" kern="0" spc="-10" dirty="0" err="1">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calisiyor</a:t>
            </a: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 // </a:t>
            </a:r>
            <a:r>
              <a:rPr lang="tr-TR" sz="1800" b="0" kern="0" spc="-10" dirty="0">
                <a:effectLst/>
                <a:latin typeface="Tahoma" panose="020B0604030504040204" pitchFamily="34" charset="0"/>
                <a:ea typeface="Trebuchet MS" panose="020B0603020202020204" pitchFamily="34" charset="0"/>
                <a:cs typeface="Trebuchet MS" panose="020B0603020202020204" pitchFamily="34" charset="0"/>
              </a:rPr>
              <a:t>LCD'ye "Sulama </a:t>
            </a:r>
            <a:r>
              <a:rPr lang="tr-TR" sz="1800" b="0" kern="0" spc="-10" dirty="0" err="1">
                <a:effectLst/>
                <a:latin typeface="Tahoma" panose="020B0604030504040204" pitchFamily="34" charset="0"/>
                <a:ea typeface="Trebuchet MS" panose="020B0603020202020204" pitchFamily="34" charset="0"/>
                <a:cs typeface="Trebuchet MS" panose="020B0603020202020204" pitchFamily="34" charset="0"/>
              </a:rPr>
              <a:t>calisiyor</a:t>
            </a:r>
            <a:r>
              <a:rPr lang="tr-TR" sz="1800" b="0" kern="0" spc="-10" dirty="0">
                <a:effectLst/>
                <a:latin typeface="Tahoma" panose="020B0604030504040204" pitchFamily="34" charset="0"/>
                <a:ea typeface="Trebuchet MS" panose="020B0603020202020204" pitchFamily="34" charset="0"/>
                <a:cs typeface="Trebuchet MS" panose="020B0603020202020204" pitchFamily="34" charset="0"/>
              </a:rPr>
              <a:t>" yazılıyor(Türkçe Karakter</a:t>
            </a:r>
            <a:r>
              <a:rPr lang="tr-TR" sz="1800" b="1" kern="0" spc="-10" dirty="0">
                <a:effectLst/>
                <a:latin typeface="Tahoma" panose="020B0604030504040204" pitchFamily="34" charset="0"/>
                <a:ea typeface="Trebuchet MS" panose="020B0603020202020204" pitchFamily="34" charset="0"/>
                <a:cs typeface="Trebuchet MS" panose="020B0603020202020204" pitchFamily="34" charset="0"/>
              </a:rPr>
              <a:t> </a:t>
            </a:r>
            <a:r>
              <a:rPr lang="tr-TR" sz="1800" b="0" kern="0" spc="-10" dirty="0">
                <a:effectLst/>
                <a:latin typeface="Tahoma" panose="020B0604030504040204" pitchFamily="34" charset="0"/>
                <a:ea typeface="Trebuchet MS" panose="020B0603020202020204" pitchFamily="34" charset="0"/>
                <a:cs typeface="Trebuchet MS" panose="020B0603020202020204" pitchFamily="34" charset="0"/>
              </a:rPr>
              <a:t>kullanılmıyor)</a:t>
            </a:r>
            <a:endParaRPr lang="tr-TR" sz="1800" b="1" kern="0" dirty="0">
              <a:effectLst/>
              <a:latin typeface="Trebuchet MS" panose="020B0603020202020204" pitchFamily="34" charset="0"/>
              <a:ea typeface="Trebuchet MS" panose="020B0603020202020204" pitchFamily="34" charset="0"/>
              <a:cs typeface="Trebuchet MS" panose="020B060302020202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        </a:t>
            </a:r>
            <a:r>
              <a:rPr lang="tr-TR" sz="1800" b="1" kern="0" spc="-10" dirty="0" err="1">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digitalWrite</a:t>
            </a: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(motor, LOW); // </a:t>
            </a:r>
            <a:r>
              <a:rPr lang="tr-TR" sz="1800" b="0" kern="0" spc="-10" dirty="0">
                <a:effectLst/>
                <a:latin typeface="Tahoma" panose="020B0604030504040204" pitchFamily="34" charset="0"/>
                <a:ea typeface="Trebuchet MS" panose="020B0603020202020204" pitchFamily="34" charset="0"/>
                <a:cs typeface="Trebuchet MS" panose="020B0603020202020204" pitchFamily="34" charset="0"/>
              </a:rPr>
              <a:t>Röle üzerinden motor çalıştırılıyor (LOW açık durumu)</a:t>
            </a:r>
            <a:endParaRPr lang="tr-TR" sz="1800" b="1" kern="0" dirty="0">
              <a:effectLst/>
              <a:latin typeface="Trebuchet MS" panose="020B0603020202020204" pitchFamily="34" charset="0"/>
              <a:ea typeface="Trebuchet MS" panose="020B0603020202020204" pitchFamily="34" charset="0"/>
              <a:cs typeface="Trebuchet MS" panose="020B0603020202020204" pitchFamily="34" charset="0"/>
            </a:endParaRPr>
          </a:p>
          <a:p>
            <a:pPr marL="471170">
              <a:lnSpc>
                <a:spcPct val="150000"/>
              </a:lnSpc>
            </a:pPr>
            <a:r>
              <a:rPr lang="tr-TR" sz="1800" b="1" kern="0" spc="-10" dirty="0">
                <a:solidFill>
                  <a:srgbClr val="FF0000"/>
                </a:solidFill>
                <a:effectLst/>
                <a:latin typeface="Tahoma" panose="020B0604030504040204" pitchFamily="34" charset="0"/>
                <a:ea typeface="Trebuchet MS" panose="020B0603020202020204" pitchFamily="34" charset="0"/>
                <a:cs typeface="Trebuchet MS" panose="020B0603020202020204" pitchFamily="34" charset="0"/>
              </a:rPr>
              <a:t>    } </a:t>
            </a:r>
            <a:endParaRPr lang="tr-TR" sz="1800" b="1" kern="0" dirty="0">
              <a:effectLst/>
              <a:latin typeface="Trebuchet MS" panose="020B0603020202020204" pitchFamily="34" charset="0"/>
              <a:ea typeface="Trebuchet MS" panose="020B0603020202020204" pitchFamily="34" charset="0"/>
              <a:cs typeface="Trebuchet MS" panose="020B0603020202020204" pitchFamily="34" charset="0"/>
            </a:endParaRPr>
          </a:p>
          <a:p>
            <a:r>
              <a:rPr lang="tr-TR" sz="1800" spc="-10" dirty="0">
                <a:solidFill>
                  <a:srgbClr val="FF0000"/>
                </a:solidFill>
                <a:effectLst/>
                <a:latin typeface="Tahoma" panose="020B0604030504040204" pitchFamily="34" charset="0"/>
                <a:ea typeface="Tahoma" panose="020B0604030504040204" pitchFamily="34" charset="0"/>
              </a:rPr>
              <a:t>    	</a:t>
            </a:r>
            <a:r>
              <a:rPr lang="tr-TR" sz="1800" b="1" spc="-10" dirty="0" err="1">
                <a:solidFill>
                  <a:srgbClr val="FF0000"/>
                </a:solidFill>
                <a:effectLst/>
                <a:latin typeface="Tahoma" panose="020B0604030504040204" pitchFamily="34" charset="0"/>
                <a:ea typeface="Tahoma" panose="020B0604030504040204" pitchFamily="34" charset="0"/>
              </a:rPr>
              <a:t>delay</a:t>
            </a:r>
            <a:r>
              <a:rPr lang="tr-TR" sz="1800" b="1" spc="-10" dirty="0">
                <a:solidFill>
                  <a:srgbClr val="FF0000"/>
                </a:solidFill>
                <a:effectLst/>
                <a:latin typeface="Tahoma" panose="020B0604030504040204" pitchFamily="34" charset="0"/>
                <a:ea typeface="Tahoma" panose="020B0604030504040204" pitchFamily="34" charset="0"/>
              </a:rPr>
              <a:t>(1000); </a:t>
            </a:r>
            <a:r>
              <a:rPr lang="tr-TR" sz="1800" spc="-10" dirty="0">
                <a:solidFill>
                  <a:srgbClr val="FF0000"/>
                </a:solidFill>
                <a:effectLst/>
                <a:latin typeface="Tahoma" panose="020B0604030504040204" pitchFamily="34" charset="0"/>
                <a:ea typeface="Tahoma" panose="020B0604030504040204" pitchFamily="34" charset="0"/>
              </a:rPr>
              <a:t>// </a:t>
            </a:r>
            <a:r>
              <a:rPr lang="tr-TR" sz="1800" spc="-10" dirty="0">
                <a:effectLst/>
                <a:latin typeface="Tahoma" panose="020B0604030504040204" pitchFamily="34" charset="0"/>
                <a:ea typeface="Tahoma" panose="020B0604030504040204" pitchFamily="34" charset="0"/>
              </a:rPr>
              <a:t>Her döngüden sonra 1 saniye bekleniyor</a:t>
            </a:r>
            <a:endParaRPr lang="tr-TR" dirty="0"/>
          </a:p>
        </p:txBody>
      </p:sp>
    </p:spTree>
    <p:extLst>
      <p:ext uri="{BB962C8B-B14F-4D97-AF65-F5344CB8AC3E}">
        <p14:creationId xmlns:p14="http://schemas.microsoft.com/office/powerpoint/2010/main" val="1739030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279ED1D-C4E4-48CB-B87E-D30C4B5A17F2}"/>
              </a:ext>
            </a:extLst>
          </p:cNvPr>
          <p:cNvSpPr>
            <a:spLocks noGrp="1"/>
          </p:cNvSpPr>
          <p:nvPr>
            <p:ph type="title"/>
          </p:nvPr>
        </p:nvSpPr>
        <p:spPr>
          <a:xfrm>
            <a:off x="2592925" y="624110"/>
            <a:ext cx="8911687" cy="557451"/>
          </a:xfrm>
        </p:spPr>
        <p:txBody>
          <a:bodyPr>
            <a:normAutofit/>
          </a:bodyPr>
          <a:lstStyle/>
          <a:p>
            <a:r>
              <a:rPr lang="tr-TR" sz="2500" b="1" dirty="0"/>
              <a:t>DEVRE ELEMANLARI</a:t>
            </a:r>
          </a:p>
        </p:txBody>
      </p:sp>
      <p:sp>
        <p:nvSpPr>
          <p:cNvPr id="3" name="İçerik Yer Tutucusu 2">
            <a:extLst>
              <a:ext uri="{FF2B5EF4-FFF2-40B4-BE49-F238E27FC236}">
                <a16:creationId xmlns:a16="http://schemas.microsoft.com/office/drawing/2014/main" id="{7C3A8AD6-E220-4931-8B5C-87C855F33CEF}"/>
              </a:ext>
            </a:extLst>
          </p:cNvPr>
          <p:cNvSpPr>
            <a:spLocks noGrp="1"/>
          </p:cNvSpPr>
          <p:nvPr>
            <p:ph idx="1"/>
          </p:nvPr>
        </p:nvSpPr>
        <p:spPr>
          <a:xfrm>
            <a:off x="2546713" y="1356360"/>
            <a:ext cx="8915400" cy="2681068"/>
          </a:xfrm>
        </p:spPr>
        <p:txBody>
          <a:bodyPr>
            <a:normAutofit lnSpcReduction="10000"/>
          </a:bodyPr>
          <a:lstStyle/>
          <a:p>
            <a:pPr algn="just"/>
            <a:r>
              <a:rPr lang="tr-TR" dirty="0"/>
              <a:t>Arduino </a:t>
            </a:r>
            <a:r>
              <a:rPr lang="tr-TR" dirty="0" err="1"/>
              <a:t>Uno</a:t>
            </a:r>
            <a:r>
              <a:rPr lang="tr-TR" dirty="0"/>
              <a:t> R3							 (211,91TL)</a:t>
            </a:r>
          </a:p>
          <a:p>
            <a:pPr algn="just"/>
            <a:r>
              <a:rPr lang="en-US" dirty="0"/>
              <a:t>1 Kanal 5 V </a:t>
            </a:r>
            <a:r>
              <a:rPr lang="en-US" dirty="0" err="1"/>
              <a:t>Röle</a:t>
            </a:r>
            <a:r>
              <a:rPr lang="en-US" dirty="0"/>
              <a:t> </a:t>
            </a:r>
            <a:r>
              <a:rPr lang="en-US" dirty="0" err="1"/>
              <a:t>Kartı</a:t>
            </a:r>
            <a:r>
              <a:rPr lang="en-US" dirty="0"/>
              <a:t> - Low Level Trigger</a:t>
            </a:r>
            <a:r>
              <a:rPr lang="tr-TR" dirty="0"/>
              <a:t> 	  (28,71TL)</a:t>
            </a:r>
          </a:p>
          <a:p>
            <a:pPr algn="just"/>
            <a:r>
              <a:rPr lang="tr-TR" dirty="0"/>
              <a:t>2x16 LCD Ekran Sol Üst Mavi – </a:t>
            </a:r>
            <a:r>
              <a:rPr lang="tr-TR" dirty="0" err="1"/>
              <a:t>Qapass</a:t>
            </a:r>
            <a:r>
              <a:rPr lang="tr-TR" dirty="0"/>
              <a:t> 		  (107,71TL)</a:t>
            </a:r>
          </a:p>
          <a:p>
            <a:pPr algn="just"/>
            <a:r>
              <a:rPr lang="tr-TR" dirty="0"/>
              <a:t>Toprak Nemi Algılama Sensörü 			  (25,52TL)</a:t>
            </a:r>
          </a:p>
          <a:p>
            <a:pPr algn="just"/>
            <a:r>
              <a:rPr lang="it-IT" dirty="0"/>
              <a:t>Mini Dalgıç Su Pompası 6V 120 Litre/Saat</a:t>
            </a:r>
            <a:r>
              <a:rPr lang="tr-TR" dirty="0"/>
              <a:t>      (42,54TL)</a:t>
            </a:r>
          </a:p>
          <a:p>
            <a:pPr algn="just"/>
            <a:r>
              <a:rPr lang="tr-TR" dirty="0" err="1"/>
              <a:t>Jumper</a:t>
            </a:r>
            <a:r>
              <a:rPr lang="tr-TR" dirty="0"/>
              <a:t> kablolar:							   (40,78 TL)</a:t>
            </a:r>
          </a:p>
          <a:p>
            <a:pPr algn="just"/>
            <a:r>
              <a:rPr lang="tr-TR" dirty="0"/>
              <a:t>Toplam: Kargo Ücreti ile beraber 			    TL596,38</a:t>
            </a:r>
            <a:endParaRPr lang="it-IT" dirty="0"/>
          </a:p>
          <a:p>
            <a:endParaRPr lang="tr-TR" b="1" dirty="0"/>
          </a:p>
          <a:p>
            <a:endParaRPr lang="tr-TR" b="1" dirty="0"/>
          </a:p>
          <a:p>
            <a:endParaRPr lang="en-US" b="1" dirty="0"/>
          </a:p>
          <a:p>
            <a:endParaRPr lang="tr-TR" b="1" dirty="0"/>
          </a:p>
          <a:p>
            <a:endParaRPr lang="tr-TR" dirty="0"/>
          </a:p>
        </p:txBody>
      </p:sp>
      <p:pic>
        <p:nvPicPr>
          <p:cNvPr id="16" name="Resim 15">
            <a:extLst>
              <a:ext uri="{FF2B5EF4-FFF2-40B4-BE49-F238E27FC236}">
                <a16:creationId xmlns:a16="http://schemas.microsoft.com/office/drawing/2014/main" id="{5609B1F8-8C77-4F56-B3ED-C9AA7440F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424" y="4212226"/>
            <a:ext cx="952500" cy="1289413"/>
          </a:xfrm>
          <a:prstGeom prst="rect">
            <a:avLst/>
          </a:prstGeom>
        </p:spPr>
      </p:pic>
      <p:pic>
        <p:nvPicPr>
          <p:cNvPr id="18" name="Resim 17">
            <a:extLst>
              <a:ext uri="{FF2B5EF4-FFF2-40B4-BE49-F238E27FC236}">
                <a16:creationId xmlns:a16="http://schemas.microsoft.com/office/drawing/2014/main" id="{1C1ED478-28B3-40FB-A7AE-03A946BF5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5087" y="4206239"/>
            <a:ext cx="952500" cy="1289413"/>
          </a:xfrm>
          <a:prstGeom prst="rect">
            <a:avLst/>
          </a:prstGeom>
        </p:spPr>
      </p:pic>
      <p:pic>
        <p:nvPicPr>
          <p:cNvPr id="20" name="Resim 19">
            <a:extLst>
              <a:ext uri="{FF2B5EF4-FFF2-40B4-BE49-F238E27FC236}">
                <a16:creationId xmlns:a16="http://schemas.microsoft.com/office/drawing/2014/main" id="{E3B6B40D-829C-4FD9-9F43-E132551FCF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750" y="4206240"/>
            <a:ext cx="952500" cy="1289412"/>
          </a:xfrm>
          <a:prstGeom prst="rect">
            <a:avLst/>
          </a:prstGeom>
        </p:spPr>
      </p:pic>
      <p:pic>
        <p:nvPicPr>
          <p:cNvPr id="22" name="Resim 21">
            <a:extLst>
              <a:ext uri="{FF2B5EF4-FFF2-40B4-BE49-F238E27FC236}">
                <a16:creationId xmlns:a16="http://schemas.microsoft.com/office/drawing/2014/main" id="{14C303F5-B327-41F4-B7B2-ACE47E1DD5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4413" y="4206239"/>
            <a:ext cx="952500" cy="1289411"/>
          </a:xfrm>
          <a:prstGeom prst="rect">
            <a:avLst/>
          </a:prstGeom>
        </p:spPr>
      </p:pic>
      <p:pic>
        <p:nvPicPr>
          <p:cNvPr id="24" name="Resim 23">
            <a:extLst>
              <a:ext uri="{FF2B5EF4-FFF2-40B4-BE49-F238E27FC236}">
                <a16:creationId xmlns:a16="http://schemas.microsoft.com/office/drawing/2014/main" id="{3262E2AE-66E3-484F-AD7F-0C1C475FAA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9076" y="4206240"/>
            <a:ext cx="952500" cy="1289410"/>
          </a:xfrm>
          <a:prstGeom prst="rect">
            <a:avLst/>
          </a:prstGeom>
        </p:spPr>
      </p:pic>
      <p:pic>
        <p:nvPicPr>
          <p:cNvPr id="5" name="Resim 4">
            <a:extLst>
              <a:ext uri="{FF2B5EF4-FFF2-40B4-BE49-F238E27FC236}">
                <a16:creationId xmlns:a16="http://schemas.microsoft.com/office/drawing/2014/main" id="{B0F60E0C-6A44-9897-847A-B8686C3198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08812" y="4380270"/>
            <a:ext cx="1316504" cy="1115380"/>
          </a:xfrm>
          <a:prstGeom prst="rect">
            <a:avLst/>
          </a:prstGeom>
        </p:spPr>
      </p:pic>
    </p:spTree>
    <p:extLst>
      <p:ext uri="{BB962C8B-B14F-4D97-AF65-F5344CB8AC3E}">
        <p14:creationId xmlns:p14="http://schemas.microsoft.com/office/powerpoint/2010/main" val="3304364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262454F-2A1D-4FC3-91B3-F8B63FA90757}"/>
              </a:ext>
            </a:extLst>
          </p:cNvPr>
          <p:cNvSpPr>
            <a:spLocks noGrp="1"/>
          </p:cNvSpPr>
          <p:nvPr>
            <p:ph type="title"/>
          </p:nvPr>
        </p:nvSpPr>
        <p:spPr>
          <a:xfrm>
            <a:off x="1945811" y="610043"/>
            <a:ext cx="8911687" cy="592131"/>
          </a:xfrm>
        </p:spPr>
        <p:txBody>
          <a:bodyPr>
            <a:normAutofit/>
          </a:bodyPr>
          <a:lstStyle/>
          <a:p>
            <a:r>
              <a:rPr lang="tr-TR" sz="2500" b="1" dirty="0"/>
              <a:t>KAYNAKÇALAR</a:t>
            </a:r>
          </a:p>
        </p:txBody>
      </p:sp>
      <p:sp>
        <p:nvSpPr>
          <p:cNvPr id="3" name="İçerik Yer Tutucusu 2">
            <a:extLst>
              <a:ext uri="{FF2B5EF4-FFF2-40B4-BE49-F238E27FC236}">
                <a16:creationId xmlns:a16="http://schemas.microsoft.com/office/drawing/2014/main" id="{7BB1D5C9-84C4-4235-B33C-7C0E2CE7DC70}"/>
              </a:ext>
            </a:extLst>
          </p:cNvPr>
          <p:cNvSpPr>
            <a:spLocks noGrp="1"/>
          </p:cNvSpPr>
          <p:nvPr>
            <p:ph idx="1"/>
          </p:nvPr>
        </p:nvSpPr>
        <p:spPr>
          <a:xfrm>
            <a:off x="1942098" y="1487431"/>
            <a:ext cx="8915400" cy="3883138"/>
          </a:xfrm>
        </p:spPr>
        <p:txBody>
          <a:bodyPr>
            <a:normAutofit/>
          </a:bodyPr>
          <a:lstStyle/>
          <a:p>
            <a:pPr>
              <a:lnSpc>
                <a:spcPct val="200000"/>
              </a:lnSpc>
            </a:pPr>
            <a:r>
              <a:rPr lang="tr-TR" sz="2000" dirty="0" err="1"/>
              <a:t>Tubitak</a:t>
            </a:r>
            <a:r>
              <a:rPr lang="tr-TR" sz="2000" dirty="0"/>
              <a:t> 4006 projesi</a:t>
            </a:r>
          </a:p>
          <a:p>
            <a:pPr>
              <a:lnSpc>
                <a:spcPct val="200000"/>
              </a:lnSpc>
            </a:pPr>
            <a:r>
              <a:rPr lang="tr-TR" sz="2000" dirty="0"/>
              <a:t>Arduino.destek.com</a:t>
            </a:r>
          </a:p>
          <a:p>
            <a:pPr>
              <a:lnSpc>
                <a:spcPct val="200000"/>
              </a:lnSpc>
            </a:pPr>
            <a:r>
              <a:rPr lang="tr-TR" sz="2000" dirty="0"/>
              <a:t>Esular.com</a:t>
            </a:r>
          </a:p>
          <a:p>
            <a:pPr>
              <a:lnSpc>
                <a:spcPct val="200000"/>
              </a:lnSpc>
            </a:pPr>
            <a:r>
              <a:rPr lang="tr-TR" sz="2000" dirty="0"/>
              <a:t>Elektronik bilgi bankası/Youtube</a:t>
            </a:r>
          </a:p>
          <a:p>
            <a:pPr>
              <a:lnSpc>
                <a:spcPct val="200000"/>
              </a:lnSpc>
            </a:pPr>
            <a:r>
              <a:rPr lang="tr-TR" sz="2000" dirty="0" err="1"/>
              <a:t>Robokit</a:t>
            </a:r>
            <a:r>
              <a:rPr lang="tr-TR" sz="2000" dirty="0"/>
              <a:t>/Youtube</a:t>
            </a:r>
          </a:p>
          <a:p>
            <a:endParaRPr lang="tr-TR" dirty="0"/>
          </a:p>
          <a:p>
            <a:endParaRPr lang="tr-TR" dirty="0"/>
          </a:p>
        </p:txBody>
      </p:sp>
    </p:spTree>
    <p:extLst>
      <p:ext uri="{BB962C8B-B14F-4D97-AF65-F5344CB8AC3E}">
        <p14:creationId xmlns:p14="http://schemas.microsoft.com/office/powerpoint/2010/main" val="894765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40493-3478-27B2-CB5B-6EC15E0CA6C6}"/>
            </a:ext>
          </a:extLst>
        </p:cNvPr>
        <p:cNvGrpSpPr/>
        <p:nvPr/>
      </p:nvGrpSpPr>
      <p:grpSpPr>
        <a:xfrm>
          <a:off x="0" y="0"/>
          <a:ext cx="0" cy="0"/>
          <a:chOff x="0" y="0"/>
          <a:chExt cx="0" cy="0"/>
        </a:xfrm>
      </p:grpSpPr>
      <p:sp>
        <p:nvSpPr>
          <p:cNvPr id="2" name="Unvan 1">
            <a:extLst>
              <a:ext uri="{FF2B5EF4-FFF2-40B4-BE49-F238E27FC236}">
                <a16:creationId xmlns:a16="http://schemas.microsoft.com/office/drawing/2014/main" id="{E32283EF-ECCA-1BF0-FD06-60428D968D8B}"/>
              </a:ext>
            </a:extLst>
          </p:cNvPr>
          <p:cNvSpPr>
            <a:spLocks noGrp="1"/>
          </p:cNvSpPr>
          <p:nvPr>
            <p:ph type="title"/>
          </p:nvPr>
        </p:nvSpPr>
        <p:spPr>
          <a:xfrm>
            <a:off x="2241754" y="752168"/>
            <a:ext cx="8111613" cy="5501148"/>
          </a:xfrm>
        </p:spPr>
        <p:txBody>
          <a:bodyPr>
            <a:normAutofit/>
          </a:bodyPr>
          <a:lstStyle/>
          <a:p>
            <a:pPr algn="ctr">
              <a:lnSpc>
                <a:spcPct val="200000"/>
              </a:lnSpc>
            </a:pPr>
            <a:r>
              <a:rPr lang="tr-TR" sz="2800" b="1" dirty="0">
                <a:solidFill>
                  <a:srgbClr val="FF0000"/>
                </a:solidFill>
              </a:rPr>
              <a:t>BATMAN ÜNİVETSİTESİ </a:t>
            </a:r>
            <a:br>
              <a:rPr lang="tr-TR" sz="2800" b="1" dirty="0">
                <a:solidFill>
                  <a:srgbClr val="FF0000"/>
                </a:solidFill>
              </a:rPr>
            </a:br>
            <a:r>
              <a:rPr lang="tr-TR" sz="2800" b="1" dirty="0">
                <a:solidFill>
                  <a:srgbClr val="FF0000"/>
                </a:solidFill>
              </a:rPr>
              <a:t>ELEKTRONİK TEKNOLOJİSİ </a:t>
            </a:r>
            <a:br>
              <a:rPr lang="tr-TR" sz="2800" b="1" dirty="0">
                <a:solidFill>
                  <a:srgbClr val="FF0000"/>
                </a:solidFill>
              </a:rPr>
            </a:br>
            <a:r>
              <a:rPr lang="tr-TR" sz="2800" b="1" dirty="0">
                <a:solidFill>
                  <a:srgbClr val="FF0000"/>
                </a:solidFill>
              </a:rPr>
              <a:t>SENSÖRLER VE DÖNÜŞTÜRÜCÜLER DERSİ</a:t>
            </a:r>
            <a:br>
              <a:rPr lang="tr-TR" sz="2800" b="1" dirty="0">
                <a:solidFill>
                  <a:srgbClr val="FF0000"/>
                </a:solidFill>
              </a:rPr>
            </a:br>
            <a:r>
              <a:rPr lang="tr-TR" sz="2800" b="1" dirty="0">
                <a:solidFill>
                  <a:srgbClr val="FF0000"/>
                </a:solidFill>
              </a:rPr>
              <a:t>ZEKERİYA KOYUNCU</a:t>
            </a:r>
            <a:br>
              <a:rPr lang="tr-TR" sz="2800" b="1" dirty="0">
                <a:solidFill>
                  <a:srgbClr val="FF0000"/>
                </a:solidFill>
              </a:rPr>
            </a:br>
            <a:br>
              <a:rPr lang="tr-TR" sz="2800" b="1" dirty="0">
                <a:solidFill>
                  <a:schemeClr val="accent1">
                    <a:lumMod val="60000"/>
                    <a:lumOff val="40000"/>
                  </a:schemeClr>
                </a:solidFill>
              </a:rPr>
            </a:br>
            <a:r>
              <a:rPr lang="tr-TR" sz="2800" b="1" dirty="0">
                <a:solidFill>
                  <a:srgbClr val="7030A0"/>
                </a:solidFill>
              </a:rPr>
              <a:t>BENİ DİNLEDİĞİNİZ İÇİN TEŞEKKÜRLER</a:t>
            </a:r>
          </a:p>
        </p:txBody>
      </p:sp>
    </p:spTree>
    <p:extLst>
      <p:ext uri="{BB962C8B-B14F-4D97-AF65-F5344CB8AC3E}">
        <p14:creationId xmlns:p14="http://schemas.microsoft.com/office/powerpoint/2010/main" val="2000483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48 -0.17107 L 0.05924 -0.17107 L 0.17409 -0.17315 L -0.17058 -0.17523 L 0.19349 -0.17523 L 0.17773 -0.16435 L 0.21653 -0.16875 " pathEditMode="relative" ptsTypes="AAAAAA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3CE66D0B-2283-2100-1A79-1551E6321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Tree>
    <p:extLst>
      <p:ext uri="{BB962C8B-B14F-4D97-AF65-F5344CB8AC3E}">
        <p14:creationId xmlns:p14="http://schemas.microsoft.com/office/powerpoint/2010/main" val="3538253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5745A09-D326-4DBF-BD6D-7D64EB91D87C}"/>
              </a:ext>
            </a:extLst>
          </p:cNvPr>
          <p:cNvSpPr>
            <a:spLocks noGrp="1"/>
          </p:cNvSpPr>
          <p:nvPr>
            <p:ph type="title"/>
          </p:nvPr>
        </p:nvSpPr>
        <p:spPr>
          <a:xfrm>
            <a:off x="1640156" y="624110"/>
            <a:ext cx="9047508" cy="474447"/>
          </a:xfrm>
        </p:spPr>
        <p:txBody>
          <a:bodyPr>
            <a:normAutofit/>
          </a:bodyPr>
          <a:lstStyle/>
          <a:p>
            <a:r>
              <a:rPr lang="tr-TR" sz="2500" b="1" dirty="0"/>
              <a:t>PROJENİN AMACI</a:t>
            </a:r>
          </a:p>
        </p:txBody>
      </p:sp>
      <p:sp>
        <p:nvSpPr>
          <p:cNvPr id="3" name="İçerik Yer Tutucusu 2">
            <a:extLst>
              <a:ext uri="{FF2B5EF4-FFF2-40B4-BE49-F238E27FC236}">
                <a16:creationId xmlns:a16="http://schemas.microsoft.com/office/drawing/2014/main" id="{666A8767-97DF-42B3-9542-7E3799D71978}"/>
              </a:ext>
            </a:extLst>
          </p:cNvPr>
          <p:cNvSpPr>
            <a:spLocks noGrp="1"/>
          </p:cNvSpPr>
          <p:nvPr>
            <p:ph idx="1"/>
          </p:nvPr>
        </p:nvSpPr>
        <p:spPr>
          <a:xfrm>
            <a:off x="1504336" y="1098557"/>
            <a:ext cx="10379779" cy="986764"/>
          </a:xfrm>
        </p:spPr>
        <p:txBody>
          <a:bodyPr>
            <a:normAutofit/>
          </a:bodyPr>
          <a:lstStyle/>
          <a:p>
            <a:pPr algn="just">
              <a:lnSpc>
                <a:spcPct val="150000"/>
              </a:lnSpc>
            </a:pPr>
            <a:r>
              <a:rPr lang="tr-TR" sz="2000" dirty="0"/>
              <a:t>Amaç suyu daha tasarruflu kullanmak ve sulama yaparken çiçeğe ne fazla nede eksik su vermeye yarar.</a:t>
            </a:r>
          </a:p>
        </p:txBody>
      </p:sp>
      <p:sp>
        <p:nvSpPr>
          <p:cNvPr id="4" name="Unvan 1">
            <a:extLst>
              <a:ext uri="{FF2B5EF4-FFF2-40B4-BE49-F238E27FC236}">
                <a16:creationId xmlns:a16="http://schemas.microsoft.com/office/drawing/2014/main" id="{BD75A616-C8B5-469D-9D02-383FD27EF706}"/>
              </a:ext>
            </a:extLst>
          </p:cNvPr>
          <p:cNvSpPr txBox="1">
            <a:spLocks/>
          </p:cNvSpPr>
          <p:nvPr/>
        </p:nvSpPr>
        <p:spPr>
          <a:xfrm>
            <a:off x="1504335" y="2291798"/>
            <a:ext cx="10379779" cy="474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500" b="1" dirty="0"/>
              <a:t>OTOMATİK SULAMA SİSTEMİNİN AVANTAJLARI</a:t>
            </a:r>
          </a:p>
        </p:txBody>
      </p:sp>
      <p:sp>
        <p:nvSpPr>
          <p:cNvPr id="6" name="İçerik Yer Tutucusu 2">
            <a:extLst>
              <a:ext uri="{FF2B5EF4-FFF2-40B4-BE49-F238E27FC236}">
                <a16:creationId xmlns:a16="http://schemas.microsoft.com/office/drawing/2014/main" id="{18251BD1-8B12-44B1-A8EB-C76CCAD6BA39}"/>
              </a:ext>
            </a:extLst>
          </p:cNvPr>
          <p:cNvSpPr txBox="1">
            <a:spLocks/>
          </p:cNvSpPr>
          <p:nvPr/>
        </p:nvSpPr>
        <p:spPr>
          <a:xfrm>
            <a:off x="1504336" y="2972722"/>
            <a:ext cx="10379779" cy="30593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tr-TR" sz="2000" dirty="0"/>
              <a:t>Otomatik sulama sistemleri manuel sulama yöntemlerine göre suyu daha verimli kullanarak su tasarrufu sağlayabilir.</a:t>
            </a:r>
          </a:p>
          <a:p>
            <a:pPr algn="just">
              <a:lnSpc>
                <a:spcPct val="150000"/>
              </a:lnSpc>
            </a:pPr>
            <a:r>
              <a:rPr lang="tr-TR" sz="2000" dirty="0"/>
              <a:t>Otomatik sulama sistemleri bitkilerimizi önceden belirlenmiş bir programa göre sulayarak zaman kazandırabilir.</a:t>
            </a:r>
          </a:p>
          <a:p>
            <a:pPr algn="just">
              <a:lnSpc>
                <a:spcPct val="150000"/>
              </a:lnSpc>
            </a:pPr>
            <a:r>
              <a:rPr lang="tr-TR" sz="2000" dirty="0"/>
              <a:t>Otomatik sulama sistemleri gelişmiş sistemlerde kullanıldığı takdirde bitkilere eşit olarak su dağıtarak bitkilerin sağlıklı kalmasına yardımcı olabilir.</a:t>
            </a:r>
          </a:p>
        </p:txBody>
      </p:sp>
    </p:spTree>
    <p:extLst>
      <p:ext uri="{BB962C8B-B14F-4D97-AF65-F5344CB8AC3E}">
        <p14:creationId xmlns:p14="http://schemas.microsoft.com/office/powerpoint/2010/main" val="4875722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çerik Yer Tutucusu 2">
            <a:extLst>
              <a:ext uri="{FF2B5EF4-FFF2-40B4-BE49-F238E27FC236}">
                <a16:creationId xmlns:a16="http://schemas.microsoft.com/office/drawing/2014/main" id="{F9FE5B8E-B6AC-4620-A3F3-9CE2E2193939}"/>
              </a:ext>
            </a:extLst>
          </p:cNvPr>
          <p:cNvSpPr txBox="1">
            <a:spLocks/>
          </p:cNvSpPr>
          <p:nvPr/>
        </p:nvSpPr>
        <p:spPr>
          <a:xfrm>
            <a:off x="1472770" y="1366152"/>
            <a:ext cx="10330771" cy="32795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tr-TR" sz="2000" dirty="0"/>
              <a:t>Otomatik sulama sistemlerinin kurulumu ve bakımı pahalı olabilir.</a:t>
            </a:r>
          </a:p>
          <a:p>
            <a:pPr algn="just">
              <a:lnSpc>
                <a:spcPct val="150000"/>
              </a:lnSpc>
            </a:pPr>
            <a:r>
              <a:rPr lang="tr-TR" sz="2000" dirty="0"/>
              <a:t>Sistem uygun şekilde kurulmaz veya bakımı yapılmaz ise su israfına ve bitkilere zarar verebilir.(Eşik değeler doğru girilmezse)</a:t>
            </a:r>
          </a:p>
          <a:p>
            <a:pPr algn="just">
              <a:lnSpc>
                <a:spcPct val="150000"/>
              </a:lnSpc>
            </a:pPr>
            <a:r>
              <a:rPr lang="tr-TR" sz="2000" dirty="0"/>
              <a:t>Bazı bitkiler otomatik sulamaya uygun olmayabilir ve manuel olarak sulanması gerekebilir.</a:t>
            </a:r>
          </a:p>
        </p:txBody>
      </p:sp>
      <p:sp>
        <p:nvSpPr>
          <p:cNvPr id="7" name="Unvan 1">
            <a:extLst>
              <a:ext uri="{FF2B5EF4-FFF2-40B4-BE49-F238E27FC236}">
                <a16:creationId xmlns:a16="http://schemas.microsoft.com/office/drawing/2014/main" id="{3EADDEE1-CDAF-4EA7-820B-820D5406BC9C}"/>
              </a:ext>
            </a:extLst>
          </p:cNvPr>
          <p:cNvSpPr txBox="1">
            <a:spLocks/>
          </p:cNvSpPr>
          <p:nvPr/>
        </p:nvSpPr>
        <p:spPr>
          <a:xfrm>
            <a:off x="1740309" y="710958"/>
            <a:ext cx="10330771" cy="47444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500" b="1" dirty="0"/>
              <a:t>OTOMATİK SULAMA SİSTEMİNİN DEZAVANTAJLARI</a:t>
            </a:r>
          </a:p>
        </p:txBody>
      </p:sp>
    </p:spTree>
    <p:extLst>
      <p:ext uri="{BB962C8B-B14F-4D97-AF65-F5344CB8AC3E}">
        <p14:creationId xmlns:p14="http://schemas.microsoft.com/office/powerpoint/2010/main" val="4518974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A166CC2F-45E2-48CA-A85F-94D5C5893388}"/>
              </a:ext>
            </a:extLst>
          </p:cNvPr>
          <p:cNvSpPr>
            <a:spLocks noGrp="1"/>
          </p:cNvSpPr>
          <p:nvPr>
            <p:ph type="title"/>
          </p:nvPr>
        </p:nvSpPr>
        <p:spPr>
          <a:xfrm>
            <a:off x="1696065" y="624110"/>
            <a:ext cx="9808547" cy="592131"/>
          </a:xfrm>
        </p:spPr>
        <p:txBody>
          <a:bodyPr>
            <a:normAutofit/>
          </a:bodyPr>
          <a:lstStyle/>
          <a:p>
            <a:r>
              <a:rPr lang="tr-TR" sz="2500" b="1" dirty="0"/>
              <a:t>PROJENİN ÖZELLİKLERİ</a:t>
            </a:r>
          </a:p>
        </p:txBody>
      </p:sp>
      <p:sp>
        <p:nvSpPr>
          <p:cNvPr id="3" name="İçerik Yer Tutucusu 2">
            <a:extLst>
              <a:ext uri="{FF2B5EF4-FFF2-40B4-BE49-F238E27FC236}">
                <a16:creationId xmlns:a16="http://schemas.microsoft.com/office/drawing/2014/main" id="{BF041C32-E8B2-4DCC-9986-2B6B9450CB03}"/>
              </a:ext>
            </a:extLst>
          </p:cNvPr>
          <p:cNvSpPr>
            <a:spLocks noGrp="1"/>
          </p:cNvSpPr>
          <p:nvPr>
            <p:ph idx="1"/>
          </p:nvPr>
        </p:nvSpPr>
        <p:spPr>
          <a:xfrm>
            <a:off x="1696064" y="1216240"/>
            <a:ext cx="9808548" cy="4432391"/>
          </a:xfrm>
        </p:spPr>
        <p:txBody>
          <a:bodyPr>
            <a:normAutofit/>
          </a:bodyPr>
          <a:lstStyle/>
          <a:p>
            <a:pPr>
              <a:lnSpc>
                <a:spcPct val="150000"/>
              </a:lnSpc>
            </a:pPr>
            <a:r>
              <a:rPr lang="tr-TR" sz="2000" dirty="0"/>
              <a:t>Toprak nem seviyesini otomatik olarak ölçer.</a:t>
            </a:r>
          </a:p>
          <a:p>
            <a:pPr>
              <a:lnSpc>
                <a:spcPct val="150000"/>
              </a:lnSpc>
            </a:pPr>
            <a:r>
              <a:rPr lang="tr-TR" sz="2000" dirty="0"/>
              <a:t>Sulama ihtiyacını belirler.(Tasarrufludur.)</a:t>
            </a:r>
          </a:p>
          <a:p>
            <a:pPr>
              <a:lnSpc>
                <a:spcPct val="150000"/>
              </a:lnSpc>
            </a:pPr>
            <a:r>
              <a:rPr lang="tr-TR" sz="2000" dirty="0"/>
              <a:t>Su pompasını otomatik çalıştırır.(Dışarıdan müdahaleye gerek yoktur.)</a:t>
            </a:r>
          </a:p>
          <a:p>
            <a:pPr>
              <a:lnSpc>
                <a:spcPct val="150000"/>
              </a:lnSpc>
            </a:pPr>
            <a:r>
              <a:rPr lang="tr-TR" sz="2000" dirty="0"/>
              <a:t>LCD ekranda toprağın nem seviyesini gösterir.</a:t>
            </a:r>
          </a:p>
          <a:p>
            <a:pPr>
              <a:lnSpc>
                <a:spcPct val="150000"/>
              </a:lnSpc>
            </a:pPr>
            <a:r>
              <a:rPr lang="tr-TR" sz="2000" dirty="0"/>
              <a:t>Bu projeyle bitkilerin-çiçeklerin su ihtiyacı otomatik olarak karşılanmaktadır.</a:t>
            </a:r>
          </a:p>
        </p:txBody>
      </p:sp>
    </p:spTree>
    <p:extLst>
      <p:ext uri="{BB962C8B-B14F-4D97-AF65-F5344CB8AC3E}">
        <p14:creationId xmlns:p14="http://schemas.microsoft.com/office/powerpoint/2010/main" val="3463131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592E51F-C36B-4854-A40E-135A63FA8581}"/>
              </a:ext>
            </a:extLst>
          </p:cNvPr>
          <p:cNvSpPr>
            <a:spLocks noGrp="1"/>
          </p:cNvSpPr>
          <p:nvPr>
            <p:ph type="title"/>
          </p:nvPr>
        </p:nvSpPr>
        <p:spPr>
          <a:xfrm>
            <a:off x="1696065" y="624110"/>
            <a:ext cx="9808547" cy="547742"/>
          </a:xfrm>
        </p:spPr>
        <p:txBody>
          <a:bodyPr>
            <a:normAutofit/>
          </a:bodyPr>
          <a:lstStyle/>
          <a:p>
            <a:r>
              <a:rPr lang="tr-TR" sz="2500" b="1" dirty="0"/>
              <a:t>PROJENİN ÖZETİ</a:t>
            </a:r>
          </a:p>
        </p:txBody>
      </p:sp>
      <p:sp>
        <p:nvSpPr>
          <p:cNvPr id="3" name="İçerik Yer Tutucusu 2">
            <a:extLst>
              <a:ext uri="{FF2B5EF4-FFF2-40B4-BE49-F238E27FC236}">
                <a16:creationId xmlns:a16="http://schemas.microsoft.com/office/drawing/2014/main" id="{D6D1F281-D3AF-4426-84B1-1855EB12B171}"/>
              </a:ext>
            </a:extLst>
          </p:cNvPr>
          <p:cNvSpPr>
            <a:spLocks noGrp="1"/>
          </p:cNvSpPr>
          <p:nvPr>
            <p:ph idx="1"/>
          </p:nvPr>
        </p:nvSpPr>
        <p:spPr>
          <a:xfrm>
            <a:off x="1696065" y="1405631"/>
            <a:ext cx="10146890" cy="4714950"/>
          </a:xfrm>
        </p:spPr>
        <p:txBody>
          <a:bodyPr>
            <a:normAutofit/>
          </a:bodyPr>
          <a:lstStyle/>
          <a:p>
            <a:pPr algn="just">
              <a:lnSpc>
                <a:spcPct val="150000"/>
              </a:lnSpc>
            </a:pPr>
            <a:r>
              <a:rPr lang="tr-TR" sz="2000" dirty="0"/>
              <a:t>Bu proje bitkilerin nem seviyelerini sürekli olarak izleyen ve belirli bir eşik değeri altına düştüğünde su pompasını otomatik olarak çalıştıran bir otomatik sulama sistemidir. Devre toprak nem sensöründen gelen verileri arduino </a:t>
            </a:r>
            <a:r>
              <a:rPr lang="tr-TR" sz="2000" dirty="0" err="1"/>
              <a:t>unoda</a:t>
            </a:r>
            <a:r>
              <a:rPr lang="tr-TR" sz="2000" dirty="0"/>
              <a:t> işlemektedir.</a:t>
            </a:r>
          </a:p>
          <a:p>
            <a:pPr algn="just">
              <a:lnSpc>
                <a:spcPct val="150000"/>
              </a:lnSpc>
            </a:pPr>
            <a:r>
              <a:rPr lang="tr-TR" sz="2000" dirty="0"/>
              <a:t>Toprak nem sensörü toprağın nemini ölçmektedir. Toprak nemi belirli bir seviyenin altına düştüğünde arduino uno röleyi çalıştırıp su pompasını çalıştırmaktadır. Su pompası bitkileri sulamaktadır.</a:t>
            </a:r>
          </a:p>
          <a:p>
            <a:pPr algn="just"/>
            <a:endParaRPr lang="tr-TR" dirty="0"/>
          </a:p>
          <a:p>
            <a:endParaRPr lang="tr-TR" dirty="0"/>
          </a:p>
        </p:txBody>
      </p:sp>
    </p:spTree>
    <p:extLst>
      <p:ext uri="{BB962C8B-B14F-4D97-AF65-F5344CB8AC3E}">
        <p14:creationId xmlns:p14="http://schemas.microsoft.com/office/powerpoint/2010/main" val="2016172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8971E71A-6682-5629-C4D3-7A5988C62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3679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7C32B66-7630-472F-A6D1-ABAF2EBAFA6A}"/>
              </a:ext>
            </a:extLst>
          </p:cNvPr>
          <p:cNvSpPr>
            <a:spLocks noGrp="1"/>
          </p:cNvSpPr>
          <p:nvPr>
            <p:ph type="title"/>
          </p:nvPr>
        </p:nvSpPr>
        <p:spPr>
          <a:xfrm>
            <a:off x="1826009" y="751356"/>
            <a:ext cx="8911687" cy="636519"/>
          </a:xfrm>
        </p:spPr>
        <p:txBody>
          <a:bodyPr>
            <a:normAutofit/>
          </a:bodyPr>
          <a:lstStyle/>
          <a:p>
            <a:r>
              <a:rPr lang="tr-TR" sz="2500" b="1" dirty="0"/>
              <a:t>KULLANILAN MALZEMELER</a:t>
            </a:r>
          </a:p>
        </p:txBody>
      </p:sp>
      <p:sp>
        <p:nvSpPr>
          <p:cNvPr id="3" name="İçerik Yer Tutucusu 2">
            <a:extLst>
              <a:ext uri="{FF2B5EF4-FFF2-40B4-BE49-F238E27FC236}">
                <a16:creationId xmlns:a16="http://schemas.microsoft.com/office/drawing/2014/main" id="{647B0B40-84B2-4CC6-9948-7F5457F3F64B}"/>
              </a:ext>
            </a:extLst>
          </p:cNvPr>
          <p:cNvSpPr>
            <a:spLocks noGrp="1"/>
          </p:cNvSpPr>
          <p:nvPr>
            <p:ph idx="1"/>
          </p:nvPr>
        </p:nvSpPr>
        <p:spPr>
          <a:xfrm>
            <a:off x="1826009" y="1387875"/>
            <a:ext cx="9674890" cy="3110383"/>
          </a:xfrm>
        </p:spPr>
        <p:txBody>
          <a:bodyPr>
            <a:normAutofit/>
          </a:bodyPr>
          <a:lstStyle/>
          <a:p>
            <a:r>
              <a:rPr lang="tr-TR" sz="2000" dirty="0"/>
              <a:t>Arduino Uno R3</a:t>
            </a:r>
          </a:p>
          <a:p>
            <a:r>
              <a:rPr lang="tr-TR" sz="2000" dirty="0"/>
              <a:t>Toprak Nem Sensörü FC-28</a:t>
            </a:r>
          </a:p>
          <a:p>
            <a:r>
              <a:rPr lang="tr-TR" sz="2000" dirty="0"/>
              <a:t>Su Pompası</a:t>
            </a:r>
          </a:p>
          <a:p>
            <a:r>
              <a:rPr lang="tr-TR" sz="2000" dirty="0"/>
              <a:t>Röle Kartı</a:t>
            </a:r>
          </a:p>
          <a:p>
            <a:r>
              <a:rPr lang="tr-TR" sz="2000" dirty="0"/>
              <a:t>LCD Ekran</a:t>
            </a:r>
          </a:p>
          <a:p>
            <a:r>
              <a:rPr lang="tr-TR" sz="2000" dirty="0"/>
              <a:t>Güç Kaynağı</a:t>
            </a:r>
          </a:p>
        </p:txBody>
      </p:sp>
    </p:spTree>
    <p:extLst>
      <p:ext uri="{BB962C8B-B14F-4D97-AF65-F5344CB8AC3E}">
        <p14:creationId xmlns:p14="http://schemas.microsoft.com/office/powerpoint/2010/main" val="86725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1665</TotalTime>
  <Words>1745</Words>
  <Application>Microsoft Office PowerPoint</Application>
  <PresentationFormat>Geniş ekran</PresentationFormat>
  <Paragraphs>134</Paragraphs>
  <Slides>24</Slides>
  <Notes>0</Notes>
  <HiddenSlides>0</HiddenSlides>
  <MMClips>0</MMClips>
  <ScaleCrop>false</ScaleCrop>
  <HeadingPairs>
    <vt:vector size="8" baseType="variant">
      <vt:variant>
        <vt:lpstr>Kullanılan Yazı Tipleri</vt:lpstr>
      </vt:variant>
      <vt:variant>
        <vt:i4>8</vt:i4>
      </vt:variant>
      <vt:variant>
        <vt:lpstr>Tema</vt:lpstr>
      </vt:variant>
      <vt:variant>
        <vt:i4>1</vt:i4>
      </vt:variant>
      <vt:variant>
        <vt:lpstr>Slayt Başlıkları</vt:lpstr>
      </vt:variant>
      <vt:variant>
        <vt:i4>24</vt:i4>
      </vt:variant>
      <vt:variant>
        <vt:lpstr>Özel Gösteriler</vt:lpstr>
      </vt:variant>
      <vt:variant>
        <vt:i4>1</vt:i4>
      </vt:variant>
    </vt:vector>
  </HeadingPairs>
  <TitlesOfParts>
    <vt:vector size="34" baseType="lpstr">
      <vt:lpstr>Arial</vt:lpstr>
      <vt:lpstr>Calibri</vt:lpstr>
      <vt:lpstr>Century Gothic</vt:lpstr>
      <vt:lpstr>Poppins</vt:lpstr>
      <vt:lpstr>Tahoma</vt:lpstr>
      <vt:lpstr>Times New Roman</vt:lpstr>
      <vt:lpstr>Trebuchet MS</vt:lpstr>
      <vt:lpstr>Wingdings 3</vt:lpstr>
      <vt:lpstr>Duman</vt:lpstr>
      <vt:lpstr>PowerPoint Sunusu</vt:lpstr>
      <vt:lpstr>PowerPoint Sunusu</vt:lpstr>
      <vt:lpstr>PowerPoint Sunusu</vt:lpstr>
      <vt:lpstr>PROJENİN AMACI</vt:lpstr>
      <vt:lpstr>PowerPoint Sunusu</vt:lpstr>
      <vt:lpstr>PROJENİN ÖZELLİKLERİ</vt:lpstr>
      <vt:lpstr>PROJENİN ÖZETİ</vt:lpstr>
      <vt:lpstr>PowerPoint Sunusu</vt:lpstr>
      <vt:lpstr>KULLANILAN MALZEMELER</vt:lpstr>
      <vt:lpstr>PowerPoint Sunusu</vt:lpstr>
      <vt:lpstr>PowerPoint Sunusu</vt:lpstr>
      <vt:lpstr>PowerPoint Sunusu</vt:lpstr>
      <vt:lpstr>Toprak Nem Sensörleri</vt:lpstr>
      <vt:lpstr>Eşik Değer Karşılaştırması</vt:lpstr>
      <vt:lpstr>Analog Sinyal</vt:lpstr>
      <vt:lpstr>DEVRE BAĞLANTILARI</vt:lpstr>
      <vt:lpstr>PowerPoint Sunusu</vt:lpstr>
      <vt:lpstr>KODLAR</vt:lpstr>
      <vt:lpstr>KODLAR</vt:lpstr>
      <vt:lpstr>KODLAR</vt:lpstr>
      <vt:lpstr>KODLAR</vt:lpstr>
      <vt:lpstr>DEVRE ELEMANLARI</vt:lpstr>
      <vt:lpstr>KAYNAKÇALAR</vt:lpstr>
      <vt:lpstr>BATMAN ÜNİVETSİTESİ  ELEKTRONİK TEKNOLOJİSİ  SENSÖRLER VE DÖNÜŞTÜRÜCÜLER DERSİ ZEKERİYA KOYUNCU  BENİ DİNLEDİĞİNİZ İÇİN TEŞEKKÜRLER</vt:lpstr>
      <vt:lpstr>Özel Gösteri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Abdullah Yasir ALTINYÜZÜK İdari Memur - Büro Hizmetleri</dc:creator>
  <cp:lastModifiedBy>mehmet şirin koyuncu</cp:lastModifiedBy>
  <cp:revision>88</cp:revision>
  <dcterms:created xsi:type="dcterms:W3CDTF">2024-12-03T07:25:56Z</dcterms:created>
  <dcterms:modified xsi:type="dcterms:W3CDTF">2024-12-24T19:16:21Z</dcterms:modified>
</cp:coreProperties>
</file>