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5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E5EE7ED-9A18-0C58-185E-AB0D4296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29" y="254882"/>
            <a:ext cx="2063695" cy="2594445"/>
            <a:chOff x="438029" y="254882"/>
            <a:chExt cx="2063695" cy="2594445"/>
          </a:xfrm>
        </p:grpSpPr>
        <p:sp useBgFill="1">
          <p:nvSpPr>
            <p:cNvPr id="12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8029" y="25488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D4481-06E0-406F-B2B0-A78607E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DB232-C747-B910-6042-4AFEA033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rgbClr val="FFFFFF"/>
                </a:solidFill>
              </a:rPr>
              <a:t>MTA Metro Veriseti</a:t>
            </a:r>
            <a:br>
              <a:rPr lang="en-TR" dirty="0">
                <a:solidFill>
                  <a:srgbClr val="FFFFFF"/>
                </a:solidFill>
              </a:rPr>
            </a:br>
            <a:r>
              <a:rPr lang="en-TR" dirty="0">
                <a:solidFill>
                  <a:srgbClr val="FFFFFF"/>
                </a:solidFill>
              </a:rPr>
              <a:t>Keşifsel Veri Analizi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6927-68A9-AF19-592B-19E273EA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>
            <a:normAutofit/>
          </a:bodyPr>
          <a:lstStyle/>
          <a:p>
            <a:r>
              <a:rPr lang="en-TR" sz="2200" dirty="0">
                <a:solidFill>
                  <a:srgbClr val="FFFFFF"/>
                </a:solidFill>
              </a:rPr>
              <a:t>Hazırlayanlar:</a:t>
            </a:r>
          </a:p>
          <a:p>
            <a:r>
              <a:rPr lang="en-TR" sz="2200" dirty="0">
                <a:solidFill>
                  <a:srgbClr val="FFFFFF"/>
                </a:solidFill>
              </a:rPr>
              <a:t>Hasan Berk Demir</a:t>
            </a:r>
          </a:p>
          <a:p>
            <a:r>
              <a:rPr lang="en-TR" sz="2200" dirty="0">
                <a:solidFill>
                  <a:srgbClr val="FFFFFF"/>
                </a:solidFill>
              </a:rPr>
              <a:t>Zekeriya Aydın</a:t>
            </a:r>
          </a:p>
        </p:txBody>
      </p:sp>
    </p:spTree>
    <p:extLst>
      <p:ext uri="{BB962C8B-B14F-4D97-AF65-F5344CB8AC3E}">
        <p14:creationId xmlns:p14="http://schemas.microsoft.com/office/powerpoint/2010/main" val="76338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82EE78-4FCF-41F7-D7D6-3E50DC9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5086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Dinlediğiniz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İ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çin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T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eşekkürler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Sorularınız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varsa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cevaplayabiliriz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3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50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1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2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3" name="Oval 52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4" name="Oval 53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55" name="Oval 54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64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6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8" name="Oval 67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70" name="Oval 69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B5BE0A-AFAB-F983-5013-5397F6F2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2603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Neden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Bu Analiz?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D31961-7278-CEA7-3002-DD3271596550}"/>
              </a:ext>
            </a:extLst>
          </p:cNvPr>
          <p:cNvSpPr txBox="1">
            <a:spLocks/>
          </p:cNvSpPr>
          <p:nvPr/>
        </p:nvSpPr>
        <p:spPr>
          <a:xfrm>
            <a:off x="578977" y="3630672"/>
            <a:ext cx="11247400" cy="2603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Amaç: </a:t>
            </a:r>
            <a:r>
              <a:rPr lang="en-US" sz="3600" dirty="0" err="1">
                <a:solidFill>
                  <a:srgbClr val="FFFFFF"/>
                </a:solidFill>
              </a:rPr>
              <a:t>Kadınların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teknolojiye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katılımını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artırmak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amacıyla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yapılan</a:t>
            </a:r>
            <a:r>
              <a:rPr lang="en-US" sz="3600" dirty="0">
                <a:solidFill>
                  <a:srgbClr val="FFFFFF"/>
                </a:solidFill>
              </a:rPr>
              <a:t> gala </a:t>
            </a:r>
            <a:r>
              <a:rPr lang="en-US" sz="3600" dirty="0" err="1">
                <a:solidFill>
                  <a:srgbClr val="FFFFFF"/>
                </a:solidFill>
              </a:rPr>
              <a:t>etkinliğini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tanıtmak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ve</a:t>
            </a:r>
            <a:r>
              <a:rPr lang="en-US" sz="3600" dirty="0">
                <a:solidFill>
                  <a:srgbClr val="FFFFFF"/>
                </a:solidFill>
              </a:rPr>
              <a:t> metro </a:t>
            </a:r>
            <a:r>
              <a:rPr lang="en-US" sz="3600" dirty="0" err="1">
                <a:solidFill>
                  <a:srgbClr val="FFFFFF"/>
                </a:solidFill>
              </a:rPr>
              <a:t>verisini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kullanarak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verimli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istasyon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saatleri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belirlemek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5EF3C-C968-6B19-2AD5-A78C415D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2603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Kullandığımız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Veri Seti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3FD16A-2A3F-584A-5447-174E9BC16071}"/>
              </a:ext>
            </a:extLst>
          </p:cNvPr>
          <p:cNvSpPr txBox="1">
            <a:spLocks/>
          </p:cNvSpPr>
          <p:nvPr/>
        </p:nvSpPr>
        <p:spPr>
          <a:xfrm>
            <a:off x="228599" y="3196596"/>
            <a:ext cx="11247400" cy="26030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rgbClr val="FFFFFF"/>
                </a:solidFill>
              </a:rPr>
              <a:t>Mta</a:t>
            </a:r>
            <a:r>
              <a:rPr lang="en-US" sz="3600" dirty="0">
                <a:solidFill>
                  <a:srgbClr val="FFFFFF"/>
                </a:solidFill>
              </a:rPr>
              <a:t> Subway Hourly Ridership:2020-2024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Biz </a:t>
            </a:r>
            <a:r>
              <a:rPr lang="en-US" sz="3600" dirty="0" err="1">
                <a:solidFill>
                  <a:srgbClr val="FFFFFF"/>
                </a:solidFill>
              </a:rPr>
              <a:t>bu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veri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setinde</a:t>
            </a:r>
            <a:r>
              <a:rPr lang="en-US" sz="3600" dirty="0">
                <a:solidFill>
                  <a:srgbClr val="FFFFFF"/>
                </a:solidFill>
              </a:rPr>
              <a:t> 2024 </a:t>
            </a:r>
            <a:r>
              <a:rPr lang="en-US" sz="3600" dirty="0" err="1">
                <a:solidFill>
                  <a:srgbClr val="FFFFFF"/>
                </a:solidFill>
              </a:rPr>
              <a:t>yılının</a:t>
            </a:r>
            <a:r>
              <a:rPr lang="en-US" sz="3600" dirty="0">
                <a:solidFill>
                  <a:srgbClr val="FFFFFF"/>
                </a:solidFill>
              </a:rPr>
              <a:t> Mart </a:t>
            </a:r>
            <a:r>
              <a:rPr lang="en-US" sz="3600" dirty="0" err="1">
                <a:solidFill>
                  <a:srgbClr val="FFFFFF"/>
                </a:solidFill>
              </a:rPr>
              <a:t>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Mayıs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ayı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arasındaki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verileri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kullandık</a:t>
            </a:r>
            <a:r>
              <a:rPr lang="en-US" sz="3600" dirty="0">
                <a:solidFill>
                  <a:srgbClr val="FFFFFF"/>
                </a:solidFill>
              </a:rPr>
              <a:t>. </a:t>
            </a:r>
            <a:r>
              <a:rPr lang="en-US" sz="3600" dirty="0" err="1">
                <a:solidFill>
                  <a:srgbClr val="FFFFFF"/>
                </a:solidFill>
              </a:rPr>
              <a:t>Verimiz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yaklaşık</a:t>
            </a:r>
            <a:r>
              <a:rPr lang="en-US" sz="3600" dirty="0">
                <a:solidFill>
                  <a:srgbClr val="FFFFFF"/>
                </a:solidFill>
              </a:rPr>
              <a:t> 6 </a:t>
            </a:r>
            <a:r>
              <a:rPr lang="en-US" sz="3600" dirty="0" err="1">
                <a:solidFill>
                  <a:srgbClr val="FFFFFF"/>
                </a:solidFill>
              </a:rPr>
              <a:t>milyon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kayıt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içeriyordu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6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1" name="Oval 3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57E6C4-F8E6-D947-F7C3-616AC754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738206"/>
            <a:ext cx="11247400" cy="2603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Kullandığımız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Araçlar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9FC361-05B8-63BD-9F39-7D6478DFAFF8}"/>
              </a:ext>
            </a:extLst>
          </p:cNvPr>
          <p:cNvSpPr txBox="1">
            <a:spLocks/>
          </p:cNvSpPr>
          <p:nvPr/>
        </p:nvSpPr>
        <p:spPr>
          <a:xfrm>
            <a:off x="375285" y="3580636"/>
            <a:ext cx="11247400" cy="2020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Google </a:t>
            </a:r>
            <a:r>
              <a:rPr lang="en-US" sz="3600" dirty="0" err="1">
                <a:solidFill>
                  <a:srgbClr val="FFFFFF"/>
                </a:solidFill>
              </a:rPr>
              <a:t>Colab</a:t>
            </a:r>
            <a:r>
              <a:rPr lang="en-US" sz="3600" dirty="0">
                <a:solidFill>
                  <a:srgbClr val="FFFFFF"/>
                </a:solidFill>
              </a:rPr>
              <a:t>, Python, Pandas, </a:t>
            </a:r>
            <a:r>
              <a:rPr lang="en-US" sz="3600" dirty="0" err="1">
                <a:solidFill>
                  <a:srgbClr val="FFFFFF"/>
                </a:solidFill>
              </a:rPr>
              <a:t>Numpy</a:t>
            </a:r>
            <a:r>
              <a:rPr lang="en-US" sz="3600" dirty="0">
                <a:solidFill>
                  <a:srgbClr val="FFFFFF"/>
                </a:solidFill>
              </a:rPr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201344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062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63" name="Oval 1062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64" name="Oval 1063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C8213E-79C8-F366-640C-9CF7BE31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2775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Ne Diyor?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9B8D9-959F-6048-4883-729FA925D927}"/>
              </a:ext>
            </a:extLst>
          </p:cNvPr>
          <p:cNvSpPr txBox="1">
            <a:spLocks/>
          </p:cNvSpPr>
          <p:nvPr/>
        </p:nvSpPr>
        <p:spPr>
          <a:xfrm>
            <a:off x="457200" y="3504045"/>
            <a:ext cx="4419594" cy="2796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accent1"/>
              </a:buClr>
            </a:pPr>
            <a:r>
              <a:rPr lang="en-US" sz="1800">
                <a:latin typeface="+mn-lt"/>
                <a:ea typeface="+mn-ea"/>
                <a:cs typeface="+mn-cs"/>
              </a:rPr>
              <a:t>Büro Yoğunlukları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C5A1-3CB1-E4E2-1C2B-A9BE429C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994" y="1014278"/>
            <a:ext cx="6408211" cy="47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308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8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8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85" name="Oval 308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86" name="Oval 308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87" name="Oval 308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AF7B2BB7-8E22-4794-9BDE-B71129D7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2019905" cy="1778845"/>
            <a:chOff x="207697" y="189413"/>
            <a:chExt cx="2019905" cy="1778845"/>
          </a:xfrm>
        </p:grpSpPr>
        <p:sp useBgFill="1">
          <p:nvSpPr>
            <p:cNvPr id="3094" name="Graphic 10">
              <a:extLst>
                <a:ext uri="{FF2B5EF4-FFF2-40B4-BE49-F238E27FC236}">
                  <a16:creationId xmlns:a16="http://schemas.microsoft.com/office/drawing/2014/main" id="{F2CC297A-905C-42B8-BFEC-55FB2FCF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095" name="Oval 3094">
              <a:extLst>
                <a:ext uri="{FF2B5EF4-FFF2-40B4-BE49-F238E27FC236}">
                  <a16:creationId xmlns:a16="http://schemas.microsoft.com/office/drawing/2014/main" id="{895FAF0E-8EDF-4055-9578-394F1ACB3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89661" y="1671181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096" name="Oval 3095">
              <a:extLst>
                <a:ext uri="{FF2B5EF4-FFF2-40B4-BE49-F238E27FC236}">
                  <a16:creationId xmlns:a16="http://schemas.microsoft.com/office/drawing/2014/main" id="{AEC4BAA7-1F27-4F25-9D16-9099BF9AC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017290" y="592943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5B1DE6-3EFD-B61A-D7E9-984EE62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5" y="728905"/>
            <a:ext cx="3933965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Ne Diyor?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İstasyon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Yoğunlukları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AC971DF-F47A-A14A-0167-E39164C8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1451619"/>
            <a:ext cx="6689185" cy="39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98" name="Oval 3097">
            <a:extLst>
              <a:ext uri="{FF2B5EF4-FFF2-40B4-BE49-F238E27FC236}">
                <a16:creationId xmlns:a16="http://schemas.microsoft.com/office/drawing/2014/main" id="{8333FD0A-502E-4A24-8E99-5496F09DC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70962" y="5630260"/>
            <a:ext cx="355414" cy="355414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4AB32-16A4-4C03-B664-EE7122245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434" y="5183883"/>
            <a:ext cx="11879637" cy="1032128"/>
            <a:chOff x="294434" y="5183883"/>
            <a:chExt cx="11879637" cy="1032128"/>
          </a:xfrm>
        </p:grpSpPr>
        <p:sp useBgFill="1">
          <p:nvSpPr>
            <p:cNvPr id="13" name="Graphic 10">
              <a:extLst>
                <a:ext uri="{FF2B5EF4-FFF2-40B4-BE49-F238E27FC236}">
                  <a16:creationId xmlns:a16="http://schemas.microsoft.com/office/drawing/2014/main" id="{BB62AF36-28FD-444D-AD82-B2A90B7E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94434" y="5183883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912AAC-B297-43C9-93F0-6E76A7B0A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2447" y="5333999"/>
              <a:ext cx="491624" cy="746824"/>
            </a:xfrm>
            <a:custGeom>
              <a:avLst/>
              <a:gdLst>
                <a:gd name="connsiteX0" fmla="*/ 373412 w 491624"/>
                <a:gd name="connsiteY0" fmla="*/ 0 h 746824"/>
                <a:gd name="connsiteX1" fmla="*/ 448668 w 491624"/>
                <a:gd name="connsiteY1" fmla="*/ 7587 h 746824"/>
                <a:gd name="connsiteX2" fmla="*/ 491624 w 491624"/>
                <a:gd name="connsiteY2" fmla="*/ 20921 h 746824"/>
                <a:gd name="connsiteX3" fmla="*/ 491624 w 491624"/>
                <a:gd name="connsiteY3" fmla="*/ 725903 h 746824"/>
                <a:gd name="connsiteX4" fmla="*/ 448668 w 491624"/>
                <a:gd name="connsiteY4" fmla="*/ 739238 h 746824"/>
                <a:gd name="connsiteX5" fmla="*/ 373412 w 491624"/>
                <a:gd name="connsiteY5" fmla="*/ 746824 h 746824"/>
                <a:gd name="connsiteX6" fmla="*/ 0 w 491624"/>
                <a:gd name="connsiteY6" fmla="*/ 373412 h 746824"/>
                <a:gd name="connsiteX7" fmla="*/ 373412 w 491624"/>
                <a:gd name="connsiteY7" fmla="*/ 0 h 74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624" h="746824">
                  <a:moveTo>
                    <a:pt x="373412" y="0"/>
                  </a:moveTo>
                  <a:cubicBezTo>
                    <a:pt x="399191" y="0"/>
                    <a:pt x="424359" y="2612"/>
                    <a:pt x="448668" y="7587"/>
                  </a:cubicBezTo>
                  <a:lnTo>
                    <a:pt x="491624" y="20921"/>
                  </a:lnTo>
                  <a:lnTo>
                    <a:pt x="491624" y="725903"/>
                  </a:lnTo>
                  <a:lnTo>
                    <a:pt x="448668" y="739238"/>
                  </a:lnTo>
                  <a:cubicBezTo>
                    <a:pt x="424359" y="744212"/>
                    <a:pt x="399191" y="746824"/>
                    <a:pt x="373412" y="746824"/>
                  </a:cubicBezTo>
                  <a:cubicBezTo>
                    <a:pt x="167182" y="746824"/>
                    <a:pt x="0" y="579642"/>
                    <a:pt x="0" y="373412"/>
                  </a:cubicBezTo>
                  <a:cubicBezTo>
                    <a:pt x="0" y="167182"/>
                    <a:pt x="167182" y="0"/>
                    <a:pt x="373412" y="0"/>
                  </a:cubicBezTo>
                  <a:close/>
                </a:path>
              </a:pathLst>
            </a:custGeom>
            <a:solidFill>
              <a:schemeClr val="bg1"/>
            </a:solidFill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F2666277-0882-4CF2-805C-92D39741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145840" y="595435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392538-AE4F-0930-AF12-C72B79FC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TR" dirty="0"/>
              <a:t>Veri Ne Diyor?</a:t>
            </a:r>
            <a:br>
              <a:rPr lang="en-TR" dirty="0"/>
            </a:br>
            <a:r>
              <a:rPr lang="en-TR" sz="2800" dirty="0"/>
              <a:t>Saatlik Yoğunluk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71A739-1193-D73E-D8EE-9E9222F59B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1470454"/>
            <a:ext cx="6266326" cy="38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0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3BC510-927B-9A0A-E483-D90537CB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34" y="2248821"/>
            <a:ext cx="11247400" cy="1092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Nasıl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Daha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Fazla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Kişiye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Ulaşırız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35BA93-E897-74D9-DCC3-35DF5332134D}"/>
              </a:ext>
            </a:extLst>
          </p:cNvPr>
          <p:cNvSpPr txBox="1">
            <a:spLocks/>
          </p:cNvSpPr>
          <p:nvPr/>
        </p:nvSpPr>
        <p:spPr>
          <a:xfrm>
            <a:off x="469977" y="4031949"/>
            <a:ext cx="11247400" cy="24194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 err="1">
                <a:solidFill>
                  <a:srgbClr val="FFFFFF"/>
                </a:solidFill>
              </a:rPr>
              <a:t>Ekipler</a:t>
            </a:r>
            <a:r>
              <a:rPr lang="en-US" sz="4200" dirty="0">
                <a:solidFill>
                  <a:srgbClr val="FFFFFF"/>
                </a:solidFill>
              </a:rPr>
              <a:t> 15.00-19.00 </a:t>
            </a:r>
            <a:r>
              <a:rPr lang="en-US" sz="4200" dirty="0" err="1">
                <a:solidFill>
                  <a:srgbClr val="FFFFFF"/>
                </a:solidFill>
              </a:rPr>
              <a:t>saatleri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arasında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aşağıdaki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istasyonlarda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aktif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err="1">
                <a:solidFill>
                  <a:srgbClr val="FFFFFF"/>
                </a:solidFill>
              </a:rPr>
              <a:t>olmalı</a:t>
            </a:r>
            <a:r>
              <a:rPr lang="en-US" sz="4200" dirty="0">
                <a:solidFill>
                  <a:srgbClr val="FFFFFF"/>
                </a:solidFill>
              </a:rPr>
              <a:t>.</a:t>
            </a:r>
          </a:p>
          <a:p>
            <a:pPr algn="ctr"/>
            <a:endParaRPr lang="en-US" sz="4200" dirty="0">
              <a:solidFill>
                <a:srgbClr val="FFFFFF"/>
              </a:solidFill>
            </a:endParaRP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Times Sq-42 St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34 St-Penn Station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</a:rPr>
              <a:t>Grand Central-42 St</a:t>
            </a:r>
          </a:p>
        </p:txBody>
      </p:sp>
    </p:spTree>
    <p:extLst>
      <p:ext uri="{BB962C8B-B14F-4D97-AF65-F5344CB8AC3E}">
        <p14:creationId xmlns:p14="http://schemas.microsoft.com/office/powerpoint/2010/main" val="27620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9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78DA5-2E76-4243-A41F-622B0A37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-2"/>
            <a:ext cx="12213872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ECF49-80AF-40F0-8F4E-A3FD1038F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00" y="329988"/>
            <a:ext cx="11601588" cy="5954377"/>
            <a:chOff x="228600" y="329988"/>
            <a:chExt cx="11601588" cy="5954377"/>
          </a:xfrm>
        </p:grpSpPr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3EF42841-9A62-45AD-974F-C5BD69FB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5219" y="1044769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DC90F08D-69EB-4DFA-8AEF-D78641C1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949692" y="329988"/>
              <a:ext cx="485348" cy="485348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5" name="Graphic 10">
              <a:extLst>
                <a:ext uri="{FF2B5EF4-FFF2-40B4-BE49-F238E27FC236}">
                  <a16:creationId xmlns:a16="http://schemas.microsoft.com/office/drawing/2014/main" id="{D7DBA6B9-151F-4966-AE62-954E4549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86405" y="476589"/>
              <a:ext cx="1910011" cy="1910011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E4DFBE-42D6-47AB-96E9-AF8F0E466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9978" y="517613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7" name="Oval 26">
              <a:extLst>
                <a:ext uri="{FF2B5EF4-FFF2-40B4-BE49-F238E27FC236}">
                  <a16:creationId xmlns:a16="http://schemas.microsoft.com/office/drawing/2014/main" id="{943A78C4-A856-46A9-AD4C-42016120E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515796" y="5858134"/>
              <a:ext cx="261660" cy="26166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F809D8-1792-42EF-8E81-647E3C93B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" y="5865935"/>
              <a:ext cx="418430" cy="418430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9" name="Oval 28">
              <a:extLst>
                <a:ext uri="{FF2B5EF4-FFF2-40B4-BE49-F238E27FC236}">
                  <a16:creationId xmlns:a16="http://schemas.microsoft.com/office/drawing/2014/main" id="{A10D66A3-5A73-4B90-9D4A-F5CB9BBE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3799" y="370501"/>
              <a:ext cx="476389" cy="476389"/>
            </a:xfrm>
            <a:prstGeom prst="ellipse">
              <a:avLst/>
            </a:prstGeom>
            <a:solidFill>
              <a:schemeClr val="accent2"/>
            </a:solidFill>
            <a:ln w="3848" cap="flat">
              <a:noFill/>
              <a:prstDash val="solid"/>
              <a:miter/>
            </a:ln>
            <a:effectLst>
              <a:outerShdw blurRad="101600" dist="38100" dir="16200000" rotWithShape="0">
                <a:srgbClr val="000000">
                  <a:alpha val="2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3725C-E3C7-F367-948D-60308415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15" y="677696"/>
            <a:ext cx="11247400" cy="1308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Etki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Gelecek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Adımlar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7325F9-468A-0D90-23AA-A749878B5443}"/>
              </a:ext>
            </a:extLst>
          </p:cNvPr>
          <p:cNvSpPr txBox="1">
            <a:spLocks/>
          </p:cNvSpPr>
          <p:nvPr/>
        </p:nvSpPr>
        <p:spPr>
          <a:xfrm>
            <a:off x="469977" y="2548087"/>
            <a:ext cx="11247400" cy="2862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FFFFFF"/>
                </a:solidFill>
              </a:rPr>
              <a:t>Veri </a:t>
            </a:r>
            <a:r>
              <a:rPr lang="en-US" sz="3200" dirty="0" err="1">
                <a:solidFill>
                  <a:srgbClr val="FFFFFF"/>
                </a:solidFill>
              </a:rPr>
              <a:t>odaklı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yerleşim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stratejisi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katılımcı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sayısını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artırabilir</a:t>
            </a:r>
            <a:r>
              <a:rPr lang="en-US" sz="3200" dirty="0">
                <a:solidFill>
                  <a:srgbClr val="FFFFFF"/>
                </a:solidFill>
              </a:rPr>
              <a:t>.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3200" dirty="0">
                <a:solidFill>
                  <a:srgbClr val="FFFFFF"/>
                </a:solidFill>
              </a:rPr>
              <a:t>Hava </a:t>
            </a:r>
            <a:r>
              <a:rPr lang="en-US" sz="3200" dirty="0" err="1">
                <a:solidFill>
                  <a:srgbClr val="FFFFFF"/>
                </a:solidFill>
              </a:rPr>
              <a:t>durumu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etkinlik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günleri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gibi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diğer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verilerle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genişletilebilir</a:t>
            </a:r>
            <a:r>
              <a:rPr lang="en-US" sz="32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53774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160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Open sans</vt:lpstr>
      <vt:lpstr>Segoe UI</vt:lpstr>
      <vt:lpstr>MinimalXOVTI</vt:lpstr>
      <vt:lpstr>MTA Metro Veriseti Keşifsel Veri Analizi</vt:lpstr>
      <vt:lpstr>Neden Bu Analiz? </vt:lpstr>
      <vt:lpstr>Kullandığımız Veri Seti</vt:lpstr>
      <vt:lpstr>Kullandığımız Araçlar</vt:lpstr>
      <vt:lpstr>Veri Ne Diyor?</vt:lpstr>
      <vt:lpstr>Veri Ne Diyor? İstasyon Yoğunlukları</vt:lpstr>
      <vt:lpstr>Veri Ne Diyor? Saatlik Yoğunluk</vt:lpstr>
      <vt:lpstr>Nasıl Daha Fazla Kişiye Ulaşırız?</vt:lpstr>
      <vt:lpstr>Etki ve Gelecek Adımlar</vt:lpstr>
      <vt:lpstr>Dinlediğiniz İçin Teşekkürler    Sorularınız varsa cevaplayabiliriz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zekeriyaaydin@posta.mu.edu.tr</dc:creator>
  <cp:lastModifiedBy>zekeriyaaydin@posta.mu.edu.tr</cp:lastModifiedBy>
  <cp:revision>3</cp:revision>
  <dcterms:created xsi:type="dcterms:W3CDTF">2025-05-08T20:11:17Z</dcterms:created>
  <dcterms:modified xsi:type="dcterms:W3CDTF">2025-05-08T21:17:35Z</dcterms:modified>
</cp:coreProperties>
</file>