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 id="2147483652" r:id="rId6"/>
    <p:sldMasterId id="2147483653" r:id="rId7"/>
    <p:sldMasterId id="214748365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Lst>
  <p:sldSz cy="6858000" cx="9144000"/>
  <p:notesSz cx="6858000" cy="9144000"/>
  <p:embeddedFontLst>
    <p:embeddedFont>
      <p:font typeface="Libre Franklin"/>
      <p:regular r:id="rId62"/>
      <p:bold r:id="rId63"/>
      <p:italic r:id="rId64"/>
      <p:boldItalic r:id="rId65"/>
    </p:embeddedFont>
    <p:embeddedFont>
      <p:font typeface="Libre Baskerville"/>
      <p:regular r:id="rId66"/>
      <p:bold r:id="rId67"/>
      <p: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font" Target="fonts/LibreFranklin-regular.fntdata"/><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font" Target="fonts/LibreFranklin-italic.fntdata"/><Relationship Id="rId63" Type="http://schemas.openxmlformats.org/officeDocument/2006/relationships/font" Target="fonts/LibreFranklin-bold.fntdata"/><Relationship Id="rId22" Type="http://schemas.openxmlformats.org/officeDocument/2006/relationships/slide" Target="slides/slide13.xml"/><Relationship Id="rId66" Type="http://schemas.openxmlformats.org/officeDocument/2006/relationships/font" Target="fonts/LibreBaskerville-regular.fntdata"/><Relationship Id="rId21" Type="http://schemas.openxmlformats.org/officeDocument/2006/relationships/slide" Target="slides/slide12.xml"/><Relationship Id="rId65" Type="http://schemas.openxmlformats.org/officeDocument/2006/relationships/font" Target="fonts/LibreFranklin-boldItalic.fntdata"/><Relationship Id="rId24" Type="http://schemas.openxmlformats.org/officeDocument/2006/relationships/slide" Target="slides/slide15.xml"/><Relationship Id="rId68" Type="http://schemas.openxmlformats.org/officeDocument/2006/relationships/font" Target="fonts/LibreBaskerville-italic.fntdata"/><Relationship Id="rId23" Type="http://schemas.openxmlformats.org/officeDocument/2006/relationships/slide" Target="slides/slide14.xml"/><Relationship Id="rId67" Type="http://schemas.openxmlformats.org/officeDocument/2006/relationships/font" Target="fonts/LibreBaskerville-bold.fntdata"/><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nvSpPr>
        <p:spPr>
          <a:xfrm>
            <a:off x="3884612"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9" name="Google Shape;9;n"/>
          <p:cNvSpPr txBox="1"/>
          <p:nvPr>
            <p:ph idx="1" type="body"/>
          </p:nvPr>
        </p:nvSpPr>
        <p:spPr>
          <a:xfrm>
            <a:off x="685800" y="4343400"/>
            <a:ext cx="5483225" cy="4111625"/>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n"/>
          <p:cNvSpPr/>
          <p:nvPr/>
        </p:nvSpPr>
        <p:spPr>
          <a:xfrm>
            <a:off x="0" y="8685212"/>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 name="Google Shape;11;n"/>
          <p:cNvSpPr txBox="1"/>
          <p:nvPr>
            <p:ph idx="3" type="sldNum"/>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214311" lvl="0" marL="21590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Two general approaches to sampling are used in social science research. With </a:t>
            </a:r>
            <a:r>
              <a:rPr i="1" lang="en-US">
                <a:latin typeface="Arial"/>
                <a:ea typeface="Arial"/>
                <a:cs typeface="Arial"/>
                <a:sym typeface="Arial"/>
              </a:rPr>
              <a:t>probability sampling</a:t>
            </a:r>
            <a:r>
              <a:rPr lang="en-US">
                <a:latin typeface="Arial"/>
                <a:ea typeface="Arial"/>
                <a:cs typeface="Arial"/>
                <a:sym typeface="Arial"/>
              </a:rPr>
              <a:t>, all elements (e.g., persons, households) in the population have some opportunity of being included in the sample, and the mathematical probability that any one of them will be selected can be calculated. With </a:t>
            </a:r>
            <a:r>
              <a:rPr i="1" lang="en-US">
                <a:latin typeface="Arial"/>
                <a:ea typeface="Arial"/>
                <a:cs typeface="Arial"/>
                <a:sym typeface="Arial"/>
              </a:rPr>
              <a:t>nonprobability sampling</a:t>
            </a:r>
            <a:r>
              <a:rPr lang="en-US">
                <a:latin typeface="Arial"/>
                <a:ea typeface="Arial"/>
                <a:cs typeface="Arial"/>
                <a:sym typeface="Arial"/>
              </a:rPr>
              <a:t>, in contrast, population elements are selected on the basis of their availability (e.g., because they volunteered) or because of the researcher's personal judgment that they are representative. The consequence is that an unknown portion of the population is excluded (e.g., those who did not volunteer). One of the most common types of nonprobability sample is called a </a:t>
            </a:r>
            <a:r>
              <a:rPr i="1" lang="en-US">
                <a:latin typeface="Arial"/>
                <a:ea typeface="Arial"/>
                <a:cs typeface="Arial"/>
                <a:sym typeface="Arial"/>
              </a:rPr>
              <a:t>convenience</a:t>
            </a:r>
            <a:r>
              <a:rPr lang="en-US">
                <a:latin typeface="Arial"/>
                <a:ea typeface="Arial"/>
                <a:cs typeface="Arial"/>
                <a:sym typeface="Arial"/>
              </a:rPr>
              <a:t> sample – not because such samples are necessarily easy to recruit, but because the researcher uses whatever individuals are available rather than selecting from the entire population. </a:t>
            </a:r>
            <a:endParaRPr/>
          </a:p>
          <a:p>
            <a:pPr indent="0" lvl="0" marL="0" rtl="0" algn="l">
              <a:lnSpc>
                <a:spcPct val="100000"/>
              </a:lnSpc>
              <a:spcBef>
                <a:spcPts val="400"/>
              </a:spcBef>
              <a:spcAft>
                <a:spcPts val="0"/>
              </a:spcAft>
              <a:buSzPts val="1800"/>
              <a:buNone/>
            </a:pPr>
            <a:r>
              <a:t/>
            </a:r>
            <a:endParaRPr>
              <a:latin typeface="Arial"/>
              <a:ea typeface="Arial"/>
              <a:cs typeface="Arial"/>
              <a:sym typeface="Arial"/>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Because some members of the population have no chance of being sampled, the extent to which a convenience sample – regardless of its size – actually represents the entire population cannot be known</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0" name="Google Shape;160;p1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8" name="Google Shape;188;p1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3" name="Google Shape;223;p2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0" name="Google Shape;230;p2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7" name="Google Shape;237;p2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4" name="Google Shape;244;p2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9" name="Google Shape;259;p2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6" name="Google Shape;266;p2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3" name="Google Shape;273;p2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1" name="Google Shape;281;p2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8" name="Google Shape;288;p2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5" name="Google Shape;295;p3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2" name="Google Shape;302;p31:notes"/>
          <p:cNvSpPr txBox="1"/>
          <p:nvPr>
            <p:ph idx="1" type="body"/>
          </p:nvPr>
        </p:nvSpPr>
        <p:spPr>
          <a:xfrm>
            <a:off x="685800" y="4343400"/>
            <a:ext cx="5484812" cy="4113212"/>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7" name="Google Shape;307;p3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4" name="Google Shape;314;p3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1" name="Google Shape;321;p3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3" name="Google Shape;333;p3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1" name="Google Shape;341;p3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1" name="Google Shape;381;p3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8" name="Google Shape;388;p3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5" name="Google Shape;395;p3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5425" lvl="0" marL="228600" rtl="0" algn="l">
              <a:lnSpc>
                <a:spcPct val="80000"/>
              </a:lnSpc>
              <a:spcBef>
                <a:spcPts val="0"/>
              </a:spcBef>
              <a:spcAft>
                <a:spcPts val="0"/>
              </a:spcAft>
              <a:buSzPts val="800"/>
              <a:buFont typeface="Arial"/>
              <a:buNone/>
            </a:pPr>
            <a:r>
              <a:rPr lang="en-US" sz="800">
                <a:latin typeface="Arial"/>
                <a:ea typeface="Arial"/>
                <a:cs typeface="Arial"/>
                <a:sym typeface="Arial"/>
              </a:rPr>
              <a:t>PROBLEM STATEMENT, PURPOSES, BENEFITS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exactly do I want to find out?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is a researchable problem?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are the obstacles in terms of knowledge, data availability, time, or resources?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Do the benefits outweigh the costs? </a:t>
            </a:r>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 </a:t>
            </a:r>
            <a:br>
              <a:rPr lang="en-US" sz="800">
                <a:latin typeface="Arial"/>
                <a:ea typeface="Arial"/>
                <a:cs typeface="Arial"/>
                <a:sym typeface="Arial"/>
              </a:rPr>
            </a:br>
            <a:endParaRPr sz="800">
              <a:latin typeface="Arial"/>
              <a:ea typeface="Arial"/>
              <a:cs typeface="Arial"/>
              <a:sym typeface="Arial"/>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THEORY, ASSUMPTIONS, BACKGROUND LITERATURE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does the relevant literature in the field indicate about this problem?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Which theory or conceptual framework does the work fit within?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are the criticisms of this approach, or how does it constrain the research process?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do I know for certain about this area?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is the background to the problem that needs to be made available in reporting the work? </a:t>
            </a:r>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 </a:t>
            </a:r>
            <a:br>
              <a:rPr lang="en-US" sz="800">
                <a:latin typeface="Arial"/>
                <a:ea typeface="Arial"/>
                <a:cs typeface="Arial"/>
                <a:sym typeface="Arial"/>
              </a:rPr>
            </a:br>
            <a:endParaRPr sz="800">
              <a:latin typeface="Arial"/>
              <a:ea typeface="Arial"/>
              <a:cs typeface="Arial"/>
              <a:sym typeface="Arial"/>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VARIABLES AND HYPOTHESES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will I take as given in the environment ie what is the starting point?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Which are the independent and which are the dependent variables?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Are there control variables?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Is the hypothesis specific enough to be researchable yet still meaningful?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How certain am I of the relationship(s) between variables? </a:t>
            </a:r>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 </a:t>
            </a:r>
            <a:br>
              <a:rPr lang="en-US" sz="800">
                <a:latin typeface="Arial"/>
                <a:ea typeface="Arial"/>
                <a:cs typeface="Arial"/>
                <a:sym typeface="Arial"/>
              </a:rPr>
            </a:br>
            <a:endParaRPr sz="800">
              <a:latin typeface="Arial"/>
              <a:ea typeface="Arial"/>
              <a:cs typeface="Arial"/>
              <a:sym typeface="Arial"/>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OPERATIONAL DEFINITIONS AND MEASUREMENT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Does the problem need scoping/simplifying to make it achievable?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and how will the variables be measured?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degree of error in the findings is tolerable?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Is the approach defendable? </a:t>
            </a:r>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 </a:t>
            </a:r>
            <a:br>
              <a:rPr lang="en-US" sz="800">
                <a:latin typeface="Arial"/>
                <a:ea typeface="Arial"/>
                <a:cs typeface="Arial"/>
                <a:sym typeface="Arial"/>
              </a:rPr>
            </a:br>
            <a:endParaRPr sz="800">
              <a:latin typeface="Arial"/>
              <a:ea typeface="Arial"/>
              <a:cs typeface="Arial"/>
              <a:sym typeface="Arial"/>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RESEARCH DESIGN AND METHODOLOGY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is my overall strategy for doing this research?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Will this design permit me to answer the research question?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constraints will the approach place on the work? </a:t>
            </a:r>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 </a:t>
            </a:r>
            <a:br>
              <a:rPr lang="en-US" sz="800">
                <a:latin typeface="Arial"/>
                <a:ea typeface="Arial"/>
                <a:cs typeface="Arial"/>
                <a:sym typeface="Arial"/>
              </a:rPr>
            </a:br>
            <a:endParaRPr sz="800">
              <a:latin typeface="Arial"/>
              <a:ea typeface="Arial"/>
              <a:cs typeface="Arial"/>
              <a:sym typeface="Arial"/>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INSTRUMENTATION/SAMPLING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How will I get the data I need to test my hypothesis?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tools or devices will I use to make or record observations?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Are valid and reliable instruments available, or must I construct my own?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How will I choose the sample?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Am I interested in representativeness?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If so, of whom or what, and with what degree of accuracy or level of confidence? </a:t>
            </a:r>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 </a:t>
            </a:r>
            <a:br>
              <a:rPr lang="en-US" sz="800">
                <a:latin typeface="Arial"/>
                <a:ea typeface="Arial"/>
                <a:cs typeface="Arial"/>
                <a:sym typeface="Arial"/>
              </a:rPr>
            </a:br>
            <a:endParaRPr sz="800">
              <a:latin typeface="Arial"/>
              <a:ea typeface="Arial"/>
              <a:cs typeface="Arial"/>
              <a:sym typeface="Arial"/>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DATA ANALYSIS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combinations of analytical and statistical process will be applied to the data?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Which of these will allow me to accept or reject my hypotheses?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Do the findings show numerical differences, and are those differences important? </a:t>
            </a:r>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 </a:t>
            </a:r>
            <a:br>
              <a:rPr lang="en-US" sz="800">
                <a:latin typeface="Arial"/>
                <a:ea typeface="Arial"/>
                <a:cs typeface="Arial"/>
                <a:sym typeface="Arial"/>
              </a:rPr>
            </a:br>
            <a:endParaRPr sz="800">
              <a:latin typeface="Arial"/>
              <a:ea typeface="Arial"/>
              <a:cs typeface="Arial"/>
              <a:sym typeface="Arial"/>
            </a:endParaRPr>
          </a:p>
          <a:p>
            <a:pPr indent="-225425" lvl="0" marL="228600" rtl="0" algn="l">
              <a:lnSpc>
                <a:spcPct val="80000"/>
              </a:lnSpc>
              <a:spcBef>
                <a:spcPts val="300"/>
              </a:spcBef>
              <a:spcAft>
                <a:spcPts val="0"/>
              </a:spcAft>
              <a:buSzPts val="800"/>
              <a:buFont typeface="Arial"/>
              <a:buNone/>
            </a:pPr>
            <a:r>
              <a:rPr lang="en-US" sz="800">
                <a:latin typeface="Arial"/>
                <a:ea typeface="Arial"/>
                <a:cs typeface="Arial"/>
                <a:sym typeface="Arial"/>
              </a:rPr>
              <a:t>CONCLUSIONS, INTERPRETATIONS, RECOMMENDATIONS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Was my initial hypothesis supported?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if my findings are negative?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are the implications of my findings for the theory base, for the background assumptions, or relevant literature?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recommendations result from the work? </a:t>
            </a:r>
            <a:endParaRPr/>
          </a:p>
          <a:p>
            <a:pPr indent="-225425" lvl="1" marL="685800" rtl="0" algn="l">
              <a:lnSpc>
                <a:spcPct val="80000"/>
              </a:lnSpc>
              <a:spcBef>
                <a:spcPts val="300"/>
              </a:spcBef>
              <a:spcAft>
                <a:spcPts val="0"/>
              </a:spcAft>
              <a:buClr>
                <a:srgbClr val="000000"/>
              </a:buClr>
              <a:buSzPts val="800"/>
              <a:buFont typeface="Arial"/>
              <a:buNone/>
            </a:pPr>
            <a:r>
              <a:rPr lang="en-US" sz="800">
                <a:solidFill>
                  <a:srgbClr val="000000"/>
                </a:solidFill>
                <a:latin typeface="Arial"/>
                <a:ea typeface="Arial"/>
                <a:cs typeface="Arial"/>
                <a:sym typeface="Arial"/>
              </a:rPr>
              <a:t>What suggestions can I make for further research on this topic? </a:t>
            </a:r>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2" name="Google Shape;402;p4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9" name="Google Shape;409;p4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6" name="Google Shape;416;p4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3" name="Google Shape;42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4" name="Google Shape;424;p4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25" name="Google Shape;425;p43:notes"/>
          <p:cNvSpPr txBox="1"/>
          <p:nvPr/>
        </p:nvSpPr>
        <p:spPr>
          <a:xfrm>
            <a:off x="3884612" y="8685212"/>
            <a:ext cx="297180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a:solidFill>
                  <a:srgbClr val="000000"/>
                </a:solidFill>
                <a:latin typeface="Gulim"/>
                <a:ea typeface="Gulim"/>
                <a:cs typeface="Gulim"/>
                <a:sym typeface="Gulim"/>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4" name="Google Shape;434;p4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1" name="Google Shape;441;p4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8" name="Google Shape;448;p4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5" name="Google Shape;455;p4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2" name="Google Shape;462;p4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9" name="Google Shape;469;p4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7" name="Google Shape;1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Sampling frame errors: university versus personal email addresses; changing class rosters; are all students in your population of interest represented?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6" name="Google Shape;476;p5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3" name="Google Shape;483;p5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0" name="Google Shape;490;p5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How do we determine our population of interest?</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Administrators can tell us</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We notice anecdotally or through qualitative research that a particular subgroup of students is experiencing higher risk</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We decide to do everyone and go from there</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3 factors that influence sample representativeness</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Sampling procedure</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Sample size</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Participation (response)</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When might you sample the entire population?</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When your population is very small</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When you have extensive resources</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When you don’t expect a very high response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Picture of sampling breakdown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7" name="Google Shape;27;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8" name="Google Shape;28;p2"/>
          <p:cNvSpPr txBox="1"/>
          <p:nvPr>
            <p:ph idx="12" type="sldNum"/>
          </p:nvPr>
        </p:nvSpPr>
        <p:spPr>
          <a:xfrm>
            <a:off x="212725" y="6276975"/>
            <a:ext cx="320675" cy="320675"/>
          </a:xfrm>
          <a:prstGeom prst="rect">
            <a:avLst/>
          </a:prstGeom>
          <a:solidFill>
            <a:srgbClr val="D34817"/>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9" name="Google Shape;39;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0" name="Google Shape;40;p4"/>
          <p:cNvSpPr txBox="1"/>
          <p:nvPr>
            <p:ph idx="12" type="sldNum"/>
          </p:nvPr>
        </p:nvSpPr>
        <p:spPr>
          <a:xfrm>
            <a:off x="212725" y="6276975"/>
            <a:ext cx="320675" cy="320675"/>
          </a:xfrm>
          <a:prstGeom prst="rect">
            <a:avLst/>
          </a:prstGeom>
          <a:solidFill>
            <a:srgbClr val="D34817"/>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2" name="Shape 12"/>
        <p:cNvGrpSpPr/>
        <p:nvPr/>
      </p:nvGrpSpPr>
      <p:grpSpPr>
        <a:xfrm>
          <a:off x="0" y="0"/>
          <a:ext cx="0" cy="0"/>
          <a:chOff x="0" y="0"/>
          <a:chExt cx="0" cy="0"/>
        </a:xfrm>
      </p:grpSpPr>
      <p:sp>
        <p:nvSpPr>
          <p:cNvPr id="13" name="Google Shape;13;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 name="Google Shape;14;p1"/>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Google Shape;15;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p1"/>
          <p:cNvSpPr/>
          <p:nvPr/>
        </p:nvSpPr>
        <p:spPr>
          <a:xfrm>
            <a:off x="65087" y="69850"/>
            <a:ext cx="9013825" cy="6691312"/>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Google Shape;17;p1"/>
          <p:cNvSpPr/>
          <p:nvPr/>
        </p:nvSpPr>
        <p:spPr>
          <a:xfrm>
            <a:off x="63500" y="1449387"/>
            <a:ext cx="9020175" cy="1527175"/>
          </a:xfrm>
          <a:prstGeom prst="rect">
            <a:avLst/>
          </a:prstGeom>
          <a:solidFill>
            <a:srgbClr val="D348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p1"/>
          <p:cNvSpPr/>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 name="Google Shape;19;p1"/>
          <p:cNvSpPr/>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Google Shape;20;p1"/>
          <p:cNvSpPr txBox="1"/>
          <p:nvPr>
            <p:ph type="title"/>
          </p:nvPr>
        </p:nvSpPr>
        <p:spPr>
          <a:xfrm>
            <a:off x="914400" y="274637"/>
            <a:ext cx="7769225" cy="1139825"/>
          </a:xfrm>
          <a:prstGeom prst="rect">
            <a:avLst/>
          </a:prstGeom>
          <a:noFill/>
          <a:ln>
            <a:noFill/>
          </a:ln>
        </p:spPr>
        <p:txBody>
          <a:bodyPr anchorCtr="0" anchor="b" bIns="91425" lIns="90000" spcFirstLastPara="1" rIns="90000" wrap="square" tIns="46800">
            <a:noAutofit/>
          </a:bodyPr>
          <a:lstStyle>
            <a:lvl1pPr lvl="0"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2pPr>
            <a:lvl3pPr lvl="2"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3pPr>
            <a:lvl4pPr lvl="3"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4pPr>
            <a:lvl5pPr lvl="4"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5pPr>
            <a:lvl6pPr lvl="5"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6pPr>
            <a:lvl7pPr lvl="6"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7pPr>
            <a:lvl8pPr lvl="7"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8pPr>
            <a:lvl9pPr lvl="8"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9pPr>
          </a:lstStyle>
          <a:p/>
        </p:txBody>
      </p:sp>
      <p:sp>
        <p:nvSpPr>
          <p:cNvPr id="21" name="Google Shape;21;p1"/>
          <p:cNvSpPr txBox="1"/>
          <p:nvPr>
            <p:ph idx="1" type="body"/>
          </p:nvPr>
        </p:nvSpPr>
        <p:spPr>
          <a:xfrm>
            <a:off x="914400" y="1447800"/>
            <a:ext cx="7769225" cy="45688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500"/>
              </a:spcBef>
              <a:spcAft>
                <a:spcPts val="0"/>
              </a:spcAft>
              <a:buSzPts val="1400"/>
              <a:buNone/>
              <a:defRPr b="0" i="0" sz="2600" u="none" cap="none" strike="noStrike">
                <a:solidFill>
                  <a:srgbClr val="000000"/>
                </a:solidFill>
                <a:latin typeface="Libre Baskerville"/>
                <a:ea typeface="Libre Baskerville"/>
                <a:cs typeface="Libre Baskerville"/>
                <a:sym typeface="Libre Baskerville"/>
              </a:defRPr>
            </a:lvl1pPr>
            <a:lvl2pPr indent="-228600" lvl="1" marL="914400" marR="0" rtl="0" algn="l">
              <a:lnSpc>
                <a:spcPct val="100000"/>
              </a:lnSpc>
              <a:spcBef>
                <a:spcPts val="300"/>
              </a:spcBef>
              <a:spcAft>
                <a:spcPts val="0"/>
              </a:spcAft>
              <a:buSzPts val="1400"/>
              <a:buNone/>
              <a:defRPr b="0" i="0" sz="2400" u="none" cap="none" strike="noStrike">
                <a:solidFill>
                  <a:srgbClr val="000000"/>
                </a:solidFill>
                <a:latin typeface="Libre Baskerville"/>
                <a:ea typeface="Libre Baskerville"/>
                <a:cs typeface="Libre Baskerville"/>
                <a:sym typeface="Libre Baskerville"/>
              </a:defRPr>
            </a:lvl2pPr>
            <a:lvl3pPr indent="-228600" lvl="2" marL="1371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3pPr>
            <a:lvl4pPr indent="-228600" lvl="3" marL="1828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4pPr>
            <a:lvl5pPr indent="-228600" lvl="4" marL="22860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
        <p:nvSpPr>
          <p:cNvPr id="22" name="Google Shape;22;p1"/>
          <p:cNvSpPr/>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 name="Google Shape;23;p1"/>
          <p:cNvSpP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 name="Google Shape;24;p1"/>
          <p:cNvSpPr txBox="1"/>
          <p:nvPr>
            <p:ph idx="12" type="sldNum"/>
          </p:nvPr>
        </p:nvSpPr>
        <p:spPr>
          <a:xfrm>
            <a:off x="212725" y="6276975"/>
            <a:ext cx="320675" cy="320675"/>
          </a:xfrm>
          <a:prstGeom prst="rect">
            <a:avLst/>
          </a:prstGeom>
          <a:solidFill>
            <a:srgbClr val="D34817"/>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9" name="Shape 29"/>
        <p:cNvGrpSpPr/>
        <p:nvPr/>
      </p:nvGrpSpPr>
      <p:grpSpPr>
        <a:xfrm>
          <a:off x="0" y="0"/>
          <a:ext cx="0" cy="0"/>
          <a:chOff x="0" y="0"/>
          <a:chExt cx="0" cy="0"/>
        </a:xfrm>
      </p:grpSpPr>
      <p:sp>
        <p:nvSpPr>
          <p:cNvPr id="30" name="Google Shape;30;p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 name="Google Shape;31;p3"/>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 name="Google Shape;32;p3"/>
          <p:cNvSpPr txBox="1"/>
          <p:nvPr>
            <p:ph type="title"/>
          </p:nvPr>
        </p:nvSpPr>
        <p:spPr>
          <a:xfrm>
            <a:off x="914400" y="274637"/>
            <a:ext cx="7769225" cy="1139825"/>
          </a:xfrm>
          <a:prstGeom prst="rect">
            <a:avLst/>
          </a:prstGeom>
          <a:noFill/>
          <a:ln>
            <a:noFill/>
          </a:ln>
        </p:spPr>
        <p:txBody>
          <a:bodyPr anchorCtr="0" anchor="b" bIns="91425" lIns="90000" spcFirstLastPara="1" rIns="90000" wrap="square" tIns="46800">
            <a:noAutofit/>
          </a:bodyPr>
          <a:lstStyle>
            <a:lvl1pPr lvl="0"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2pPr>
            <a:lvl3pPr lvl="2"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3pPr>
            <a:lvl4pPr lvl="3"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4pPr>
            <a:lvl5pPr lvl="4"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5pPr>
            <a:lvl6pPr lvl="5"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6pPr>
            <a:lvl7pPr lvl="6"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7pPr>
            <a:lvl8pPr lvl="7"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8pPr>
            <a:lvl9pPr lvl="8"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9pPr>
          </a:lstStyle>
          <a:p/>
        </p:txBody>
      </p:sp>
      <p:sp>
        <p:nvSpPr>
          <p:cNvPr id="33" name="Google Shape;33;p3"/>
          <p:cNvSpPr txBox="1"/>
          <p:nvPr>
            <p:ph idx="1" type="body"/>
          </p:nvPr>
        </p:nvSpPr>
        <p:spPr>
          <a:xfrm>
            <a:off x="914400" y="1447800"/>
            <a:ext cx="7769225" cy="45688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500"/>
              </a:spcBef>
              <a:spcAft>
                <a:spcPts val="0"/>
              </a:spcAft>
              <a:buSzPts val="1400"/>
              <a:buNone/>
              <a:defRPr b="0" i="0" sz="2600" u="none" cap="none" strike="noStrike">
                <a:solidFill>
                  <a:srgbClr val="000000"/>
                </a:solidFill>
                <a:latin typeface="Libre Baskerville"/>
                <a:ea typeface="Libre Baskerville"/>
                <a:cs typeface="Libre Baskerville"/>
                <a:sym typeface="Libre Baskerville"/>
              </a:defRPr>
            </a:lvl1pPr>
            <a:lvl2pPr indent="-228600" lvl="1" marL="914400" marR="0" rtl="0" algn="l">
              <a:lnSpc>
                <a:spcPct val="100000"/>
              </a:lnSpc>
              <a:spcBef>
                <a:spcPts val="300"/>
              </a:spcBef>
              <a:spcAft>
                <a:spcPts val="0"/>
              </a:spcAft>
              <a:buSzPts val="1400"/>
              <a:buNone/>
              <a:defRPr b="0" i="0" sz="2400" u="none" cap="none" strike="noStrike">
                <a:solidFill>
                  <a:srgbClr val="000000"/>
                </a:solidFill>
                <a:latin typeface="Libre Baskerville"/>
                <a:ea typeface="Libre Baskerville"/>
                <a:cs typeface="Libre Baskerville"/>
                <a:sym typeface="Libre Baskerville"/>
              </a:defRPr>
            </a:lvl2pPr>
            <a:lvl3pPr indent="-228600" lvl="2" marL="1371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3pPr>
            <a:lvl4pPr indent="-228600" lvl="3" marL="1828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4pPr>
            <a:lvl5pPr indent="-228600" lvl="4" marL="22860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
        <p:nvSpPr>
          <p:cNvPr id="34" name="Google Shape;34;p3"/>
          <p:cNvSpPr/>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 name="Google Shape;35;p3"/>
          <p:cNvSpP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 name="Google Shape;36;p3"/>
          <p:cNvSpPr txBox="1"/>
          <p:nvPr>
            <p:ph idx="12" type="sldNum"/>
          </p:nvPr>
        </p:nvSpPr>
        <p:spPr>
          <a:xfrm>
            <a:off x="212725" y="6276975"/>
            <a:ext cx="320675" cy="320675"/>
          </a:xfrm>
          <a:prstGeom prst="rect">
            <a:avLst/>
          </a:prstGeom>
          <a:solidFill>
            <a:srgbClr val="D34817"/>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1" name="Shape 41"/>
        <p:cNvGrpSpPr/>
        <p:nvPr/>
      </p:nvGrpSpPr>
      <p:grpSpPr>
        <a:xfrm>
          <a:off x="0" y="0"/>
          <a:ext cx="0" cy="0"/>
          <a:chOff x="0" y="0"/>
          <a:chExt cx="0" cy="0"/>
        </a:xfrm>
      </p:grpSpPr>
      <p:sp>
        <p:nvSpPr>
          <p:cNvPr id="42" name="Google Shape;42;p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 name="Google Shape;43;p5"/>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 name="Google Shape;44;p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45" name="Google Shape;45;p5"/>
          <p:cNvGrpSpPr/>
          <p:nvPr/>
        </p:nvGrpSpPr>
        <p:grpSpPr>
          <a:xfrm>
            <a:off x="60325" y="60325"/>
            <a:ext cx="9024937" cy="6708775"/>
            <a:chOff x="38" y="38"/>
            <a:chExt cx="5685" cy="4226"/>
          </a:xfrm>
        </p:grpSpPr>
        <p:pic>
          <p:nvPicPr>
            <p:cNvPr id="46" name="Google Shape;46;p5"/>
            <p:cNvPicPr preferRelativeResize="0"/>
            <p:nvPr/>
          </p:nvPicPr>
          <p:blipFill rotWithShape="1">
            <a:blip r:embed="rId1">
              <a:alphaModFix/>
            </a:blip>
            <a:srcRect b="0" l="0" r="0" t="0"/>
            <a:stretch/>
          </p:blipFill>
          <p:spPr>
            <a:xfrm>
              <a:off x="38" y="38"/>
              <a:ext cx="5685" cy="4226"/>
            </a:xfrm>
            <a:prstGeom prst="rect">
              <a:avLst/>
            </a:prstGeom>
            <a:noFill/>
            <a:ln>
              <a:noFill/>
            </a:ln>
          </p:spPr>
        </p:pic>
        <p:sp>
          <p:nvSpPr>
            <p:cNvPr id="47" name="Google Shape;47;p5"/>
            <p:cNvSpPr/>
            <p:nvPr/>
          </p:nvSpPr>
          <p:spPr>
            <a:xfrm>
              <a:off x="102" y="105"/>
              <a:ext cx="5554" cy="409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48" name="Google Shape;48;p5"/>
          <p:cNvSpPr/>
          <p:nvPr/>
        </p:nvSpPr>
        <p:spPr>
          <a:xfrm flipH="1" rot="10800000">
            <a:off x="69850" y="2376487"/>
            <a:ext cx="9013825" cy="92075"/>
          </a:xfrm>
          <a:prstGeom prst="rect">
            <a:avLst/>
          </a:prstGeom>
          <a:solidFill>
            <a:srgbClr val="D348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 name="Google Shape;49;p5"/>
          <p:cNvSpPr/>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 name="Google Shape;50;p5"/>
          <p:cNvSpPr/>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 name="Google Shape;51;p5"/>
          <p:cNvSpPr txBox="1"/>
          <p:nvPr>
            <p:ph type="title"/>
          </p:nvPr>
        </p:nvSpPr>
        <p:spPr>
          <a:xfrm>
            <a:off x="914400" y="274637"/>
            <a:ext cx="7769225" cy="1139825"/>
          </a:xfrm>
          <a:prstGeom prst="rect">
            <a:avLst/>
          </a:prstGeom>
          <a:noFill/>
          <a:ln>
            <a:noFill/>
          </a:ln>
        </p:spPr>
        <p:txBody>
          <a:bodyPr anchorCtr="0" anchor="b" bIns="91425" lIns="90000" spcFirstLastPara="1" rIns="90000" wrap="square" tIns="46800">
            <a:noAutofit/>
          </a:bodyPr>
          <a:lstStyle>
            <a:lvl1pPr lvl="0"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2pPr>
            <a:lvl3pPr lvl="2"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3pPr>
            <a:lvl4pPr lvl="3"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4pPr>
            <a:lvl5pPr lvl="4"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5pPr>
            <a:lvl6pPr lvl="5"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6pPr>
            <a:lvl7pPr lvl="6"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7pPr>
            <a:lvl8pPr lvl="7"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8pPr>
            <a:lvl9pPr lvl="8"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9pPr>
          </a:lstStyle>
          <a:p/>
        </p:txBody>
      </p:sp>
      <p:sp>
        <p:nvSpPr>
          <p:cNvPr id="52" name="Google Shape;52;p5"/>
          <p:cNvSpPr txBox="1"/>
          <p:nvPr>
            <p:ph idx="1" type="body"/>
          </p:nvPr>
        </p:nvSpPr>
        <p:spPr>
          <a:xfrm>
            <a:off x="914400" y="1447800"/>
            <a:ext cx="7769225" cy="45688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500"/>
              </a:spcBef>
              <a:spcAft>
                <a:spcPts val="0"/>
              </a:spcAft>
              <a:buSzPts val="1400"/>
              <a:buNone/>
              <a:defRPr b="0" i="0" sz="2600" u="none" cap="none" strike="noStrike">
                <a:solidFill>
                  <a:srgbClr val="000000"/>
                </a:solidFill>
                <a:latin typeface="Libre Baskerville"/>
                <a:ea typeface="Libre Baskerville"/>
                <a:cs typeface="Libre Baskerville"/>
                <a:sym typeface="Libre Baskerville"/>
              </a:defRPr>
            </a:lvl1pPr>
            <a:lvl2pPr indent="-228600" lvl="1" marL="914400" marR="0" rtl="0" algn="l">
              <a:lnSpc>
                <a:spcPct val="100000"/>
              </a:lnSpc>
              <a:spcBef>
                <a:spcPts val="300"/>
              </a:spcBef>
              <a:spcAft>
                <a:spcPts val="0"/>
              </a:spcAft>
              <a:buSzPts val="1400"/>
              <a:buNone/>
              <a:defRPr b="0" i="0" sz="2400" u="none" cap="none" strike="noStrike">
                <a:solidFill>
                  <a:srgbClr val="000000"/>
                </a:solidFill>
                <a:latin typeface="Libre Baskerville"/>
                <a:ea typeface="Libre Baskerville"/>
                <a:cs typeface="Libre Baskerville"/>
                <a:sym typeface="Libre Baskerville"/>
              </a:defRPr>
            </a:lvl2pPr>
            <a:lvl3pPr indent="-228600" lvl="2" marL="1371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3pPr>
            <a:lvl4pPr indent="-228600" lvl="3" marL="1828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4pPr>
            <a:lvl5pPr indent="-228600" lvl="4" marL="22860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
        <p:nvSpPr>
          <p:cNvPr id="53" name="Google Shape;53;p5"/>
          <p:cNvSpPr/>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 name="Google Shape;54;p5"/>
          <p:cNvSpP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 name="Google Shape;55;p5"/>
          <p:cNvSpPr txBox="1"/>
          <p:nvPr>
            <p:ph idx="12" type="sldNum"/>
          </p:nvPr>
        </p:nvSpPr>
        <p:spPr>
          <a:xfrm>
            <a:off x="212725" y="6275387"/>
            <a:ext cx="320675" cy="320675"/>
          </a:xfrm>
          <a:prstGeom prst="rect">
            <a:avLst/>
          </a:prstGeom>
          <a:solidFill>
            <a:srgbClr val="D34817"/>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56" name="Shape 56"/>
        <p:cNvGrpSpPr/>
        <p:nvPr/>
      </p:nvGrpSpPr>
      <p:grpSpPr>
        <a:xfrm>
          <a:off x="0" y="0"/>
          <a:ext cx="0" cy="0"/>
          <a:chOff x="0" y="0"/>
          <a:chExt cx="0" cy="0"/>
        </a:xfrm>
      </p:grpSpPr>
      <p:sp>
        <p:nvSpPr>
          <p:cNvPr id="57" name="Google Shape;57;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 name="Google Shape;58;p6"/>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 name="Google Shape;59;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 name="Google Shape;60;p6"/>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 name="Google Shape;61;p6"/>
          <p:cNvSpPr txBox="1"/>
          <p:nvPr>
            <p:ph type="title"/>
          </p:nvPr>
        </p:nvSpPr>
        <p:spPr>
          <a:xfrm>
            <a:off x="914400" y="274637"/>
            <a:ext cx="7769225" cy="1139825"/>
          </a:xfrm>
          <a:prstGeom prst="rect">
            <a:avLst/>
          </a:prstGeom>
          <a:noFill/>
          <a:ln>
            <a:noFill/>
          </a:ln>
        </p:spPr>
        <p:txBody>
          <a:bodyPr anchorCtr="0" anchor="b" bIns="91425" lIns="90000" spcFirstLastPara="1" rIns="90000" wrap="square" tIns="46800">
            <a:noAutofit/>
          </a:bodyPr>
          <a:lstStyle>
            <a:lvl1pPr lvl="0"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2pPr>
            <a:lvl3pPr lvl="2"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3pPr>
            <a:lvl4pPr lvl="3"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4pPr>
            <a:lvl5pPr lvl="4"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5pPr>
            <a:lvl6pPr lvl="5"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6pPr>
            <a:lvl7pPr lvl="6"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7pPr>
            <a:lvl8pPr lvl="7"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8pPr>
            <a:lvl9pPr lvl="8"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9pPr>
          </a:lstStyle>
          <a:p/>
        </p:txBody>
      </p:sp>
      <p:sp>
        <p:nvSpPr>
          <p:cNvPr id="62" name="Google Shape;62;p6"/>
          <p:cNvSpPr txBox="1"/>
          <p:nvPr>
            <p:ph idx="1" type="body"/>
          </p:nvPr>
        </p:nvSpPr>
        <p:spPr>
          <a:xfrm>
            <a:off x="914400" y="1447800"/>
            <a:ext cx="7769225" cy="45688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500"/>
              </a:spcBef>
              <a:spcAft>
                <a:spcPts val="0"/>
              </a:spcAft>
              <a:buSzPts val="1400"/>
              <a:buNone/>
              <a:defRPr b="0" i="0" sz="2600" u="none" cap="none" strike="noStrike">
                <a:solidFill>
                  <a:srgbClr val="000000"/>
                </a:solidFill>
                <a:latin typeface="Libre Baskerville"/>
                <a:ea typeface="Libre Baskerville"/>
                <a:cs typeface="Libre Baskerville"/>
                <a:sym typeface="Libre Baskerville"/>
              </a:defRPr>
            </a:lvl1pPr>
            <a:lvl2pPr indent="-228600" lvl="1" marL="914400" marR="0" rtl="0" algn="l">
              <a:lnSpc>
                <a:spcPct val="100000"/>
              </a:lnSpc>
              <a:spcBef>
                <a:spcPts val="300"/>
              </a:spcBef>
              <a:spcAft>
                <a:spcPts val="0"/>
              </a:spcAft>
              <a:buSzPts val="1400"/>
              <a:buNone/>
              <a:defRPr b="0" i="0" sz="2400" u="none" cap="none" strike="noStrike">
                <a:solidFill>
                  <a:srgbClr val="000000"/>
                </a:solidFill>
                <a:latin typeface="Libre Baskerville"/>
                <a:ea typeface="Libre Baskerville"/>
                <a:cs typeface="Libre Baskerville"/>
                <a:sym typeface="Libre Baskerville"/>
              </a:defRPr>
            </a:lvl2pPr>
            <a:lvl3pPr indent="-228600" lvl="2" marL="1371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3pPr>
            <a:lvl4pPr indent="-228600" lvl="3" marL="1828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4pPr>
            <a:lvl5pPr indent="-228600" lvl="4" marL="22860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
        <p:nvSpPr>
          <p:cNvPr id="63" name="Google Shape;63;p6"/>
          <p:cNvSpPr/>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 name="Google Shape;64;p6"/>
          <p:cNvSpP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 name="Google Shape;65;p6"/>
          <p:cNvSpPr txBox="1"/>
          <p:nvPr>
            <p:ph idx="12" type="sldNum"/>
          </p:nvPr>
        </p:nvSpPr>
        <p:spPr>
          <a:xfrm>
            <a:off x="212725" y="6276975"/>
            <a:ext cx="320675" cy="320675"/>
          </a:xfrm>
          <a:prstGeom prst="rect">
            <a:avLst/>
          </a:prstGeom>
          <a:solidFill>
            <a:srgbClr val="D34817"/>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66" name="Shape 66"/>
        <p:cNvGrpSpPr/>
        <p:nvPr/>
      </p:nvGrpSpPr>
      <p:grpSpPr>
        <a:xfrm>
          <a:off x="0" y="0"/>
          <a:ext cx="0" cy="0"/>
          <a:chOff x="0" y="0"/>
          <a:chExt cx="0" cy="0"/>
        </a:xfrm>
      </p:grpSpPr>
      <p:sp>
        <p:nvSpPr>
          <p:cNvPr id="67" name="Google Shape;67;p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 name="Google Shape;68;p7"/>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 name="Google Shape;69;p7"/>
          <p:cNvSpPr/>
          <p:nvPr/>
        </p:nvSpPr>
        <p:spPr>
          <a:xfrm flipH="1" rot="10800000">
            <a:off x="68262" y="4683125"/>
            <a:ext cx="9007475" cy="92075"/>
          </a:xfrm>
          <a:prstGeom prst="rect">
            <a:avLst/>
          </a:prstGeom>
          <a:solidFill>
            <a:srgbClr val="D348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 name="Google Shape;70;p7"/>
          <p:cNvSpPr/>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 name="Google Shape;71;p7"/>
          <p:cNvSpPr/>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 name="Google Shape;72;p7"/>
          <p:cNvSpPr txBox="1"/>
          <p:nvPr>
            <p:ph type="title"/>
          </p:nvPr>
        </p:nvSpPr>
        <p:spPr>
          <a:xfrm>
            <a:off x="914400" y="274637"/>
            <a:ext cx="7769225" cy="1139825"/>
          </a:xfrm>
          <a:prstGeom prst="rect">
            <a:avLst/>
          </a:prstGeom>
          <a:noFill/>
          <a:ln>
            <a:noFill/>
          </a:ln>
        </p:spPr>
        <p:txBody>
          <a:bodyPr anchorCtr="0" anchor="b" bIns="91425" lIns="90000" spcFirstLastPara="1" rIns="90000" wrap="square" tIns="46800">
            <a:noAutofit/>
          </a:bodyPr>
          <a:lstStyle>
            <a:lvl1pPr lvl="0"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2pPr>
            <a:lvl3pPr lvl="2"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3pPr>
            <a:lvl4pPr lvl="3"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4pPr>
            <a:lvl5pPr lvl="4"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5pPr>
            <a:lvl6pPr lvl="5"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6pPr>
            <a:lvl7pPr lvl="6"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7pPr>
            <a:lvl8pPr lvl="7"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8pPr>
            <a:lvl9pPr lvl="8" marR="0" rtl="0" algn="l">
              <a:lnSpc>
                <a:spcPct val="100000"/>
              </a:lnSpc>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9pPr>
          </a:lstStyle>
          <a:p/>
        </p:txBody>
      </p:sp>
      <p:sp>
        <p:nvSpPr>
          <p:cNvPr id="73" name="Google Shape;73;p7"/>
          <p:cNvSpPr txBox="1"/>
          <p:nvPr>
            <p:ph idx="1" type="body"/>
          </p:nvPr>
        </p:nvSpPr>
        <p:spPr>
          <a:xfrm>
            <a:off x="914400" y="1447800"/>
            <a:ext cx="7769225" cy="45688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500"/>
              </a:spcBef>
              <a:spcAft>
                <a:spcPts val="0"/>
              </a:spcAft>
              <a:buSzPts val="1400"/>
              <a:buNone/>
              <a:defRPr b="0" i="0" sz="2600" u="none" cap="none" strike="noStrike">
                <a:solidFill>
                  <a:srgbClr val="000000"/>
                </a:solidFill>
                <a:latin typeface="Libre Baskerville"/>
                <a:ea typeface="Libre Baskerville"/>
                <a:cs typeface="Libre Baskerville"/>
                <a:sym typeface="Libre Baskerville"/>
              </a:defRPr>
            </a:lvl1pPr>
            <a:lvl2pPr indent="-228600" lvl="1" marL="914400" marR="0" rtl="0" algn="l">
              <a:lnSpc>
                <a:spcPct val="100000"/>
              </a:lnSpc>
              <a:spcBef>
                <a:spcPts val="300"/>
              </a:spcBef>
              <a:spcAft>
                <a:spcPts val="0"/>
              </a:spcAft>
              <a:buSzPts val="1400"/>
              <a:buNone/>
              <a:defRPr b="0" i="0" sz="2400" u="none" cap="none" strike="noStrike">
                <a:solidFill>
                  <a:srgbClr val="000000"/>
                </a:solidFill>
                <a:latin typeface="Libre Baskerville"/>
                <a:ea typeface="Libre Baskerville"/>
                <a:cs typeface="Libre Baskerville"/>
                <a:sym typeface="Libre Baskerville"/>
              </a:defRPr>
            </a:lvl2pPr>
            <a:lvl3pPr indent="-228600" lvl="2" marL="1371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3pPr>
            <a:lvl4pPr indent="-228600" lvl="3" marL="1828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4pPr>
            <a:lvl5pPr indent="-228600" lvl="4" marL="22860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lnSpc>
                <a:spcPct val="100000"/>
              </a:lnSpc>
              <a:spcBef>
                <a:spcPts val="3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
        <p:nvSpPr>
          <p:cNvPr id="74" name="Google Shape;74;p7"/>
          <p:cNvSpPr/>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 name="Google Shape;75;p7"/>
          <p:cNvSpP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 name="Google Shape;76;p7"/>
          <p:cNvSpPr txBox="1"/>
          <p:nvPr>
            <p:ph idx="12" type="sldNum"/>
          </p:nvPr>
        </p:nvSpPr>
        <p:spPr>
          <a:xfrm>
            <a:off x="212725" y="6275387"/>
            <a:ext cx="320675" cy="320675"/>
          </a:xfrm>
          <a:prstGeom prst="rect">
            <a:avLst/>
          </a:prstGeom>
          <a:solidFill>
            <a:srgbClr val="D34817"/>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en.wikipedia.org/wiki/Sampling_(statistics)#Sampling_frame" TargetMode="External"/><Relationship Id="rId4" Type="http://schemas.openxmlformats.org/officeDocument/2006/relationships/hyperlink" Target="http://en.wikipedia.org/wiki/Set_(mathematics)" TargetMode="External"/><Relationship Id="rId5" Type="http://schemas.openxmlformats.org/officeDocument/2006/relationships/hyperlink" Target="http://en.wikipedia.org/wiki/Sampling_(statistics)#Sampling_metho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en.wikipedia.org/wiki/Accidental_sampling" TargetMode="External"/><Relationship Id="rId4" Type="http://schemas.openxmlformats.org/officeDocument/2006/relationships/hyperlink" Target="http://en.wikipedia.org/wiki/Quota_sampl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80" name="Shape 80"/>
        <p:cNvGrpSpPr/>
        <p:nvPr/>
      </p:nvGrpSpPr>
      <p:grpSpPr>
        <a:xfrm>
          <a:off x="0" y="0"/>
          <a:ext cx="0" cy="0"/>
          <a:chOff x="0" y="0"/>
          <a:chExt cx="0" cy="0"/>
        </a:xfrm>
      </p:grpSpPr>
      <p:sp>
        <p:nvSpPr>
          <p:cNvPr id="81" name="Google Shape;81;p8"/>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Libre Baskerville"/>
              <a:buNone/>
            </a:pPr>
            <a:fld id="{00000000-1234-1234-1234-123412341234}" type="slidenum">
              <a:rPr b="0" i="0" lang="en-US" sz="1400" u="none">
                <a:solidFill>
                  <a:srgbClr val="FFFFFF"/>
                </a:solidFill>
                <a:latin typeface="Libre Baskerville"/>
                <a:ea typeface="Libre Baskerville"/>
                <a:cs typeface="Libre Baskerville"/>
                <a:sym typeface="Libre Baskerville"/>
              </a:rPr>
              <a:t>‹#›</a:t>
            </a:fld>
            <a:endParaRPr/>
          </a:p>
        </p:txBody>
      </p:sp>
      <p:sp>
        <p:nvSpPr>
          <p:cNvPr id="82" name="Google Shape;82;p8"/>
          <p:cNvSpPr txBox="1"/>
          <p:nvPr/>
        </p:nvSpPr>
        <p:spPr>
          <a:xfrm>
            <a:off x="457200" y="457200"/>
            <a:ext cx="6156325" cy="1524000"/>
          </a:xfrm>
          <a:prstGeom prst="rect">
            <a:avLst/>
          </a:prstGeom>
          <a:noFill/>
          <a:ln>
            <a:noFill/>
          </a:ln>
        </p:spPr>
        <p:txBody>
          <a:bodyPr anchorCtr="0" anchor="ctr" bIns="91425" lIns="91425" spcFirstLastPara="1" rIns="91425" wrap="square" tIns="45700">
            <a:noAutofit/>
          </a:bodyPr>
          <a:lstStyle/>
          <a:p>
            <a:pPr indent="0" lvl="0" marL="0" marR="0" rtl="0" algn="l">
              <a:lnSpc>
                <a:spcPct val="100000"/>
              </a:lnSpc>
              <a:spcBef>
                <a:spcPts val="0"/>
              </a:spcBef>
              <a:spcAft>
                <a:spcPts val="0"/>
              </a:spcAft>
              <a:buClr>
                <a:srgbClr val="FFFFFF"/>
              </a:buClr>
              <a:buSzPts val="3600"/>
              <a:buFont typeface="Libre Baskerville"/>
              <a:buNone/>
            </a:pPr>
            <a:br>
              <a:rPr b="0" i="0" lang="en-US" sz="3600" u="none">
                <a:solidFill>
                  <a:srgbClr val="FFFFFF"/>
                </a:solidFill>
                <a:latin typeface="Libre Baskerville"/>
                <a:ea typeface="Libre Baskerville"/>
                <a:cs typeface="Libre Baskerville"/>
                <a:sym typeface="Libre Baskerville"/>
              </a:rPr>
            </a:br>
            <a:br>
              <a:rPr b="0" i="0" lang="en-US" sz="3600" u="none">
                <a:solidFill>
                  <a:srgbClr val="FFFFFF"/>
                </a:solidFill>
                <a:latin typeface="Libre Baskerville"/>
                <a:ea typeface="Libre Baskerville"/>
                <a:cs typeface="Libre Baskerville"/>
                <a:sym typeface="Libre Baskerville"/>
              </a:rPr>
            </a:br>
            <a:br>
              <a:rPr b="0" i="0" lang="en-US" sz="3600" u="none">
                <a:solidFill>
                  <a:srgbClr val="FFFFFF"/>
                </a:solidFill>
                <a:latin typeface="Libre Baskerville"/>
                <a:ea typeface="Libre Baskerville"/>
                <a:cs typeface="Libre Baskerville"/>
                <a:sym typeface="Libre Baskerville"/>
              </a:rPr>
            </a:br>
            <a:br>
              <a:rPr b="0" i="0" lang="en-US" sz="3600" u="none">
                <a:solidFill>
                  <a:srgbClr val="FFFFFF"/>
                </a:solidFill>
                <a:latin typeface="Libre Baskerville"/>
                <a:ea typeface="Libre Baskerville"/>
                <a:cs typeface="Libre Baskerville"/>
                <a:sym typeface="Libre Baskerville"/>
              </a:rPr>
            </a:br>
            <a:r>
              <a:rPr b="0" i="0" lang="en-US" sz="3600" u="none">
                <a:solidFill>
                  <a:srgbClr val="FFFFFF"/>
                </a:solidFill>
                <a:latin typeface="Libre Baskerville"/>
                <a:ea typeface="Libre Baskerville"/>
                <a:cs typeface="Libre Baskerville"/>
                <a:sym typeface="Libre Baskerville"/>
              </a:rPr>
              <a:t>SAMPLING</a:t>
            </a:r>
            <a:br>
              <a:rPr b="0" i="0" lang="en-US" sz="3600" u="none">
                <a:solidFill>
                  <a:srgbClr val="FFFFFF"/>
                </a:solidFill>
                <a:latin typeface="Libre Baskerville"/>
                <a:ea typeface="Libre Baskerville"/>
                <a:cs typeface="Libre Baskerville"/>
                <a:sym typeface="Libre Baskerville"/>
              </a:rPr>
            </a:br>
            <a:r>
              <a:rPr b="0" i="0" lang="en-US" sz="3600" u="none">
                <a:solidFill>
                  <a:srgbClr val="FFFFFF"/>
                </a:solidFill>
                <a:latin typeface="Libre Baskerville"/>
                <a:ea typeface="Libre Baskerville"/>
                <a:cs typeface="Libre Baskerville"/>
                <a:sym typeface="Libre Baskerville"/>
              </a:rPr>
              <a:t>METHODS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54" name="Shape 154"/>
        <p:cNvGrpSpPr/>
        <p:nvPr/>
      </p:nvGrpSpPr>
      <p:grpSpPr>
        <a:xfrm>
          <a:off x="0" y="0"/>
          <a:ext cx="0" cy="0"/>
          <a:chOff x="0" y="0"/>
          <a:chExt cx="0" cy="0"/>
        </a:xfrm>
      </p:grpSpPr>
      <p:sp>
        <p:nvSpPr>
          <p:cNvPr id="155" name="Google Shape;155;p17"/>
          <p:cNvSpPr txBox="1"/>
          <p:nvPr/>
        </p:nvSpPr>
        <p:spPr>
          <a:xfrm>
            <a:off x="457200" y="122237"/>
            <a:ext cx="7543800" cy="638175"/>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200"/>
              <a:buFont typeface="Comic Sans MS"/>
              <a:buNone/>
            </a:pPr>
            <a:r>
              <a:rPr b="0" i="0" lang="en-US" sz="3200" u="none">
                <a:solidFill>
                  <a:srgbClr val="008000"/>
                </a:solidFill>
                <a:latin typeface="Comic Sans MS"/>
                <a:ea typeface="Comic Sans MS"/>
                <a:cs typeface="Comic Sans MS"/>
                <a:sym typeface="Comic Sans MS"/>
              </a:rPr>
              <a:t>Types of Samples</a:t>
            </a:r>
            <a:endParaRPr/>
          </a:p>
        </p:txBody>
      </p:sp>
      <p:sp>
        <p:nvSpPr>
          <p:cNvPr id="156" name="Google Shape;156;p17"/>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7" name="Google Shape;157;p17"/>
          <p:cNvSpPr txBox="1"/>
          <p:nvPr/>
        </p:nvSpPr>
        <p:spPr>
          <a:xfrm>
            <a:off x="0" y="1295400"/>
            <a:ext cx="8610600" cy="55626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Noto Sans Symbols"/>
              <a:buChar char="⚫"/>
            </a:pPr>
            <a:r>
              <a:rPr b="0" i="0" lang="en-US" sz="2600" u="none">
                <a:solidFill>
                  <a:srgbClr val="0091DA"/>
                </a:solidFill>
                <a:latin typeface="Comic Sans MS"/>
                <a:ea typeface="Comic Sans MS"/>
                <a:cs typeface="Comic Sans MS"/>
                <a:sym typeface="Comic Sans MS"/>
              </a:rPr>
              <a:t>Probability (Random) Samples</a:t>
            </a:r>
            <a:endParaRPr/>
          </a:p>
          <a:p>
            <a:pPr indent="-269875" lvl="0" marL="269875" marR="0" rtl="0" algn="l">
              <a:lnSpc>
                <a:spcPct val="10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Simple random sample</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Systematic random sample</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Stratified random sample</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Multistage sample</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Multiphase sample</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Cluster sample</a:t>
            </a:r>
            <a:endParaRPr/>
          </a:p>
          <a:p>
            <a:pPr indent="-269875" lvl="0" marL="269875" marR="0" rtl="0" algn="l">
              <a:lnSpc>
                <a:spcPct val="100000"/>
              </a:lnSpc>
              <a:spcBef>
                <a:spcPts val="500"/>
              </a:spcBef>
              <a:spcAft>
                <a:spcPts val="0"/>
              </a:spcAft>
              <a:buClr>
                <a:srgbClr val="D34817"/>
              </a:buClr>
              <a:buSzPts val="2210"/>
              <a:buFont typeface="Noto Sans Symbols"/>
              <a:buChar char="⚫"/>
            </a:pPr>
            <a:r>
              <a:rPr b="0" i="0" lang="en-US" sz="2600" u="none">
                <a:solidFill>
                  <a:srgbClr val="0091DA"/>
                </a:solidFill>
                <a:latin typeface="Comic Sans MS"/>
                <a:ea typeface="Comic Sans MS"/>
                <a:cs typeface="Comic Sans MS"/>
                <a:sym typeface="Comic Sans MS"/>
              </a:rPr>
              <a:t>Non-Probability Samples</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Convenience sample</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Purposive sample</a:t>
            </a:r>
            <a:endParaRPr/>
          </a:p>
          <a:p>
            <a:pPr indent="-228599" lvl="1" marL="544512" marR="0" rtl="0" algn="l">
              <a:lnSpc>
                <a:spcPct val="100000"/>
              </a:lnSpc>
              <a:spcBef>
                <a:spcPts val="300"/>
              </a:spcBef>
              <a:spcAft>
                <a:spcPts val="0"/>
              </a:spcAft>
              <a:buClr>
                <a:srgbClr val="9B2D1F"/>
              </a:buClr>
              <a:buSzPts val="2040"/>
              <a:buFont typeface="Noto Sans Symbols"/>
              <a:buChar char="⚫"/>
            </a:pPr>
            <a:r>
              <a:rPr b="0" i="0" lang="en-US" sz="2400" u="none" cap="none" strike="noStrike">
                <a:solidFill>
                  <a:srgbClr val="000000"/>
                </a:solidFill>
                <a:latin typeface="Comic Sans MS"/>
                <a:ea typeface="Comic Sans MS"/>
                <a:cs typeface="Comic Sans MS"/>
                <a:sym typeface="Comic Sans MS"/>
              </a:rPr>
              <a:t>Quota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61" name="Shape 161"/>
        <p:cNvGrpSpPr/>
        <p:nvPr/>
      </p:nvGrpSpPr>
      <p:grpSpPr>
        <a:xfrm>
          <a:off x="0" y="0"/>
          <a:ext cx="0" cy="0"/>
          <a:chOff x="0" y="0"/>
          <a:chExt cx="0" cy="0"/>
        </a:xfrm>
      </p:grpSpPr>
      <p:sp>
        <p:nvSpPr>
          <p:cNvPr id="162" name="Google Shape;162;p18"/>
          <p:cNvSpPr txBox="1"/>
          <p:nvPr/>
        </p:nvSpPr>
        <p:spPr>
          <a:xfrm>
            <a:off x="457200" y="0"/>
            <a:ext cx="8229600" cy="9144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Comic Sans MS"/>
              <a:buNone/>
            </a:pPr>
            <a:r>
              <a:rPr b="0" i="0" lang="en-US" sz="4000" u="none">
                <a:solidFill>
                  <a:srgbClr val="008000"/>
                </a:solidFill>
                <a:latin typeface="Comic Sans MS"/>
                <a:ea typeface="Comic Sans MS"/>
                <a:cs typeface="Comic Sans MS"/>
                <a:sym typeface="Comic Sans MS"/>
              </a:rPr>
              <a:t>Process</a:t>
            </a:r>
            <a:r>
              <a:rPr b="0" i="0" lang="en-US" sz="4000" u="none">
                <a:solidFill>
                  <a:srgbClr val="696464"/>
                </a:solidFill>
                <a:latin typeface="Libre Franklin"/>
                <a:ea typeface="Libre Franklin"/>
                <a:cs typeface="Libre Franklin"/>
                <a:sym typeface="Libre Franklin"/>
              </a:rPr>
              <a:t> </a:t>
            </a:r>
            <a:endParaRPr/>
          </a:p>
        </p:txBody>
      </p:sp>
      <p:sp>
        <p:nvSpPr>
          <p:cNvPr id="163" name="Google Shape;163;p18"/>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4" name="Google Shape;164;p18"/>
          <p:cNvSpPr txBox="1"/>
          <p:nvPr/>
        </p:nvSpPr>
        <p:spPr>
          <a:xfrm>
            <a:off x="228600" y="838200"/>
            <a:ext cx="8686800" cy="57912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The sampling process comprises several stages:</a:t>
            </a:r>
            <a:endParaRPr/>
          </a:p>
          <a:p>
            <a:pPr indent="-228599" lvl="1" marL="544512" marR="0" rtl="0" algn="l">
              <a:lnSpc>
                <a:spcPct val="10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Comic Sans MS"/>
                <a:ea typeface="Comic Sans MS"/>
                <a:cs typeface="Comic Sans MS"/>
                <a:sym typeface="Comic Sans MS"/>
              </a:rPr>
              <a:t>Defining the population of concern </a:t>
            </a:r>
            <a:endParaRPr/>
          </a:p>
          <a:p>
            <a:pPr indent="-228599" lvl="1" marL="544512" marR="0" rtl="0" algn="l">
              <a:lnSpc>
                <a:spcPct val="10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Comic Sans MS"/>
                <a:ea typeface="Comic Sans MS"/>
                <a:cs typeface="Comic Sans MS"/>
                <a:sym typeface="Comic Sans MS"/>
              </a:rPr>
              <a:t>Specifying a </a:t>
            </a:r>
            <a:r>
              <a:rPr b="0" i="0" lang="en-US" sz="2800" u="sng" cap="none" strike="noStrike">
                <a:solidFill>
                  <a:schemeClr val="hlink"/>
                </a:solidFill>
                <a:latin typeface="Arial"/>
                <a:ea typeface="Arial"/>
                <a:cs typeface="Arial"/>
                <a:sym typeface="Arial"/>
                <a:hlinkClick r:id="rId3"/>
              </a:rPr>
              <a:t>sampling frame</a:t>
            </a:r>
            <a:r>
              <a:rPr b="0" i="0" lang="en-US" sz="2800" u="none" cap="none" strike="noStrike">
                <a:solidFill>
                  <a:srgbClr val="000000"/>
                </a:solidFill>
                <a:latin typeface="Comic Sans MS"/>
                <a:ea typeface="Comic Sans MS"/>
                <a:cs typeface="Comic Sans MS"/>
                <a:sym typeface="Comic Sans MS"/>
              </a:rPr>
              <a:t>, a </a:t>
            </a:r>
            <a:r>
              <a:rPr b="0" i="0" lang="en-US" sz="2800" u="sng" cap="none" strike="noStrike">
                <a:solidFill>
                  <a:schemeClr val="hlink"/>
                </a:solidFill>
                <a:latin typeface="Arial"/>
                <a:ea typeface="Arial"/>
                <a:cs typeface="Arial"/>
                <a:sym typeface="Arial"/>
                <a:hlinkClick r:id="rId4"/>
              </a:rPr>
              <a:t>set</a:t>
            </a:r>
            <a:r>
              <a:rPr b="0" i="0" lang="en-US" sz="2800" u="none" cap="none" strike="noStrike">
                <a:solidFill>
                  <a:srgbClr val="000000"/>
                </a:solidFill>
                <a:latin typeface="Comic Sans MS"/>
                <a:ea typeface="Comic Sans MS"/>
                <a:cs typeface="Comic Sans MS"/>
                <a:sym typeface="Comic Sans MS"/>
              </a:rPr>
              <a:t> of items or events possible to measure </a:t>
            </a:r>
            <a:endParaRPr/>
          </a:p>
          <a:p>
            <a:pPr indent="-228599" lvl="1" marL="544512" marR="0" rtl="0" algn="l">
              <a:lnSpc>
                <a:spcPct val="10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Comic Sans MS"/>
                <a:ea typeface="Comic Sans MS"/>
                <a:cs typeface="Comic Sans MS"/>
                <a:sym typeface="Comic Sans MS"/>
              </a:rPr>
              <a:t>Specifying a </a:t>
            </a:r>
            <a:r>
              <a:rPr b="0" i="0" lang="en-US" sz="2800" u="sng" cap="none" strike="noStrike">
                <a:solidFill>
                  <a:schemeClr val="hlink"/>
                </a:solidFill>
                <a:latin typeface="Arial"/>
                <a:ea typeface="Arial"/>
                <a:cs typeface="Arial"/>
                <a:sym typeface="Arial"/>
                <a:hlinkClick r:id="rId5"/>
              </a:rPr>
              <a:t>sampling method</a:t>
            </a:r>
            <a:r>
              <a:rPr b="0" i="0" lang="en-US" sz="2800" u="none" cap="none" strike="noStrike">
                <a:solidFill>
                  <a:srgbClr val="000000"/>
                </a:solidFill>
                <a:latin typeface="Comic Sans MS"/>
                <a:ea typeface="Comic Sans MS"/>
                <a:cs typeface="Comic Sans MS"/>
                <a:sym typeface="Comic Sans MS"/>
              </a:rPr>
              <a:t> for selecting items or events from the frame </a:t>
            </a:r>
            <a:endParaRPr/>
          </a:p>
          <a:p>
            <a:pPr indent="-228599" lvl="1" marL="544512" marR="0" rtl="0" algn="l">
              <a:lnSpc>
                <a:spcPct val="10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Comic Sans MS"/>
                <a:ea typeface="Comic Sans MS"/>
                <a:cs typeface="Comic Sans MS"/>
                <a:sym typeface="Comic Sans MS"/>
              </a:rPr>
              <a:t>Determining the sample size </a:t>
            </a:r>
            <a:endParaRPr/>
          </a:p>
          <a:p>
            <a:pPr indent="-228599" lvl="1" marL="544512" marR="0" rtl="0" algn="l">
              <a:lnSpc>
                <a:spcPct val="10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Comic Sans MS"/>
                <a:ea typeface="Comic Sans MS"/>
                <a:cs typeface="Comic Sans MS"/>
                <a:sym typeface="Comic Sans MS"/>
              </a:rPr>
              <a:t>Implementing the sampling plan </a:t>
            </a:r>
            <a:endParaRPr/>
          </a:p>
          <a:p>
            <a:pPr indent="-228599" lvl="1" marL="544512" marR="0" rtl="0" algn="l">
              <a:lnSpc>
                <a:spcPct val="10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Comic Sans MS"/>
                <a:ea typeface="Comic Sans MS"/>
                <a:cs typeface="Comic Sans MS"/>
                <a:sym typeface="Comic Sans MS"/>
              </a:rPr>
              <a:t>Sampling and data collecting </a:t>
            </a:r>
            <a:endParaRPr/>
          </a:p>
          <a:p>
            <a:pPr indent="-228599" lvl="1" marL="544512" marR="0" rtl="0" algn="l">
              <a:lnSpc>
                <a:spcPct val="10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Comic Sans MS"/>
                <a:ea typeface="Comic Sans MS"/>
                <a:cs typeface="Comic Sans MS"/>
                <a:sym typeface="Comic Sans MS"/>
              </a:rPr>
              <a:t>Reviewing the sampling process </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68" name="Shape 168"/>
        <p:cNvGrpSpPr/>
        <p:nvPr/>
      </p:nvGrpSpPr>
      <p:grpSpPr>
        <a:xfrm>
          <a:off x="0" y="0"/>
          <a:ext cx="0" cy="0"/>
          <a:chOff x="0" y="0"/>
          <a:chExt cx="0" cy="0"/>
        </a:xfrm>
      </p:grpSpPr>
      <p:sp>
        <p:nvSpPr>
          <p:cNvPr id="169" name="Google Shape;169;p19"/>
          <p:cNvSpPr txBox="1"/>
          <p:nvPr/>
        </p:nvSpPr>
        <p:spPr>
          <a:xfrm>
            <a:off x="457200" y="0"/>
            <a:ext cx="8229600" cy="8382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Comic Sans MS"/>
              <a:buNone/>
            </a:pPr>
            <a:r>
              <a:rPr b="0" i="0" lang="en-US" sz="4000" u="none">
                <a:solidFill>
                  <a:srgbClr val="008000"/>
                </a:solidFill>
                <a:latin typeface="Comic Sans MS"/>
                <a:ea typeface="Comic Sans MS"/>
                <a:cs typeface="Comic Sans MS"/>
                <a:sym typeface="Comic Sans MS"/>
              </a:rPr>
              <a:t>Population definition</a:t>
            </a:r>
            <a:endParaRPr/>
          </a:p>
        </p:txBody>
      </p:sp>
      <p:sp>
        <p:nvSpPr>
          <p:cNvPr id="170" name="Google Shape;170;p19"/>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71" name="Google Shape;171;p19"/>
          <p:cNvSpPr txBox="1"/>
          <p:nvPr/>
        </p:nvSpPr>
        <p:spPr>
          <a:xfrm>
            <a:off x="609600" y="1295400"/>
            <a:ext cx="8001000" cy="55626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380"/>
              <a:buFont typeface="Noto Sans Symbols"/>
              <a:buChar char="⚫"/>
            </a:pPr>
            <a:r>
              <a:rPr b="0" i="0" lang="en-US" sz="2800" u="none">
                <a:solidFill>
                  <a:srgbClr val="9B2D1F"/>
                </a:solidFill>
                <a:latin typeface="Comic Sans MS"/>
                <a:ea typeface="Comic Sans MS"/>
                <a:cs typeface="Comic Sans MS"/>
                <a:sym typeface="Comic Sans MS"/>
              </a:rPr>
              <a:t>A population can be defined as including all people or items with the characteristic one wishes to understand.</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9B2D1F"/>
                </a:solidFill>
                <a:latin typeface="Comic Sans MS"/>
                <a:ea typeface="Comic Sans MS"/>
                <a:cs typeface="Comic Sans MS"/>
                <a:sym typeface="Comic Sans MS"/>
              </a:rPr>
              <a:t> Because there is very rarely enough time or money to gather information from everyone or everything in a population, the goal becomes finding a representative sample (or subset) of that population.</a:t>
            </a:r>
            <a:endParaRPr/>
          </a:p>
          <a:p>
            <a:pPr indent="0" lvl="0" marL="0" marR="0" rtl="0" algn="l">
              <a:lnSpc>
                <a:spcPct val="100000"/>
              </a:lnSpc>
              <a:spcBef>
                <a:spcPts val="0"/>
              </a:spcBef>
              <a:spcAft>
                <a:spcPts val="0"/>
              </a:spcAft>
              <a:buNone/>
            </a:pPr>
            <a:r>
              <a:t/>
            </a:r>
            <a:endParaRPr b="0" i="0" sz="2800" u="none">
              <a:solidFill>
                <a:srgbClr val="9B2D1F"/>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75" name="Shape 175"/>
        <p:cNvGrpSpPr/>
        <p:nvPr/>
      </p:nvGrpSpPr>
      <p:grpSpPr>
        <a:xfrm>
          <a:off x="0" y="0"/>
          <a:ext cx="0" cy="0"/>
          <a:chOff x="0" y="0"/>
          <a:chExt cx="0" cy="0"/>
        </a:xfrm>
      </p:grpSpPr>
      <p:sp>
        <p:nvSpPr>
          <p:cNvPr id="176" name="Google Shape;176;p20"/>
          <p:cNvSpPr txBox="1"/>
          <p:nvPr/>
        </p:nvSpPr>
        <p:spPr>
          <a:xfrm>
            <a:off x="457200" y="195262"/>
            <a:ext cx="7543800" cy="78898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Comic Sans MS"/>
              <a:buNone/>
            </a:pPr>
            <a:r>
              <a:rPr b="0" i="0" lang="en-US" sz="4000" u="none">
                <a:solidFill>
                  <a:srgbClr val="008000"/>
                </a:solidFill>
                <a:latin typeface="Comic Sans MS"/>
                <a:ea typeface="Comic Sans MS"/>
                <a:cs typeface="Comic Sans MS"/>
                <a:sym typeface="Comic Sans MS"/>
              </a:rPr>
              <a:t>Population definition…….</a:t>
            </a:r>
            <a:endParaRPr/>
          </a:p>
        </p:txBody>
      </p:sp>
      <p:sp>
        <p:nvSpPr>
          <p:cNvPr id="177" name="Google Shape;177;p20"/>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78" name="Google Shape;178;p20"/>
          <p:cNvSpPr txBox="1"/>
          <p:nvPr/>
        </p:nvSpPr>
        <p:spPr>
          <a:xfrm>
            <a:off x="228600" y="1295400"/>
            <a:ext cx="8686800" cy="52578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Note also that the population from which the sample is drawn may not be the same as the population about which we actually want information. Often there is large but not complete overlap between these two groups due to frame issues etc . </a:t>
            </a:r>
            <a:endParaRPr/>
          </a:p>
          <a:p>
            <a:pPr indent="-269875" lvl="0" marL="269875"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Sometimes they may be entirely separate - for instance, we might study rats in order to get a better understanding of human health, or we might study records from people born in 2008 in order to make predictions about people born in 2009.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82" name="Shape 182"/>
        <p:cNvGrpSpPr/>
        <p:nvPr/>
      </p:nvGrpSpPr>
      <p:grpSpPr>
        <a:xfrm>
          <a:off x="0" y="0"/>
          <a:ext cx="0" cy="0"/>
          <a:chOff x="0" y="0"/>
          <a:chExt cx="0" cy="0"/>
        </a:xfrm>
      </p:grpSpPr>
      <p:sp>
        <p:nvSpPr>
          <p:cNvPr id="183" name="Google Shape;183;p21"/>
          <p:cNvSpPr txBox="1"/>
          <p:nvPr/>
        </p:nvSpPr>
        <p:spPr>
          <a:xfrm>
            <a:off x="457200" y="0"/>
            <a:ext cx="8229600" cy="6858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500"/>
              <a:buFont typeface="Comic Sans MS"/>
              <a:buNone/>
            </a:pPr>
            <a:r>
              <a:rPr b="0" i="0" lang="en-US" sz="3500" u="none">
                <a:solidFill>
                  <a:srgbClr val="008000"/>
                </a:solidFill>
                <a:latin typeface="Comic Sans MS"/>
                <a:ea typeface="Comic Sans MS"/>
                <a:cs typeface="Comic Sans MS"/>
                <a:sym typeface="Comic Sans MS"/>
              </a:rPr>
              <a:t>SAMPLING FRAME</a:t>
            </a:r>
            <a:endParaRPr/>
          </a:p>
        </p:txBody>
      </p:sp>
      <p:sp>
        <p:nvSpPr>
          <p:cNvPr id="184" name="Google Shape;184;p21"/>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85" name="Google Shape;185;p21"/>
          <p:cNvSpPr txBox="1"/>
          <p:nvPr/>
        </p:nvSpPr>
        <p:spPr>
          <a:xfrm>
            <a:off x="381000" y="838200"/>
            <a:ext cx="8077200" cy="55626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90000"/>
              </a:lnSpc>
              <a:spcBef>
                <a:spcPts val="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In the most straightforward case, such as the sentencing of a batch of material from production (acceptance sampling by lots), it is possible to identify and measure every single item in the population and to include any one of them in our sample. However, in the more general case this is not possible. There is no way to identify all rats in the set of all rats. Where voting is not compulsory, there is no way to identify which people will actually vote at a forthcoming election (in advance of the election) </a:t>
            </a:r>
            <a:endParaRPr/>
          </a:p>
          <a:p>
            <a:pPr indent="-269875" lvl="0" marL="269875" marR="0" rtl="0" algn="l">
              <a:lnSpc>
                <a:spcPct val="9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As a remedy, we seek a </a:t>
            </a:r>
            <a:r>
              <a:rPr b="0" i="1" lang="en-US" sz="2400" u="none">
                <a:solidFill>
                  <a:srgbClr val="000000"/>
                </a:solidFill>
                <a:latin typeface="Comic Sans MS"/>
                <a:ea typeface="Comic Sans MS"/>
                <a:cs typeface="Comic Sans MS"/>
                <a:sym typeface="Comic Sans MS"/>
              </a:rPr>
              <a:t>sampling frame</a:t>
            </a:r>
            <a:r>
              <a:rPr b="0" i="0" lang="en-US" sz="2400" u="none">
                <a:solidFill>
                  <a:srgbClr val="000000"/>
                </a:solidFill>
                <a:latin typeface="Comic Sans MS"/>
                <a:ea typeface="Comic Sans MS"/>
                <a:cs typeface="Comic Sans MS"/>
                <a:sym typeface="Comic Sans MS"/>
              </a:rPr>
              <a:t> which has the property that we can identify every single element and include any in our sample .</a:t>
            </a:r>
            <a:endParaRPr/>
          </a:p>
          <a:p>
            <a:pPr indent="-269875" lvl="0" marL="269875" marR="0" rtl="0" algn="l">
              <a:lnSpc>
                <a:spcPct val="9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The sampling frame must be representative of the population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89" name="Shape 189"/>
        <p:cNvGrpSpPr/>
        <p:nvPr/>
      </p:nvGrpSpPr>
      <p:grpSpPr>
        <a:xfrm>
          <a:off x="0" y="0"/>
          <a:ext cx="0" cy="0"/>
          <a:chOff x="0" y="0"/>
          <a:chExt cx="0" cy="0"/>
        </a:xfrm>
      </p:grpSpPr>
      <p:sp>
        <p:nvSpPr>
          <p:cNvPr id="190" name="Google Shape;190;p22"/>
          <p:cNvSpPr txBox="1"/>
          <p:nvPr/>
        </p:nvSpPr>
        <p:spPr>
          <a:xfrm>
            <a:off x="457200" y="0"/>
            <a:ext cx="8229600" cy="9144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Comic Sans MS"/>
              <a:buNone/>
            </a:pPr>
            <a:r>
              <a:rPr b="0" i="0" lang="en-US" sz="4000" u="none">
                <a:solidFill>
                  <a:srgbClr val="008000"/>
                </a:solidFill>
                <a:latin typeface="Comic Sans MS"/>
                <a:ea typeface="Comic Sans MS"/>
                <a:cs typeface="Comic Sans MS"/>
                <a:sym typeface="Comic Sans MS"/>
              </a:rPr>
              <a:t>PROBABILITY SAMPLING</a:t>
            </a:r>
            <a:endParaRPr/>
          </a:p>
        </p:txBody>
      </p:sp>
      <p:sp>
        <p:nvSpPr>
          <p:cNvPr id="191" name="Google Shape;191;p22"/>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2" name="Google Shape;192;p22"/>
          <p:cNvSpPr txBox="1"/>
          <p:nvPr/>
        </p:nvSpPr>
        <p:spPr>
          <a:xfrm>
            <a:off x="457200" y="990600"/>
            <a:ext cx="8229600" cy="5562600"/>
          </a:xfrm>
          <a:prstGeom prst="rect">
            <a:avLst/>
          </a:prstGeom>
          <a:noFill/>
          <a:ln>
            <a:noFill/>
          </a:ln>
        </p:spPr>
        <p:txBody>
          <a:bodyPr anchorCtr="0" anchor="t" bIns="45700" lIns="91425" spcFirstLastPara="1" rIns="91425" wrap="square" tIns="45700">
            <a:noAutofit/>
          </a:bodyPr>
          <a:lstStyle/>
          <a:p>
            <a:pPr indent="-269875" lvl="0" marL="273050" marR="0" rtl="0" algn="l">
              <a:lnSpc>
                <a:spcPct val="100000"/>
              </a:lnSpc>
              <a:spcBef>
                <a:spcPts val="0"/>
              </a:spcBef>
              <a:spcAft>
                <a:spcPts val="0"/>
              </a:spcAft>
              <a:buClr>
                <a:srgbClr val="000000"/>
              </a:buClr>
              <a:buSzPts val="2600"/>
              <a:buFont typeface="Arial"/>
              <a:buNone/>
            </a:pPr>
            <a:r>
              <a:t/>
            </a:r>
            <a:endParaRPr b="1" i="0" sz="2600" u="none">
              <a:solidFill>
                <a:srgbClr val="000000"/>
              </a:solidFill>
              <a:latin typeface="Libre Baskerville"/>
              <a:ea typeface="Libre Baskerville"/>
              <a:cs typeface="Libre Baskerville"/>
              <a:sym typeface="Libre Baskerville"/>
            </a:endParaRPr>
          </a:p>
          <a:p>
            <a:pPr indent="-269875" lvl="0" marL="273050" marR="0" rtl="0" algn="l">
              <a:lnSpc>
                <a:spcPct val="10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A </a:t>
            </a:r>
            <a:r>
              <a:rPr b="1" i="0" lang="en-US" sz="2400" u="none">
                <a:solidFill>
                  <a:srgbClr val="000000"/>
                </a:solidFill>
                <a:latin typeface="Comic Sans MS"/>
                <a:ea typeface="Comic Sans MS"/>
                <a:cs typeface="Comic Sans MS"/>
                <a:sym typeface="Comic Sans MS"/>
              </a:rPr>
              <a:t>probability sampling</a:t>
            </a:r>
            <a:r>
              <a:rPr b="0" i="0" lang="en-US" sz="2400" u="none">
                <a:solidFill>
                  <a:srgbClr val="000000"/>
                </a:solidFill>
                <a:latin typeface="Comic Sans MS"/>
                <a:ea typeface="Comic Sans MS"/>
                <a:cs typeface="Comic Sans MS"/>
                <a:sym typeface="Comic Sans MS"/>
              </a:rPr>
              <a:t> scheme is one in which every unit in the population has a chance (greater than zero) of being selected in the sample, and this probability can be accurately determined. </a:t>
            </a:r>
            <a:endParaRPr/>
          </a:p>
          <a:p>
            <a:pPr indent="-269875" lvl="0" marL="273050" marR="0" rtl="0" algn="l">
              <a:lnSpc>
                <a:spcPct val="100000"/>
              </a:lnSpc>
              <a:spcBef>
                <a:spcPts val="500"/>
              </a:spcBef>
              <a:spcAft>
                <a:spcPts val="0"/>
              </a:spcAft>
              <a:buClr>
                <a:srgbClr val="000000"/>
              </a:buClr>
              <a:buSzPts val="2400"/>
              <a:buFont typeface="Arial"/>
              <a:buNone/>
            </a:pPr>
            <a:r>
              <a:t/>
            </a:r>
            <a:endParaRPr b="0" i="0" sz="2400" u="none">
              <a:solidFill>
                <a:srgbClr val="000000"/>
              </a:solidFill>
              <a:latin typeface="Comic Sans MS"/>
              <a:ea typeface="Comic Sans MS"/>
              <a:cs typeface="Comic Sans MS"/>
              <a:sym typeface="Comic Sans MS"/>
            </a:endParaRPr>
          </a:p>
          <a:p>
            <a:pPr indent="-269875" lvl="0" marL="273050" marR="0" rtl="0" algn="l">
              <a:lnSpc>
                <a:spcPct val="10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 When every element in the population </a:t>
            </a:r>
            <a:r>
              <a:rPr b="0" i="1" lang="en-US" sz="2400" u="none">
                <a:solidFill>
                  <a:srgbClr val="000000"/>
                </a:solidFill>
                <a:latin typeface="Comic Sans MS"/>
                <a:ea typeface="Comic Sans MS"/>
                <a:cs typeface="Comic Sans MS"/>
                <a:sym typeface="Comic Sans MS"/>
              </a:rPr>
              <a:t>does</a:t>
            </a:r>
            <a:r>
              <a:rPr b="0" i="0" lang="en-US" sz="2400" u="none">
                <a:solidFill>
                  <a:srgbClr val="000000"/>
                </a:solidFill>
                <a:latin typeface="Comic Sans MS"/>
                <a:ea typeface="Comic Sans MS"/>
                <a:cs typeface="Comic Sans MS"/>
                <a:sym typeface="Comic Sans MS"/>
              </a:rPr>
              <a:t> have the same probability of selection, this is known as an 'equal probability of selection' (EPS) design. Such designs are also referred to as 'self-weighting' because all sampled units are given the same weight</a:t>
            </a:r>
            <a:r>
              <a:rPr b="0" i="0" lang="en-US" sz="2800" u="none">
                <a:solidFill>
                  <a:srgbClr val="000000"/>
                </a:solidFill>
                <a:latin typeface="Comic Sans MS"/>
                <a:ea typeface="Comic Sans MS"/>
                <a:cs typeface="Comic Sans MS"/>
                <a:sym typeface="Comic Sans MS"/>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96" name="Shape 196"/>
        <p:cNvGrpSpPr/>
        <p:nvPr/>
      </p:nvGrpSpPr>
      <p:grpSpPr>
        <a:xfrm>
          <a:off x="0" y="0"/>
          <a:ext cx="0" cy="0"/>
          <a:chOff x="0" y="0"/>
          <a:chExt cx="0" cy="0"/>
        </a:xfrm>
      </p:grpSpPr>
      <p:sp>
        <p:nvSpPr>
          <p:cNvPr id="197" name="Google Shape;197;p23"/>
          <p:cNvSpPr txBox="1"/>
          <p:nvPr/>
        </p:nvSpPr>
        <p:spPr>
          <a:xfrm>
            <a:off x="457200" y="122237"/>
            <a:ext cx="7543800" cy="898525"/>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000"/>
              <a:buFont typeface="Comic Sans MS"/>
              <a:buNone/>
            </a:pPr>
            <a:r>
              <a:rPr b="0" i="0" lang="en-US" sz="3000" u="none">
                <a:solidFill>
                  <a:srgbClr val="008000"/>
                </a:solidFill>
                <a:latin typeface="Comic Sans MS"/>
                <a:ea typeface="Comic Sans MS"/>
                <a:cs typeface="Comic Sans MS"/>
                <a:sym typeface="Comic Sans MS"/>
              </a:rPr>
              <a:t>PROBABILITY SAMPLING…….</a:t>
            </a:r>
            <a:endParaRPr/>
          </a:p>
        </p:txBody>
      </p:sp>
      <p:sp>
        <p:nvSpPr>
          <p:cNvPr id="198" name="Google Shape;198;p23"/>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9" name="Google Shape;199;p23"/>
          <p:cNvSpPr txBox="1"/>
          <p:nvPr/>
        </p:nvSpPr>
        <p:spPr>
          <a:xfrm>
            <a:off x="457200" y="1143000"/>
            <a:ext cx="8229600" cy="5410200"/>
          </a:xfrm>
          <a:prstGeom prst="rect">
            <a:avLst/>
          </a:prstGeom>
          <a:noFill/>
          <a:ln>
            <a:noFill/>
          </a:ln>
        </p:spPr>
        <p:txBody>
          <a:bodyPr anchorCtr="0" anchor="t" bIns="45700" lIns="91425" spcFirstLastPara="1" rIns="91425" wrap="square" tIns="45700">
            <a:noAutofit/>
          </a:bodyPr>
          <a:lstStyle/>
          <a:p>
            <a:pPr indent="-269873" lvl="0" marL="271462" marR="0" rtl="0" algn="l">
              <a:lnSpc>
                <a:spcPct val="100000"/>
              </a:lnSpc>
              <a:spcBef>
                <a:spcPts val="0"/>
              </a:spcBef>
              <a:spcAft>
                <a:spcPts val="0"/>
              </a:spcAft>
              <a:buClr>
                <a:srgbClr val="000000"/>
              </a:buClr>
              <a:buSzPts val="2600"/>
              <a:buFont typeface="Arial"/>
              <a:buNone/>
            </a:pPr>
            <a:r>
              <a:t/>
            </a:r>
            <a:endParaRPr b="0" i="0" sz="2600" u="none">
              <a:solidFill>
                <a:srgbClr val="000000"/>
              </a:solidFill>
              <a:latin typeface="Libre Baskerville"/>
              <a:ea typeface="Libre Baskerville"/>
              <a:cs typeface="Libre Baskerville"/>
              <a:sym typeface="Libre Baskerville"/>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Probability sampling includes: </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Simple Random Sampling, </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Systematic Sampling,</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Stratified Random Sampling, </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Cluster Sampling</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Multistage Sampling. </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Multiphase sampling</a:t>
            </a:r>
            <a:endParaRPr/>
          </a:p>
          <a:p>
            <a:pPr indent="0" lvl="0" marL="0" marR="0" rtl="0" algn="l">
              <a:lnSpc>
                <a:spcPct val="100000"/>
              </a:lnSpc>
              <a:spcBef>
                <a:spcPts val="0"/>
              </a:spcBef>
              <a:spcAft>
                <a:spcPts val="0"/>
              </a:spcAft>
              <a:buNone/>
            </a:pPr>
            <a:r>
              <a:t/>
            </a:r>
            <a:endParaRPr b="0" i="0" sz="2600" u="none">
              <a:solidFill>
                <a:srgbClr val="9B2D1F"/>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03" name="Shape 203"/>
        <p:cNvGrpSpPr/>
        <p:nvPr/>
      </p:nvGrpSpPr>
      <p:grpSpPr>
        <a:xfrm>
          <a:off x="0" y="0"/>
          <a:ext cx="0" cy="0"/>
          <a:chOff x="0" y="0"/>
          <a:chExt cx="0" cy="0"/>
        </a:xfrm>
      </p:grpSpPr>
      <p:sp>
        <p:nvSpPr>
          <p:cNvPr id="204" name="Google Shape;204;p24"/>
          <p:cNvSpPr txBox="1"/>
          <p:nvPr/>
        </p:nvSpPr>
        <p:spPr>
          <a:xfrm>
            <a:off x="152400" y="0"/>
            <a:ext cx="8839200" cy="7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000"/>
              <a:buFont typeface="Comic Sans MS"/>
              <a:buNone/>
            </a:pPr>
            <a:r>
              <a:rPr b="0" i="0" lang="en-US" sz="3000" u="none">
                <a:solidFill>
                  <a:srgbClr val="008000"/>
                </a:solidFill>
                <a:latin typeface="Comic Sans MS"/>
                <a:ea typeface="Comic Sans MS"/>
                <a:cs typeface="Comic Sans MS"/>
                <a:sym typeface="Comic Sans MS"/>
              </a:rPr>
              <a:t>NON PROBABILITY SAMPLING</a:t>
            </a:r>
            <a:endParaRPr/>
          </a:p>
        </p:txBody>
      </p:sp>
      <p:sp>
        <p:nvSpPr>
          <p:cNvPr id="205" name="Google Shape;205;p24"/>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06" name="Google Shape;206;p24"/>
          <p:cNvSpPr txBox="1"/>
          <p:nvPr/>
        </p:nvSpPr>
        <p:spPr>
          <a:xfrm>
            <a:off x="533400" y="914400"/>
            <a:ext cx="7391400" cy="5715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1700"/>
              <a:buFont typeface="Noto Sans Symbols"/>
              <a:buChar char="⚫"/>
            </a:pPr>
            <a:r>
              <a:rPr b="0" i="0" lang="en-US" sz="2000" u="none">
                <a:solidFill>
                  <a:srgbClr val="9B2D1F"/>
                </a:solidFill>
                <a:latin typeface="Comic Sans MS"/>
                <a:ea typeface="Comic Sans MS"/>
                <a:cs typeface="Comic Sans MS"/>
                <a:sym typeface="Comic Sans MS"/>
              </a:rPr>
              <a:t>Any sampling method where some elements of population have </a:t>
            </a:r>
            <a:r>
              <a:rPr b="0" i="1" lang="en-US" sz="2000" u="none">
                <a:solidFill>
                  <a:srgbClr val="9B2D1F"/>
                </a:solidFill>
                <a:latin typeface="Comic Sans MS"/>
                <a:ea typeface="Comic Sans MS"/>
                <a:cs typeface="Comic Sans MS"/>
                <a:sym typeface="Comic Sans MS"/>
              </a:rPr>
              <a:t>no</a:t>
            </a:r>
            <a:r>
              <a:rPr b="0" i="0" lang="en-US" sz="2000" u="none">
                <a:solidFill>
                  <a:srgbClr val="9B2D1F"/>
                </a:solidFill>
                <a:latin typeface="Comic Sans MS"/>
                <a:ea typeface="Comic Sans MS"/>
                <a:cs typeface="Comic Sans MS"/>
                <a:sym typeface="Comic Sans MS"/>
              </a:rPr>
              <a:t> chance of selection (these are sometimes referred to as 'out of coverage'/'undercovered'), or where the probability of selection can't be accurately determined. It involves the selection of elements based on assumptions regarding the population of interest, which forms the criteria for selection. Hence, because the selection of elements is nonrandom, nonprobability sampling not allows the estimation of sampling errors..</a:t>
            </a:r>
            <a:endParaRPr/>
          </a:p>
          <a:p>
            <a:pPr indent="-269875" lvl="0" marL="269875" marR="0" rtl="0" algn="l">
              <a:lnSpc>
                <a:spcPct val="80000"/>
              </a:lnSpc>
              <a:spcBef>
                <a:spcPts val="500"/>
              </a:spcBef>
              <a:spcAft>
                <a:spcPts val="0"/>
              </a:spcAft>
              <a:buClr>
                <a:srgbClr val="000000"/>
              </a:buClr>
              <a:buSzPts val="2000"/>
              <a:buFont typeface="Arial"/>
              <a:buNone/>
            </a:pPr>
            <a:r>
              <a:t/>
            </a:r>
            <a:endParaRPr b="0" i="1" sz="2000" u="none">
              <a:solidFill>
                <a:srgbClr val="9B2D1F"/>
              </a:solidFill>
              <a:latin typeface="Comic Sans MS"/>
              <a:ea typeface="Comic Sans MS"/>
              <a:cs typeface="Comic Sans MS"/>
              <a:sym typeface="Comic Sans MS"/>
            </a:endParaRPr>
          </a:p>
          <a:p>
            <a:pPr indent="-269875" lvl="0" marL="269875" marR="0" rtl="0" algn="l">
              <a:lnSpc>
                <a:spcPct val="80000"/>
              </a:lnSpc>
              <a:spcBef>
                <a:spcPts val="500"/>
              </a:spcBef>
              <a:spcAft>
                <a:spcPts val="0"/>
              </a:spcAft>
              <a:buClr>
                <a:srgbClr val="D34817"/>
              </a:buClr>
              <a:buSzPts val="1700"/>
              <a:buFont typeface="Noto Sans Symbols"/>
              <a:buChar char="⚫"/>
            </a:pPr>
            <a:r>
              <a:rPr b="0" i="1" lang="en-US" sz="2000" u="none">
                <a:solidFill>
                  <a:srgbClr val="9B2D1F"/>
                </a:solidFill>
                <a:latin typeface="Comic Sans MS"/>
                <a:ea typeface="Comic Sans MS"/>
                <a:cs typeface="Comic Sans MS"/>
                <a:sym typeface="Comic Sans MS"/>
              </a:rPr>
              <a:t>Example: We visit every household in a given street, and interview the first person to answer the door. In any household with more than one occupant, this is a nonprobability sample, because some people are more likely to answer the door (e.g. an unemployed person who spends most of their time at home is more likely to answer than an employed housemate who might be at work when the interviewer calls) and it's not practical to calculate these probabilities</a:t>
            </a:r>
            <a:r>
              <a:rPr b="0" i="1" lang="en-US" sz="2100" u="none">
                <a:solidFill>
                  <a:srgbClr val="000000"/>
                </a:solidFill>
                <a:latin typeface="Comic Sans MS"/>
                <a:ea typeface="Comic Sans MS"/>
                <a:cs typeface="Comic Sans MS"/>
                <a:sym typeface="Comic Sans M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10" name="Shape 210"/>
        <p:cNvGrpSpPr/>
        <p:nvPr/>
      </p:nvGrpSpPr>
      <p:grpSpPr>
        <a:xfrm>
          <a:off x="0" y="0"/>
          <a:ext cx="0" cy="0"/>
          <a:chOff x="0" y="0"/>
          <a:chExt cx="0" cy="0"/>
        </a:xfrm>
      </p:grpSpPr>
      <p:sp>
        <p:nvSpPr>
          <p:cNvPr id="211" name="Google Shape;211;p25"/>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600"/>
              <a:buFont typeface="Comic Sans MS"/>
              <a:buNone/>
            </a:pPr>
            <a:r>
              <a:rPr b="0" i="0" lang="en-US" sz="3600" u="none">
                <a:solidFill>
                  <a:srgbClr val="008000"/>
                </a:solidFill>
                <a:latin typeface="Comic Sans MS"/>
                <a:ea typeface="Comic Sans MS"/>
                <a:cs typeface="Comic Sans MS"/>
                <a:sym typeface="Comic Sans MS"/>
              </a:rPr>
              <a:t>NONPROBABILITY SAMPLING…….</a:t>
            </a:r>
            <a:endParaRPr/>
          </a:p>
        </p:txBody>
      </p:sp>
      <p:sp>
        <p:nvSpPr>
          <p:cNvPr id="212" name="Google Shape;212;p25"/>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13" name="Google Shape;213;p25"/>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Arial"/>
              <a:buChar char="•"/>
            </a:pPr>
            <a:r>
              <a:rPr b="0" i="0" lang="en-US" sz="2600" u="none">
                <a:solidFill>
                  <a:srgbClr val="9B2D1F"/>
                </a:solidFill>
                <a:latin typeface="Comic Sans MS"/>
                <a:ea typeface="Comic Sans MS"/>
                <a:cs typeface="Comic Sans MS"/>
                <a:sym typeface="Comic Sans MS"/>
              </a:rPr>
              <a:t>Nonprobability Sampling includes: </a:t>
            </a:r>
            <a:r>
              <a:rPr b="0" i="0" lang="en-US" sz="2600" u="sng">
                <a:solidFill>
                  <a:schemeClr val="hlink"/>
                </a:solidFill>
                <a:latin typeface="Arial"/>
                <a:ea typeface="Arial"/>
                <a:cs typeface="Arial"/>
                <a:sym typeface="Arial"/>
                <a:hlinkClick r:id="rId3"/>
              </a:rPr>
              <a:t>Accidental Sampling</a:t>
            </a:r>
            <a:r>
              <a:rPr b="0" i="0" lang="en-US" sz="2600" u="none">
                <a:solidFill>
                  <a:srgbClr val="9B2D1F"/>
                </a:solidFill>
                <a:latin typeface="Comic Sans MS"/>
                <a:ea typeface="Comic Sans MS"/>
                <a:cs typeface="Comic Sans MS"/>
                <a:sym typeface="Comic Sans MS"/>
              </a:rPr>
              <a:t>, </a:t>
            </a:r>
            <a:r>
              <a:rPr b="0" i="0" lang="en-US" sz="2600" u="sng">
                <a:solidFill>
                  <a:schemeClr val="hlink"/>
                </a:solidFill>
                <a:latin typeface="Arial"/>
                <a:ea typeface="Arial"/>
                <a:cs typeface="Arial"/>
                <a:sym typeface="Arial"/>
                <a:hlinkClick r:id="rId4"/>
              </a:rPr>
              <a:t>Quota Sampling</a:t>
            </a:r>
            <a:r>
              <a:rPr b="0" i="0" lang="en-US" sz="2600" u="none">
                <a:solidFill>
                  <a:srgbClr val="9B2D1F"/>
                </a:solidFill>
                <a:latin typeface="Comic Sans MS"/>
                <a:ea typeface="Comic Sans MS"/>
                <a:cs typeface="Comic Sans MS"/>
                <a:sym typeface="Comic Sans MS"/>
              </a:rPr>
              <a:t> and Purposive Sampling. In addition, nonresponse effects may turn </a:t>
            </a:r>
            <a:r>
              <a:rPr b="0" i="1" lang="en-US" sz="2600" u="none">
                <a:solidFill>
                  <a:srgbClr val="9B2D1F"/>
                </a:solidFill>
                <a:latin typeface="Comic Sans MS"/>
                <a:ea typeface="Comic Sans MS"/>
                <a:cs typeface="Comic Sans MS"/>
                <a:sym typeface="Comic Sans MS"/>
              </a:rPr>
              <a:t>any</a:t>
            </a:r>
            <a:r>
              <a:rPr b="0" i="0" lang="en-US" sz="2600" u="none">
                <a:solidFill>
                  <a:srgbClr val="9B2D1F"/>
                </a:solidFill>
                <a:latin typeface="Comic Sans MS"/>
                <a:ea typeface="Comic Sans MS"/>
                <a:cs typeface="Comic Sans MS"/>
                <a:sym typeface="Comic Sans MS"/>
              </a:rPr>
              <a:t> probability design into a nonprobability design if the characteristics of nonresponse are not well understood, since nonresponse effectively modifies each element's probability of being sampled.</a:t>
            </a:r>
            <a:endParaRPr/>
          </a:p>
          <a:p>
            <a:pPr indent="0" lvl="0" marL="0" marR="0" rtl="0" algn="l">
              <a:lnSpc>
                <a:spcPct val="100000"/>
              </a:lnSpc>
              <a:spcBef>
                <a:spcPts val="0"/>
              </a:spcBef>
              <a:spcAft>
                <a:spcPts val="0"/>
              </a:spcAft>
              <a:buNone/>
            </a:pPr>
            <a:r>
              <a:t/>
            </a:r>
            <a:endParaRPr b="0" i="0" sz="2600" u="none">
              <a:solidFill>
                <a:srgbClr val="9B2D1F"/>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17" name="Shape 217"/>
        <p:cNvGrpSpPr/>
        <p:nvPr/>
      </p:nvGrpSpPr>
      <p:grpSpPr>
        <a:xfrm>
          <a:off x="0" y="0"/>
          <a:ext cx="0" cy="0"/>
          <a:chOff x="0" y="0"/>
          <a:chExt cx="0" cy="0"/>
        </a:xfrm>
      </p:grpSpPr>
      <p:sp>
        <p:nvSpPr>
          <p:cNvPr id="218" name="Google Shape;218;p26"/>
          <p:cNvSpPr txBox="1"/>
          <p:nvPr/>
        </p:nvSpPr>
        <p:spPr>
          <a:xfrm>
            <a:off x="457200" y="122237"/>
            <a:ext cx="7543800" cy="86836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000"/>
              <a:buFont typeface="Comic Sans MS"/>
              <a:buNone/>
            </a:pPr>
            <a:r>
              <a:rPr b="0" i="0" lang="en-US" sz="3000" u="none">
                <a:solidFill>
                  <a:srgbClr val="008000"/>
                </a:solidFill>
                <a:latin typeface="Comic Sans MS"/>
                <a:ea typeface="Comic Sans MS"/>
                <a:cs typeface="Comic Sans MS"/>
                <a:sym typeface="Comic Sans MS"/>
              </a:rPr>
              <a:t>SIMPLE RANDOM SAMPLING</a:t>
            </a:r>
            <a:endParaRPr/>
          </a:p>
        </p:txBody>
      </p:sp>
      <p:sp>
        <p:nvSpPr>
          <p:cNvPr id="219" name="Google Shape;219;p26"/>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0" name="Google Shape;220;p26"/>
          <p:cNvSpPr txBox="1"/>
          <p:nvPr/>
        </p:nvSpPr>
        <p:spPr>
          <a:xfrm>
            <a:off x="304800" y="990600"/>
            <a:ext cx="8686800" cy="58674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Arial"/>
              <a:buChar char="•"/>
            </a:pPr>
            <a:r>
              <a:rPr b="0" i="0" lang="en-US" sz="2600" u="none">
                <a:solidFill>
                  <a:srgbClr val="9B2D1F"/>
                </a:solidFill>
                <a:latin typeface="Comic Sans MS"/>
                <a:ea typeface="Comic Sans MS"/>
                <a:cs typeface="Comic Sans MS"/>
                <a:sym typeface="Comic Sans MS"/>
              </a:rPr>
              <a:t>Applicable when population is small, homogeneous &amp; readily available</a:t>
            </a:r>
            <a:endParaRPr/>
          </a:p>
          <a:p>
            <a:pPr indent="-269875" lvl="0" marL="269875" marR="0" rtl="0" algn="l">
              <a:lnSpc>
                <a:spcPct val="100000"/>
              </a:lnSpc>
              <a:spcBef>
                <a:spcPts val="500"/>
              </a:spcBef>
              <a:spcAft>
                <a:spcPts val="0"/>
              </a:spcAft>
              <a:buClr>
                <a:srgbClr val="D34817"/>
              </a:buClr>
              <a:buSzPts val="2210"/>
              <a:buFont typeface="Arial"/>
              <a:buChar char="•"/>
            </a:pPr>
            <a:r>
              <a:rPr b="0" i="0" lang="en-US" sz="2600" u="none">
                <a:solidFill>
                  <a:srgbClr val="9B2D1F"/>
                </a:solidFill>
                <a:latin typeface="Comic Sans MS"/>
                <a:ea typeface="Comic Sans MS"/>
                <a:cs typeface="Comic Sans MS"/>
                <a:sym typeface="Comic Sans MS"/>
              </a:rPr>
              <a:t>All subsets of the frame are given an equal probability. Each element of the frame thus has an equal probability of selection.</a:t>
            </a:r>
            <a:endParaRPr/>
          </a:p>
          <a:p>
            <a:pPr indent="-269875" lvl="0" marL="269875" marR="0" rtl="0" algn="l">
              <a:lnSpc>
                <a:spcPct val="100000"/>
              </a:lnSpc>
              <a:spcBef>
                <a:spcPts val="500"/>
              </a:spcBef>
              <a:spcAft>
                <a:spcPts val="0"/>
              </a:spcAft>
              <a:buClr>
                <a:srgbClr val="D34817"/>
              </a:buClr>
              <a:buSzPts val="2210"/>
              <a:buFont typeface="Arial"/>
              <a:buChar char="•"/>
            </a:pPr>
            <a:r>
              <a:rPr b="0" i="0" lang="en-US" sz="2600" u="none">
                <a:solidFill>
                  <a:srgbClr val="9B2D1F"/>
                </a:solidFill>
                <a:latin typeface="Comic Sans MS"/>
                <a:ea typeface="Comic Sans MS"/>
                <a:cs typeface="Comic Sans MS"/>
                <a:sym typeface="Comic Sans MS"/>
              </a:rPr>
              <a:t>It provides for greatest number of possible samples. This is done by assigning a number to each unit in the sampling frame.</a:t>
            </a:r>
            <a:endParaRPr/>
          </a:p>
          <a:p>
            <a:pPr indent="-269875" lvl="0" marL="269875" marR="0" rtl="0" algn="l">
              <a:lnSpc>
                <a:spcPct val="100000"/>
              </a:lnSpc>
              <a:spcBef>
                <a:spcPts val="500"/>
              </a:spcBef>
              <a:spcAft>
                <a:spcPts val="0"/>
              </a:spcAft>
              <a:buClr>
                <a:srgbClr val="D34817"/>
              </a:buClr>
              <a:buSzPts val="2210"/>
              <a:buFont typeface="Arial"/>
              <a:buChar char="•"/>
            </a:pPr>
            <a:r>
              <a:rPr b="0" i="0" lang="en-US" sz="2600" u="none">
                <a:solidFill>
                  <a:srgbClr val="9B2D1F"/>
                </a:solidFill>
                <a:latin typeface="Comic Sans MS"/>
                <a:ea typeface="Comic Sans MS"/>
                <a:cs typeface="Comic Sans MS"/>
                <a:sym typeface="Comic Sans MS"/>
              </a:rPr>
              <a:t>A table of random number or lottery system is used to determine which units are to be selected.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86" name="Shape 86"/>
        <p:cNvGrpSpPr/>
        <p:nvPr/>
      </p:nvGrpSpPr>
      <p:grpSpPr>
        <a:xfrm>
          <a:off x="0" y="0"/>
          <a:ext cx="0" cy="0"/>
          <a:chOff x="0" y="0"/>
          <a:chExt cx="0" cy="0"/>
        </a:xfrm>
      </p:grpSpPr>
      <p:sp>
        <p:nvSpPr>
          <p:cNvPr id="87" name="Google Shape;87;p9"/>
          <p:cNvSpPr txBox="1"/>
          <p:nvPr/>
        </p:nvSpPr>
        <p:spPr>
          <a:xfrm>
            <a:off x="457200" y="122237"/>
            <a:ext cx="7543800" cy="86201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000"/>
              <a:buFont typeface="Arial"/>
              <a:buNone/>
            </a:pPr>
            <a:r>
              <a:rPr b="0" i="0" lang="en-US" sz="3000" u="none">
                <a:solidFill>
                  <a:srgbClr val="008000"/>
                </a:solidFill>
                <a:latin typeface="Arial"/>
                <a:ea typeface="Arial"/>
                <a:cs typeface="Arial"/>
                <a:sym typeface="Arial"/>
              </a:rPr>
              <a:t>LEARNING OBJECTIVES</a:t>
            </a:r>
            <a:r>
              <a:rPr b="0" i="0" lang="en-US" sz="4000" u="none">
                <a:solidFill>
                  <a:srgbClr val="696464"/>
                </a:solidFill>
                <a:latin typeface="Arial"/>
                <a:ea typeface="Arial"/>
                <a:cs typeface="Arial"/>
                <a:sym typeface="Arial"/>
              </a:rPr>
              <a:t> </a:t>
            </a:r>
            <a:endParaRPr/>
          </a:p>
        </p:txBody>
      </p:sp>
      <p:sp>
        <p:nvSpPr>
          <p:cNvPr id="88" name="Google Shape;88;p9"/>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89" name="Google Shape;89;p9"/>
          <p:cNvSpPr txBox="1"/>
          <p:nvPr/>
        </p:nvSpPr>
        <p:spPr>
          <a:xfrm>
            <a:off x="228600" y="1371600"/>
            <a:ext cx="8382000" cy="4953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Noto Sans Symbols"/>
              <a:buChar char="⚫"/>
            </a:pPr>
            <a:r>
              <a:rPr b="1" i="0" lang="en-US" sz="2600" u="none">
                <a:solidFill>
                  <a:srgbClr val="002060"/>
                </a:solidFill>
                <a:latin typeface="Arial"/>
                <a:ea typeface="Arial"/>
                <a:cs typeface="Arial"/>
                <a:sym typeface="Arial"/>
              </a:rPr>
              <a:t>Learn  the reasons for sampling</a:t>
            </a:r>
            <a:endParaRPr/>
          </a:p>
          <a:p>
            <a:pPr indent="-269875" lvl="0" marL="269875" marR="0" rtl="0" algn="l">
              <a:lnSpc>
                <a:spcPct val="100000"/>
              </a:lnSpc>
              <a:spcBef>
                <a:spcPts val="500"/>
              </a:spcBef>
              <a:spcAft>
                <a:spcPts val="0"/>
              </a:spcAft>
              <a:buClr>
                <a:srgbClr val="000000"/>
              </a:buClr>
              <a:buSzPts val="2600"/>
              <a:buFont typeface="Arial"/>
              <a:buNone/>
            </a:pPr>
            <a:r>
              <a:t/>
            </a:r>
            <a:endParaRPr b="1" i="0" sz="2600" u="none">
              <a:solidFill>
                <a:srgbClr val="002060"/>
              </a:solidFill>
              <a:latin typeface="Arial"/>
              <a:ea typeface="Arial"/>
              <a:cs typeface="Arial"/>
              <a:sym typeface="Arial"/>
            </a:endParaRPr>
          </a:p>
          <a:p>
            <a:pPr indent="-269875" lvl="0" marL="269875" marR="0" rtl="0" algn="l">
              <a:lnSpc>
                <a:spcPct val="100000"/>
              </a:lnSpc>
              <a:spcBef>
                <a:spcPts val="500"/>
              </a:spcBef>
              <a:spcAft>
                <a:spcPts val="0"/>
              </a:spcAft>
              <a:buClr>
                <a:srgbClr val="D34817"/>
              </a:buClr>
              <a:buSzPts val="2210"/>
              <a:buFont typeface="Noto Sans Symbols"/>
              <a:buChar char="⚫"/>
            </a:pPr>
            <a:r>
              <a:rPr b="1" i="0" lang="en-US" sz="2600" u="none">
                <a:solidFill>
                  <a:srgbClr val="002060"/>
                </a:solidFill>
                <a:latin typeface="Arial"/>
                <a:ea typeface="Arial"/>
                <a:cs typeface="Arial"/>
                <a:sym typeface="Arial"/>
              </a:rPr>
              <a:t>Develop an understanding about different sampling methods</a:t>
            </a:r>
            <a:endParaRPr/>
          </a:p>
          <a:p>
            <a:pPr indent="-269875" lvl="0" marL="269875" marR="0" rtl="0" algn="l">
              <a:lnSpc>
                <a:spcPct val="100000"/>
              </a:lnSpc>
              <a:spcBef>
                <a:spcPts val="500"/>
              </a:spcBef>
              <a:spcAft>
                <a:spcPts val="0"/>
              </a:spcAft>
              <a:buClr>
                <a:srgbClr val="000000"/>
              </a:buClr>
              <a:buSzPts val="2600"/>
              <a:buFont typeface="Arial"/>
              <a:buNone/>
            </a:pPr>
            <a:r>
              <a:t/>
            </a:r>
            <a:endParaRPr b="1" i="0" sz="2600" u="none">
              <a:solidFill>
                <a:srgbClr val="002060"/>
              </a:solidFill>
              <a:latin typeface="Arial"/>
              <a:ea typeface="Arial"/>
              <a:cs typeface="Arial"/>
              <a:sym typeface="Arial"/>
            </a:endParaRPr>
          </a:p>
          <a:p>
            <a:pPr indent="-269875" lvl="0" marL="269875" marR="0" rtl="0" algn="l">
              <a:lnSpc>
                <a:spcPct val="100000"/>
              </a:lnSpc>
              <a:spcBef>
                <a:spcPts val="500"/>
              </a:spcBef>
              <a:spcAft>
                <a:spcPts val="0"/>
              </a:spcAft>
              <a:buClr>
                <a:srgbClr val="D34817"/>
              </a:buClr>
              <a:buSzPts val="2210"/>
              <a:buFont typeface="Noto Sans Symbols"/>
              <a:buChar char="⚫"/>
            </a:pPr>
            <a:r>
              <a:rPr b="1" i="0" lang="en-US" sz="2600" u="none">
                <a:solidFill>
                  <a:srgbClr val="002060"/>
                </a:solidFill>
                <a:latin typeface="Arial"/>
                <a:ea typeface="Arial"/>
                <a:cs typeface="Arial"/>
                <a:sym typeface="Arial"/>
              </a:rPr>
              <a:t>Distinguish between probability &amp; non probability sampling</a:t>
            </a:r>
            <a:endParaRPr/>
          </a:p>
          <a:p>
            <a:pPr indent="-269875" lvl="0" marL="269875" marR="0" rtl="0" algn="l">
              <a:lnSpc>
                <a:spcPct val="100000"/>
              </a:lnSpc>
              <a:spcBef>
                <a:spcPts val="500"/>
              </a:spcBef>
              <a:spcAft>
                <a:spcPts val="0"/>
              </a:spcAft>
              <a:buClr>
                <a:srgbClr val="000000"/>
              </a:buClr>
              <a:buSzPts val="2600"/>
              <a:buFont typeface="Arial"/>
              <a:buNone/>
            </a:pPr>
            <a:r>
              <a:t/>
            </a:r>
            <a:endParaRPr b="1" i="0" sz="2600" u="none">
              <a:solidFill>
                <a:srgbClr val="002060"/>
              </a:solidFill>
              <a:latin typeface="Arial"/>
              <a:ea typeface="Arial"/>
              <a:cs typeface="Arial"/>
              <a:sym typeface="Arial"/>
            </a:endParaRPr>
          </a:p>
          <a:p>
            <a:pPr indent="-269875" lvl="0" marL="269875" marR="0" rtl="0" algn="l">
              <a:lnSpc>
                <a:spcPct val="100000"/>
              </a:lnSpc>
              <a:spcBef>
                <a:spcPts val="500"/>
              </a:spcBef>
              <a:spcAft>
                <a:spcPts val="0"/>
              </a:spcAft>
              <a:buClr>
                <a:srgbClr val="D34817"/>
              </a:buClr>
              <a:buSzPts val="2210"/>
              <a:buFont typeface="Noto Sans Symbols"/>
              <a:buChar char="⚫"/>
            </a:pPr>
            <a:r>
              <a:rPr b="1" i="0" lang="en-US" sz="2600" u="none">
                <a:solidFill>
                  <a:srgbClr val="002060"/>
                </a:solidFill>
                <a:latin typeface="Arial"/>
                <a:ea typeface="Arial"/>
                <a:cs typeface="Arial"/>
                <a:sym typeface="Arial"/>
              </a:rPr>
              <a:t>Discuss the relative advantages &amp; disadvantages of each sampling methods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24" name="Shape 224"/>
        <p:cNvGrpSpPr/>
        <p:nvPr/>
      </p:nvGrpSpPr>
      <p:grpSpPr>
        <a:xfrm>
          <a:off x="0" y="0"/>
          <a:ext cx="0" cy="0"/>
          <a:chOff x="0" y="0"/>
          <a:chExt cx="0" cy="0"/>
        </a:xfrm>
      </p:grpSpPr>
      <p:sp>
        <p:nvSpPr>
          <p:cNvPr id="225" name="Google Shape;225;p27"/>
          <p:cNvSpPr txBox="1"/>
          <p:nvPr/>
        </p:nvSpPr>
        <p:spPr>
          <a:xfrm>
            <a:off x="152400" y="274637"/>
            <a:ext cx="8839200" cy="86836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Comic Sans MS"/>
              <a:buNone/>
            </a:pPr>
            <a:r>
              <a:rPr b="0" i="0" lang="en-US" sz="4000" u="none">
                <a:solidFill>
                  <a:srgbClr val="008000"/>
                </a:solidFill>
                <a:latin typeface="Comic Sans MS"/>
                <a:ea typeface="Comic Sans MS"/>
                <a:cs typeface="Comic Sans MS"/>
                <a:sym typeface="Comic Sans MS"/>
              </a:rPr>
              <a:t>SIMPLE RANDOM SAMPLING……..</a:t>
            </a:r>
            <a:endParaRPr/>
          </a:p>
        </p:txBody>
      </p:sp>
      <p:sp>
        <p:nvSpPr>
          <p:cNvPr id="226" name="Google Shape;226;p27"/>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7" name="Google Shape;227;p27"/>
          <p:cNvSpPr txBox="1"/>
          <p:nvPr/>
        </p:nvSpPr>
        <p:spPr>
          <a:xfrm>
            <a:off x="457200" y="1219200"/>
            <a:ext cx="8229600" cy="4911725"/>
          </a:xfrm>
          <a:prstGeom prst="rect">
            <a:avLst/>
          </a:prstGeom>
          <a:noFill/>
          <a:ln>
            <a:noFill/>
          </a:ln>
        </p:spPr>
        <p:txBody>
          <a:bodyPr anchorCtr="0" anchor="t" bIns="45700" lIns="91425" spcFirstLastPara="1" rIns="91425" wrap="square" tIns="45700">
            <a:noAutofit/>
          </a:bodyPr>
          <a:lstStyle/>
          <a:p>
            <a:pPr indent="-269875" lvl="0" marL="269875" marR="0" rtl="0" algn="l">
              <a:lnSpc>
                <a:spcPct val="90000"/>
              </a:lnSpc>
              <a:spcBef>
                <a:spcPts val="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Estimates are easy to calculate</a:t>
            </a:r>
            <a:r>
              <a:rPr b="0" i="0" lang="en-US" sz="2600" u="none">
                <a:solidFill>
                  <a:srgbClr val="9B2D1F"/>
                </a:solidFill>
                <a:latin typeface="Comic Sans MS"/>
                <a:ea typeface="Comic Sans MS"/>
                <a:cs typeface="Comic Sans MS"/>
                <a:sym typeface="Comic Sans MS"/>
              </a:rPr>
              <a:t>.</a:t>
            </a:r>
            <a:endParaRPr/>
          </a:p>
          <a:p>
            <a:pPr indent="-269875" lvl="0" marL="269875" marR="0" rtl="0" algn="l">
              <a:lnSpc>
                <a:spcPct val="9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Simple random sampling is always an EPS design, but not all EPS designs are simple random sampling.</a:t>
            </a:r>
            <a:endParaRPr/>
          </a:p>
          <a:p>
            <a:pPr indent="-269875" lvl="0" marL="269875" marR="0" rtl="0" algn="l">
              <a:lnSpc>
                <a:spcPct val="90000"/>
              </a:lnSpc>
              <a:spcBef>
                <a:spcPts val="500"/>
              </a:spcBef>
              <a:spcAft>
                <a:spcPts val="0"/>
              </a:spcAft>
              <a:buClr>
                <a:srgbClr val="000000"/>
              </a:buClr>
              <a:buSzPts val="2100"/>
              <a:buFont typeface="Arial"/>
              <a:buNone/>
            </a:pPr>
            <a:r>
              <a:t/>
            </a:r>
            <a:endParaRPr b="0" i="0" sz="2100" u="none">
              <a:solidFill>
                <a:srgbClr val="9B2D1F"/>
              </a:solidFill>
              <a:latin typeface="Comic Sans MS"/>
              <a:ea typeface="Comic Sans MS"/>
              <a:cs typeface="Comic Sans MS"/>
              <a:sym typeface="Comic Sans MS"/>
            </a:endParaRPr>
          </a:p>
          <a:p>
            <a:pPr indent="-269875" lvl="0" marL="269875" marR="0" rtl="0" algn="l">
              <a:lnSpc>
                <a:spcPct val="90000"/>
              </a:lnSpc>
              <a:spcBef>
                <a:spcPts val="500"/>
              </a:spcBef>
              <a:spcAft>
                <a:spcPts val="0"/>
              </a:spcAft>
              <a:buClr>
                <a:srgbClr val="D34817"/>
              </a:buClr>
              <a:buSzPts val="1785"/>
              <a:buFont typeface="Noto Sans Symbols"/>
              <a:buChar char="⚫"/>
            </a:pPr>
            <a:r>
              <a:rPr b="1" i="0" lang="en-US" sz="2100" u="none">
                <a:solidFill>
                  <a:srgbClr val="9B2D1F"/>
                </a:solidFill>
                <a:latin typeface="Comic Sans MS"/>
                <a:ea typeface="Comic Sans MS"/>
                <a:cs typeface="Comic Sans MS"/>
                <a:sym typeface="Comic Sans MS"/>
              </a:rPr>
              <a:t>Disadvantages </a:t>
            </a:r>
            <a:endParaRPr/>
          </a:p>
          <a:p>
            <a:pPr indent="-269875" lvl="0" marL="269875" marR="0" rtl="0" algn="l">
              <a:lnSpc>
                <a:spcPct val="9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If sampling frame large, this method impracticable.</a:t>
            </a:r>
            <a:endParaRPr/>
          </a:p>
          <a:p>
            <a:pPr indent="-269875" lvl="0" marL="269875" marR="0" rtl="0" algn="l">
              <a:lnSpc>
                <a:spcPct val="9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Minority subgroups of interest in population may not be present in sample in sufficient numbers for study.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31" name="Shape 231"/>
        <p:cNvGrpSpPr/>
        <p:nvPr/>
      </p:nvGrpSpPr>
      <p:grpSpPr>
        <a:xfrm>
          <a:off x="0" y="0"/>
          <a:ext cx="0" cy="0"/>
          <a:chOff x="0" y="0"/>
          <a:chExt cx="0" cy="0"/>
        </a:xfrm>
      </p:grpSpPr>
      <p:sp>
        <p:nvSpPr>
          <p:cNvPr id="232" name="Google Shape;232;p28"/>
          <p:cNvSpPr txBox="1"/>
          <p:nvPr/>
        </p:nvSpPr>
        <p:spPr>
          <a:xfrm>
            <a:off x="0" y="0"/>
            <a:ext cx="9144000" cy="9906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500"/>
              <a:buFont typeface="Comic Sans MS"/>
              <a:buNone/>
            </a:pPr>
            <a:r>
              <a:rPr b="0" i="0" lang="en-US" sz="3500" u="none">
                <a:solidFill>
                  <a:srgbClr val="008000"/>
                </a:solidFill>
                <a:latin typeface="Comic Sans MS"/>
                <a:ea typeface="Comic Sans MS"/>
                <a:cs typeface="Comic Sans MS"/>
                <a:sym typeface="Comic Sans MS"/>
              </a:rPr>
              <a:t>REPLACEMENT OF SELECTED UNITS</a:t>
            </a:r>
            <a:endParaRPr/>
          </a:p>
        </p:txBody>
      </p:sp>
      <p:sp>
        <p:nvSpPr>
          <p:cNvPr id="233" name="Google Shape;233;p28"/>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34" name="Google Shape;234;p28"/>
          <p:cNvSpPr txBox="1"/>
          <p:nvPr/>
        </p:nvSpPr>
        <p:spPr>
          <a:xfrm>
            <a:off x="228600" y="990600"/>
            <a:ext cx="8686800" cy="5562600"/>
          </a:xfrm>
          <a:prstGeom prst="rect">
            <a:avLst/>
          </a:prstGeom>
          <a:noFill/>
          <a:ln>
            <a:noFill/>
          </a:ln>
        </p:spPr>
        <p:txBody>
          <a:bodyPr anchorCtr="0" anchor="t" bIns="45700" lIns="91425" spcFirstLastPara="1" rIns="91425" wrap="square" tIns="45700">
            <a:noAutofit/>
          </a:bodyPr>
          <a:lstStyle/>
          <a:p>
            <a:pPr indent="-269873" lvl="0" marL="271462" marR="0" rtl="0" algn="l">
              <a:lnSpc>
                <a:spcPct val="100000"/>
              </a:lnSpc>
              <a:spcBef>
                <a:spcPts val="0"/>
              </a:spcBef>
              <a:spcAft>
                <a:spcPts val="0"/>
              </a:spcAft>
              <a:buClr>
                <a:srgbClr val="000000"/>
              </a:buClr>
              <a:buSzPts val="2600"/>
              <a:buFont typeface="Arial"/>
              <a:buNone/>
            </a:pPr>
            <a:r>
              <a:t/>
            </a:r>
            <a:endParaRPr b="1" i="0" sz="2600" u="none">
              <a:solidFill>
                <a:srgbClr val="000000"/>
              </a:solidFill>
              <a:latin typeface="Libre Baskerville"/>
              <a:ea typeface="Libre Baskerville"/>
              <a:cs typeface="Libre Baskerville"/>
              <a:sym typeface="Libre Baskerville"/>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Sampling schemes may be </a:t>
            </a:r>
            <a:r>
              <a:rPr b="0" i="1" lang="en-US" sz="2600" u="none">
                <a:solidFill>
                  <a:srgbClr val="000000"/>
                </a:solidFill>
                <a:latin typeface="Comic Sans MS"/>
                <a:ea typeface="Comic Sans MS"/>
                <a:cs typeface="Comic Sans MS"/>
                <a:sym typeface="Comic Sans MS"/>
              </a:rPr>
              <a:t>without replacement</a:t>
            </a:r>
            <a:r>
              <a:rPr b="0" i="0" lang="en-US" sz="2600" u="none">
                <a:solidFill>
                  <a:srgbClr val="000000"/>
                </a:solidFill>
                <a:latin typeface="Comic Sans MS"/>
                <a:ea typeface="Comic Sans MS"/>
                <a:cs typeface="Comic Sans MS"/>
                <a:sym typeface="Comic Sans MS"/>
              </a:rPr>
              <a:t> ('WOR' - no element can be selected more than once in the same sample) or </a:t>
            </a:r>
            <a:r>
              <a:rPr b="0" i="1" lang="en-US" sz="2600" u="none">
                <a:solidFill>
                  <a:srgbClr val="000000"/>
                </a:solidFill>
                <a:latin typeface="Comic Sans MS"/>
                <a:ea typeface="Comic Sans MS"/>
                <a:cs typeface="Comic Sans MS"/>
                <a:sym typeface="Comic Sans MS"/>
              </a:rPr>
              <a:t>with replacement</a:t>
            </a:r>
            <a:r>
              <a:rPr b="0" i="0" lang="en-US" sz="2600" u="none">
                <a:solidFill>
                  <a:srgbClr val="000000"/>
                </a:solidFill>
                <a:latin typeface="Comic Sans MS"/>
                <a:ea typeface="Comic Sans MS"/>
                <a:cs typeface="Comic Sans MS"/>
                <a:sym typeface="Comic Sans MS"/>
              </a:rPr>
              <a:t> ('WR' - an element may appear multiple times in the one sample). </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For example, if we catch fish, measure them, and immediately return them to the water before continuing with the sample, this is a WR design, because we might end up catching and measuring the same fish more than once. However, if we do not return the fish to the water (e.g. if we eat the fish), this becomes a WOR design.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38" name="Shape 238"/>
        <p:cNvGrpSpPr/>
        <p:nvPr/>
      </p:nvGrpSpPr>
      <p:grpSpPr>
        <a:xfrm>
          <a:off x="0" y="0"/>
          <a:ext cx="0" cy="0"/>
          <a:chOff x="0" y="0"/>
          <a:chExt cx="0" cy="0"/>
        </a:xfrm>
      </p:grpSpPr>
      <p:sp>
        <p:nvSpPr>
          <p:cNvPr id="239" name="Google Shape;239;p29"/>
          <p:cNvSpPr txBox="1"/>
          <p:nvPr/>
        </p:nvSpPr>
        <p:spPr>
          <a:xfrm>
            <a:off x="457200" y="157162"/>
            <a:ext cx="7543800" cy="8636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Comic Sans MS"/>
              <a:buNone/>
            </a:pPr>
            <a:r>
              <a:rPr b="0" i="0" lang="en-US" sz="4000" u="none">
                <a:solidFill>
                  <a:srgbClr val="008000"/>
                </a:solidFill>
                <a:latin typeface="Comic Sans MS"/>
                <a:ea typeface="Comic Sans MS"/>
                <a:cs typeface="Comic Sans MS"/>
                <a:sym typeface="Comic Sans MS"/>
              </a:rPr>
              <a:t>SYSTEMATIC SAMPLING</a:t>
            </a:r>
            <a:endParaRPr/>
          </a:p>
        </p:txBody>
      </p:sp>
      <p:sp>
        <p:nvSpPr>
          <p:cNvPr id="240" name="Google Shape;240;p29"/>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1" name="Google Shape;241;p29"/>
          <p:cNvSpPr txBox="1"/>
          <p:nvPr/>
        </p:nvSpPr>
        <p:spPr>
          <a:xfrm>
            <a:off x="381000" y="1066800"/>
            <a:ext cx="8382000" cy="5791200"/>
          </a:xfrm>
          <a:prstGeom prst="rect">
            <a:avLst/>
          </a:prstGeom>
          <a:noFill/>
          <a:ln>
            <a:noFill/>
          </a:ln>
        </p:spPr>
        <p:txBody>
          <a:bodyPr anchorCtr="0" anchor="t" bIns="45700" lIns="91425" spcFirstLastPara="1" rIns="91425" wrap="square" tIns="45700">
            <a:noAutofit/>
          </a:bodyPr>
          <a:lstStyle/>
          <a:p>
            <a:pPr indent="-269873" lvl="0" marL="271462" marR="0" rtl="0" algn="l">
              <a:lnSpc>
                <a:spcPct val="80000"/>
              </a:lnSpc>
              <a:spcBef>
                <a:spcPts val="0"/>
              </a:spcBef>
              <a:spcAft>
                <a:spcPts val="0"/>
              </a:spcAft>
              <a:buClr>
                <a:srgbClr val="000000"/>
              </a:buClr>
              <a:buSzPts val="2600"/>
              <a:buFont typeface="Arial"/>
              <a:buNone/>
            </a:pPr>
            <a:r>
              <a:t/>
            </a:r>
            <a:endParaRPr b="1" i="0" sz="2600" u="none">
              <a:solidFill>
                <a:srgbClr val="000000"/>
              </a:solidFill>
              <a:latin typeface="Libre Baskerville"/>
              <a:ea typeface="Libre Baskerville"/>
              <a:cs typeface="Libre Baskerville"/>
              <a:sym typeface="Libre Baskerville"/>
            </a:endParaRPr>
          </a:p>
          <a:p>
            <a:pPr indent="-269873" lvl="0" marL="271462" marR="0" rtl="0" algn="l">
              <a:lnSpc>
                <a:spcPct val="80000"/>
              </a:lnSpc>
              <a:spcBef>
                <a:spcPts val="500"/>
              </a:spcBef>
              <a:spcAft>
                <a:spcPts val="0"/>
              </a:spcAft>
              <a:buClr>
                <a:srgbClr val="D34817"/>
              </a:buClr>
              <a:buSzPts val="2040"/>
              <a:buFont typeface="Noto Sans Symbols"/>
              <a:buChar char="⚫"/>
            </a:pPr>
            <a:r>
              <a:rPr b="1" i="0" lang="en-US" sz="2400" u="none">
                <a:solidFill>
                  <a:srgbClr val="9B2D1F"/>
                </a:solidFill>
                <a:latin typeface="Comic Sans MS"/>
                <a:ea typeface="Comic Sans MS"/>
                <a:cs typeface="Comic Sans MS"/>
                <a:sym typeface="Comic Sans MS"/>
              </a:rPr>
              <a:t>Systematic sampling</a:t>
            </a:r>
            <a:r>
              <a:rPr b="0" i="0" lang="en-US" sz="2400" u="none">
                <a:solidFill>
                  <a:srgbClr val="9B2D1F"/>
                </a:solidFill>
                <a:latin typeface="Comic Sans MS"/>
                <a:ea typeface="Comic Sans MS"/>
                <a:cs typeface="Comic Sans MS"/>
                <a:sym typeface="Comic Sans MS"/>
              </a:rPr>
              <a:t> relies on arranging the target population according to some ordering scheme and then selecting elements at regular intervals through that ordered list. </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9B2D1F"/>
                </a:solidFill>
                <a:latin typeface="Comic Sans MS"/>
                <a:ea typeface="Comic Sans MS"/>
                <a:cs typeface="Comic Sans MS"/>
                <a:sym typeface="Comic Sans MS"/>
              </a:rPr>
              <a:t>Systematic sampling involves a random start and then proceeds with the selection of every </a:t>
            </a:r>
            <a:r>
              <a:rPr b="0" i="1" lang="en-US" sz="2400" u="none">
                <a:solidFill>
                  <a:srgbClr val="9B2D1F"/>
                </a:solidFill>
                <a:latin typeface="Comic Sans MS"/>
                <a:ea typeface="Comic Sans MS"/>
                <a:cs typeface="Comic Sans MS"/>
                <a:sym typeface="Comic Sans MS"/>
              </a:rPr>
              <a:t>k</a:t>
            </a:r>
            <a:r>
              <a:rPr b="0" i="0" lang="en-US" sz="2400" u="none">
                <a:solidFill>
                  <a:srgbClr val="9B2D1F"/>
                </a:solidFill>
                <a:latin typeface="Comic Sans MS"/>
                <a:ea typeface="Comic Sans MS"/>
                <a:cs typeface="Comic Sans MS"/>
                <a:sym typeface="Comic Sans MS"/>
              </a:rPr>
              <a:t>th element from then onwards. In this case, </a:t>
            </a:r>
            <a:r>
              <a:rPr b="0" i="1" lang="en-US" sz="2400" u="none">
                <a:solidFill>
                  <a:srgbClr val="9B2D1F"/>
                </a:solidFill>
                <a:latin typeface="Comic Sans MS"/>
                <a:ea typeface="Comic Sans MS"/>
                <a:cs typeface="Comic Sans MS"/>
                <a:sym typeface="Comic Sans MS"/>
              </a:rPr>
              <a:t>k</a:t>
            </a:r>
            <a:r>
              <a:rPr b="0" i="0" lang="en-US" sz="2400" u="none">
                <a:solidFill>
                  <a:srgbClr val="9B2D1F"/>
                </a:solidFill>
                <a:latin typeface="Comic Sans MS"/>
                <a:ea typeface="Comic Sans MS"/>
                <a:cs typeface="Comic Sans MS"/>
                <a:sym typeface="Comic Sans MS"/>
              </a:rPr>
              <a:t>=(population size/sample size). </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9B2D1F"/>
                </a:solidFill>
                <a:latin typeface="Comic Sans MS"/>
                <a:ea typeface="Comic Sans MS"/>
                <a:cs typeface="Comic Sans MS"/>
                <a:sym typeface="Comic Sans MS"/>
              </a:rPr>
              <a:t>It is important that the starting point is not automatically the first in the list, but is instead randomly chosen from within the first to the </a:t>
            </a:r>
            <a:r>
              <a:rPr b="0" i="1" lang="en-US" sz="2400" u="none">
                <a:solidFill>
                  <a:srgbClr val="9B2D1F"/>
                </a:solidFill>
                <a:latin typeface="Comic Sans MS"/>
                <a:ea typeface="Comic Sans MS"/>
                <a:cs typeface="Comic Sans MS"/>
                <a:sym typeface="Comic Sans MS"/>
              </a:rPr>
              <a:t>k</a:t>
            </a:r>
            <a:r>
              <a:rPr b="0" i="0" lang="en-US" sz="2400" u="none">
                <a:solidFill>
                  <a:srgbClr val="9B2D1F"/>
                </a:solidFill>
                <a:latin typeface="Comic Sans MS"/>
                <a:ea typeface="Comic Sans MS"/>
                <a:cs typeface="Comic Sans MS"/>
                <a:sym typeface="Comic Sans MS"/>
              </a:rPr>
              <a:t>th element in the list. </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9B2D1F"/>
                </a:solidFill>
                <a:latin typeface="Comic Sans MS"/>
                <a:ea typeface="Comic Sans MS"/>
                <a:cs typeface="Comic Sans MS"/>
                <a:sym typeface="Comic Sans MS"/>
              </a:rPr>
              <a:t>A simple example would be to select every 10th name from the telephone directory (an 'every 10th' sample, also referred to as 'sampling with a skip of 10').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45" name="Shape 245"/>
        <p:cNvGrpSpPr/>
        <p:nvPr/>
      </p:nvGrpSpPr>
      <p:grpSpPr>
        <a:xfrm>
          <a:off x="0" y="0"/>
          <a:ext cx="0" cy="0"/>
          <a:chOff x="0" y="0"/>
          <a:chExt cx="0" cy="0"/>
        </a:xfrm>
      </p:grpSpPr>
      <p:sp>
        <p:nvSpPr>
          <p:cNvPr id="246" name="Google Shape;246;p30"/>
          <p:cNvSpPr txBox="1"/>
          <p:nvPr/>
        </p:nvSpPr>
        <p:spPr>
          <a:xfrm>
            <a:off x="457200" y="157162"/>
            <a:ext cx="7543800" cy="77628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Comic Sans MS"/>
              <a:buNone/>
            </a:pPr>
            <a:r>
              <a:rPr b="0" i="0" lang="en-US" sz="4000" u="none">
                <a:solidFill>
                  <a:srgbClr val="008000"/>
                </a:solidFill>
                <a:latin typeface="Comic Sans MS"/>
                <a:ea typeface="Comic Sans MS"/>
                <a:cs typeface="Comic Sans MS"/>
                <a:sym typeface="Comic Sans MS"/>
              </a:rPr>
              <a:t>SYSTEMATIC SAMPLING……</a:t>
            </a:r>
            <a:endParaRPr/>
          </a:p>
        </p:txBody>
      </p:sp>
      <p:sp>
        <p:nvSpPr>
          <p:cNvPr id="247" name="Google Shape;247;p30"/>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8" name="Google Shape;248;p30"/>
          <p:cNvSpPr txBox="1"/>
          <p:nvPr/>
        </p:nvSpPr>
        <p:spPr>
          <a:xfrm>
            <a:off x="533400" y="1219200"/>
            <a:ext cx="8229600" cy="5410200"/>
          </a:xfrm>
          <a:prstGeom prst="rect">
            <a:avLst/>
          </a:prstGeom>
          <a:noFill/>
          <a:ln>
            <a:noFill/>
          </a:ln>
        </p:spPr>
        <p:txBody>
          <a:bodyPr anchorCtr="0" anchor="t" bIns="45700" lIns="91425" spcFirstLastPara="1" rIns="91425" wrap="square" tIns="45700">
            <a:noAutofit/>
          </a:bodyPr>
          <a:lstStyle/>
          <a:p>
            <a:pPr indent="-269875" lvl="0" marL="273050" marR="0" rtl="0" algn="l">
              <a:lnSpc>
                <a:spcPct val="100000"/>
              </a:lnSpc>
              <a:spcBef>
                <a:spcPts val="0"/>
              </a:spcBef>
              <a:spcAft>
                <a:spcPts val="0"/>
              </a:spcAft>
              <a:buClr>
                <a:srgbClr val="9B2D1F"/>
              </a:buClr>
              <a:buSzPts val="1900"/>
              <a:buFont typeface="Comic Sans MS"/>
              <a:buNone/>
            </a:pPr>
            <a:r>
              <a:rPr b="0" i="0" lang="en-US" sz="1900" u="none">
                <a:solidFill>
                  <a:srgbClr val="9B2D1F"/>
                </a:solidFill>
                <a:latin typeface="Comic Sans MS"/>
                <a:ea typeface="Comic Sans MS"/>
                <a:cs typeface="Comic Sans MS"/>
                <a:sym typeface="Comic Sans MS"/>
              </a:rPr>
              <a:t>As described above, systematic sampling is an EPS method, because all elements have the same probability of selection (in the example given, one in ten). It is </a:t>
            </a:r>
            <a:r>
              <a:rPr b="0" i="1" lang="en-US" sz="1900" u="none">
                <a:solidFill>
                  <a:srgbClr val="9B2D1F"/>
                </a:solidFill>
                <a:latin typeface="Comic Sans MS"/>
                <a:ea typeface="Comic Sans MS"/>
                <a:cs typeface="Comic Sans MS"/>
                <a:sym typeface="Comic Sans MS"/>
              </a:rPr>
              <a:t>not</a:t>
            </a:r>
            <a:r>
              <a:rPr b="0" i="0" lang="en-US" sz="1900" u="none">
                <a:solidFill>
                  <a:srgbClr val="9B2D1F"/>
                </a:solidFill>
                <a:latin typeface="Comic Sans MS"/>
                <a:ea typeface="Comic Sans MS"/>
                <a:cs typeface="Comic Sans MS"/>
                <a:sym typeface="Comic Sans MS"/>
              </a:rPr>
              <a:t> 'simple random sampling' because different subsets of the same size have different selection probabilities - e.g. the set {4,14,24,...,994} has a one-in-ten probability of selection, but the set {4,13,24,34,...} has zero probability of selection.</a:t>
            </a:r>
            <a:endParaRPr/>
          </a:p>
          <a:p>
            <a:pPr indent="0" lvl="0" marL="0" marR="0" rtl="0" algn="l">
              <a:lnSpc>
                <a:spcPct val="100000"/>
              </a:lnSpc>
              <a:spcBef>
                <a:spcPts val="0"/>
              </a:spcBef>
              <a:spcAft>
                <a:spcPts val="0"/>
              </a:spcAft>
              <a:buNone/>
            </a:pPr>
            <a:r>
              <a:t/>
            </a:r>
            <a:endParaRPr b="0" i="0" sz="1900" u="none">
              <a:solidFill>
                <a:srgbClr val="9B2D1F"/>
              </a:solidFill>
              <a:latin typeface="Comic Sans MS"/>
              <a:ea typeface="Comic Sans MS"/>
              <a:cs typeface="Comic Sans MS"/>
              <a:sym typeface="Comic Sans MS"/>
            </a:endParaRPr>
          </a:p>
        </p:txBody>
      </p:sp>
      <p:pic>
        <p:nvPicPr>
          <p:cNvPr id="249" name="Google Shape;249;p30"/>
          <p:cNvPicPr preferRelativeResize="0"/>
          <p:nvPr/>
        </p:nvPicPr>
        <p:blipFill rotWithShape="1">
          <a:blip r:embed="rId3">
            <a:alphaModFix/>
          </a:blip>
          <a:srcRect b="0" l="0" r="0" t="0"/>
          <a:stretch/>
        </p:blipFill>
        <p:spPr>
          <a:xfrm>
            <a:off x="457200" y="3962400"/>
            <a:ext cx="7696200" cy="22209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53" name="Shape 253"/>
        <p:cNvGrpSpPr/>
        <p:nvPr/>
      </p:nvGrpSpPr>
      <p:grpSpPr>
        <a:xfrm>
          <a:off x="0" y="0"/>
          <a:ext cx="0" cy="0"/>
          <a:chOff x="0" y="0"/>
          <a:chExt cx="0" cy="0"/>
        </a:xfrm>
      </p:grpSpPr>
      <p:sp>
        <p:nvSpPr>
          <p:cNvPr id="254" name="Google Shape;254;p31"/>
          <p:cNvSpPr txBox="1"/>
          <p:nvPr/>
        </p:nvSpPr>
        <p:spPr>
          <a:xfrm>
            <a:off x="457200" y="122237"/>
            <a:ext cx="7543800" cy="81121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500"/>
              <a:buFont typeface="Comic Sans MS"/>
              <a:buNone/>
            </a:pPr>
            <a:r>
              <a:rPr b="0" i="0" lang="en-US" sz="3500" u="none">
                <a:solidFill>
                  <a:srgbClr val="008000"/>
                </a:solidFill>
                <a:latin typeface="Comic Sans MS"/>
                <a:ea typeface="Comic Sans MS"/>
                <a:cs typeface="Comic Sans MS"/>
                <a:sym typeface="Comic Sans MS"/>
              </a:rPr>
              <a:t>SYSTEMATIC SAMPLING……</a:t>
            </a:r>
            <a:endParaRPr/>
          </a:p>
        </p:txBody>
      </p:sp>
      <p:sp>
        <p:nvSpPr>
          <p:cNvPr id="255" name="Google Shape;255;p31"/>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56" name="Google Shape;256;p31"/>
          <p:cNvSpPr txBox="1"/>
          <p:nvPr/>
        </p:nvSpPr>
        <p:spPr>
          <a:xfrm>
            <a:off x="762000" y="1371600"/>
            <a:ext cx="7924800" cy="52578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1785"/>
              <a:buFont typeface="Noto Sans Symbols"/>
              <a:buChar char="⚫"/>
            </a:pPr>
            <a:r>
              <a:rPr b="1" i="0" lang="en-US" sz="2100" u="none">
                <a:solidFill>
                  <a:srgbClr val="9B2D1F"/>
                </a:solidFill>
                <a:latin typeface="Comic Sans MS"/>
                <a:ea typeface="Comic Sans MS"/>
                <a:cs typeface="Comic Sans MS"/>
                <a:sym typeface="Comic Sans MS"/>
              </a:rPr>
              <a:t>ADVANTAGES:</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Sample easy to select</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Suitable sampling frame can be identified easily</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Sample evenly spread over entire reference population</a:t>
            </a:r>
            <a:endParaRPr/>
          </a:p>
          <a:p>
            <a:pPr indent="-269875" lvl="0" marL="269875" marR="0" rtl="0" algn="l">
              <a:lnSpc>
                <a:spcPct val="100000"/>
              </a:lnSpc>
              <a:spcBef>
                <a:spcPts val="500"/>
              </a:spcBef>
              <a:spcAft>
                <a:spcPts val="0"/>
              </a:spcAft>
              <a:buClr>
                <a:srgbClr val="D34817"/>
              </a:buClr>
              <a:buSzPts val="1785"/>
              <a:buFont typeface="Noto Sans Symbols"/>
              <a:buChar char="⚫"/>
            </a:pPr>
            <a:r>
              <a:rPr b="1" i="0" lang="en-US" sz="2100" u="none">
                <a:solidFill>
                  <a:srgbClr val="9B2D1F"/>
                </a:solidFill>
                <a:latin typeface="Comic Sans MS"/>
                <a:ea typeface="Comic Sans MS"/>
                <a:cs typeface="Comic Sans MS"/>
                <a:sym typeface="Comic Sans MS"/>
              </a:rPr>
              <a:t>DISADVANTAGES:</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Sample may be biased if hidden periodicity in population coincides with that of selection.</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9B2D1F"/>
                </a:solidFill>
                <a:latin typeface="Comic Sans MS"/>
                <a:ea typeface="Comic Sans MS"/>
                <a:cs typeface="Comic Sans MS"/>
                <a:sym typeface="Comic Sans MS"/>
              </a:rPr>
              <a:t>Difficult to assess precision of estimate from one survey.</a:t>
            </a:r>
            <a:endParaRPr/>
          </a:p>
          <a:p>
            <a:pPr indent="0" lvl="0" marL="0" marR="0" rtl="0" algn="l">
              <a:lnSpc>
                <a:spcPct val="100000"/>
              </a:lnSpc>
              <a:spcBef>
                <a:spcPts val="0"/>
              </a:spcBef>
              <a:spcAft>
                <a:spcPts val="0"/>
              </a:spcAft>
              <a:buNone/>
            </a:pPr>
            <a:r>
              <a:t/>
            </a:r>
            <a:endParaRPr b="0" i="0" sz="2100" u="none">
              <a:solidFill>
                <a:srgbClr val="9B2D1F"/>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60" name="Shape 260"/>
        <p:cNvGrpSpPr/>
        <p:nvPr/>
      </p:nvGrpSpPr>
      <p:grpSpPr>
        <a:xfrm>
          <a:off x="0" y="0"/>
          <a:ext cx="0" cy="0"/>
          <a:chOff x="0" y="0"/>
          <a:chExt cx="0" cy="0"/>
        </a:xfrm>
      </p:grpSpPr>
      <p:sp>
        <p:nvSpPr>
          <p:cNvPr id="261" name="Google Shape;261;p32"/>
          <p:cNvSpPr txBox="1"/>
          <p:nvPr/>
        </p:nvSpPr>
        <p:spPr>
          <a:xfrm>
            <a:off x="457200" y="0"/>
            <a:ext cx="8229600" cy="9144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000"/>
              <a:buFont typeface="Comic Sans MS"/>
              <a:buNone/>
            </a:pPr>
            <a:r>
              <a:rPr b="0" i="0" lang="en-US" sz="3000" u="none">
                <a:solidFill>
                  <a:srgbClr val="008000"/>
                </a:solidFill>
                <a:latin typeface="Comic Sans MS"/>
                <a:ea typeface="Comic Sans MS"/>
                <a:cs typeface="Comic Sans MS"/>
                <a:sym typeface="Comic Sans MS"/>
              </a:rPr>
              <a:t>STRATIFIED SAMPLING</a:t>
            </a:r>
            <a:endParaRPr/>
          </a:p>
        </p:txBody>
      </p:sp>
      <p:sp>
        <p:nvSpPr>
          <p:cNvPr id="262" name="Google Shape;262;p32"/>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63" name="Google Shape;263;p32"/>
          <p:cNvSpPr txBox="1"/>
          <p:nvPr/>
        </p:nvSpPr>
        <p:spPr>
          <a:xfrm>
            <a:off x="228600" y="990600"/>
            <a:ext cx="8686800" cy="5135562"/>
          </a:xfrm>
          <a:prstGeom prst="rect">
            <a:avLst/>
          </a:prstGeom>
          <a:noFill/>
          <a:ln>
            <a:noFill/>
          </a:ln>
        </p:spPr>
        <p:txBody>
          <a:bodyPr anchorCtr="0" anchor="t" bIns="45700" lIns="91425" spcFirstLastPara="1" rIns="91425" wrap="square" tIns="45700">
            <a:noAutofit/>
          </a:bodyPr>
          <a:lstStyle/>
          <a:p>
            <a:pPr indent="-269875" lvl="0" marL="273050" marR="0" rtl="0" algn="l">
              <a:lnSpc>
                <a:spcPct val="100000"/>
              </a:lnSpc>
              <a:spcBef>
                <a:spcPts val="0"/>
              </a:spcBef>
              <a:spcAft>
                <a:spcPts val="0"/>
              </a:spcAft>
              <a:buClr>
                <a:srgbClr val="000000"/>
              </a:buClr>
              <a:buSzPts val="2600"/>
              <a:buFont typeface="Comic Sans MS"/>
              <a:buNone/>
            </a:pPr>
            <a:r>
              <a:rPr b="0" i="0" lang="en-US" sz="2600" u="none">
                <a:solidFill>
                  <a:srgbClr val="000000"/>
                </a:solidFill>
                <a:latin typeface="Comic Sans MS"/>
                <a:ea typeface="Comic Sans MS"/>
                <a:cs typeface="Comic Sans MS"/>
                <a:sym typeface="Comic Sans MS"/>
              </a:rPr>
              <a:t>    </a:t>
            </a:r>
            <a:r>
              <a:rPr b="0" i="0" lang="en-US" sz="2600" u="none">
                <a:solidFill>
                  <a:srgbClr val="9B2D1F"/>
                </a:solidFill>
                <a:latin typeface="Comic Sans MS"/>
                <a:ea typeface="Comic Sans MS"/>
                <a:cs typeface="Comic Sans MS"/>
                <a:sym typeface="Comic Sans MS"/>
              </a:rPr>
              <a:t>Where population embraces a number of distinct categories, the frame can be organized into separate "strata." Each stratum is then sampled as an independent sub-population, out of which individual elements can be randomly selected. </a:t>
            </a:r>
            <a:endParaRPr/>
          </a:p>
          <a:p>
            <a:pPr indent="-269875" lvl="0" marL="273050"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Every unit in a stratum has same chance of being selected</a:t>
            </a:r>
            <a:r>
              <a:rPr b="0" i="0" lang="en-US" sz="2600" u="none">
                <a:solidFill>
                  <a:srgbClr val="9B2D1F"/>
                </a:solidFill>
                <a:latin typeface="Libre Baskerville"/>
                <a:ea typeface="Libre Baskerville"/>
                <a:cs typeface="Libre Baskerville"/>
                <a:sym typeface="Libre Baskerville"/>
              </a:rPr>
              <a:t>.</a:t>
            </a:r>
            <a:endParaRPr/>
          </a:p>
          <a:p>
            <a:pPr indent="-269875" lvl="0" marL="273050"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Using same sampling fraction for all strata ensures proportionate representation in the sample.</a:t>
            </a:r>
            <a:endParaRPr/>
          </a:p>
          <a:p>
            <a:pPr indent="-269875" lvl="0" marL="273050" marR="0" rtl="0" algn="l">
              <a:lnSpc>
                <a:spcPct val="10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Adequate representation of minority subgroups of interest can be ensured by stratification &amp; varying sampling fraction between strata as required.</a:t>
            </a:r>
            <a:endParaRPr/>
          </a:p>
          <a:p>
            <a:pPr indent="0" lvl="0" marL="0" marR="0" rtl="0" algn="l">
              <a:lnSpc>
                <a:spcPct val="100000"/>
              </a:lnSpc>
              <a:spcBef>
                <a:spcPts val="0"/>
              </a:spcBef>
              <a:spcAft>
                <a:spcPts val="0"/>
              </a:spcAft>
              <a:buNone/>
            </a:pPr>
            <a:r>
              <a:t/>
            </a:r>
            <a:endParaRPr b="0" i="0" sz="2600" u="none">
              <a:solidFill>
                <a:srgbClr val="9B2D1F"/>
              </a:solidFill>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67" name="Shape 267"/>
        <p:cNvGrpSpPr/>
        <p:nvPr/>
      </p:nvGrpSpPr>
      <p:grpSpPr>
        <a:xfrm>
          <a:off x="0" y="0"/>
          <a:ext cx="0" cy="0"/>
          <a:chOff x="0" y="0"/>
          <a:chExt cx="0" cy="0"/>
        </a:xfrm>
      </p:grpSpPr>
      <p:sp>
        <p:nvSpPr>
          <p:cNvPr id="268" name="Google Shape;268;p33"/>
          <p:cNvSpPr txBox="1"/>
          <p:nvPr/>
        </p:nvSpPr>
        <p:spPr>
          <a:xfrm>
            <a:off x="468312" y="195262"/>
            <a:ext cx="7489825" cy="67151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500"/>
              <a:buFont typeface="Comic Sans MS"/>
              <a:buNone/>
            </a:pPr>
            <a:r>
              <a:rPr b="0" i="0" lang="en-US" sz="3500" u="none">
                <a:solidFill>
                  <a:srgbClr val="008000"/>
                </a:solidFill>
                <a:latin typeface="Comic Sans MS"/>
                <a:ea typeface="Comic Sans MS"/>
                <a:cs typeface="Comic Sans MS"/>
                <a:sym typeface="Comic Sans MS"/>
              </a:rPr>
              <a:t>STRATIFIED SAMPLING……</a:t>
            </a:r>
            <a:endParaRPr/>
          </a:p>
        </p:txBody>
      </p:sp>
      <p:sp>
        <p:nvSpPr>
          <p:cNvPr id="269" name="Google Shape;269;p33"/>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70" name="Google Shape;270;p33"/>
          <p:cNvSpPr txBox="1"/>
          <p:nvPr/>
        </p:nvSpPr>
        <p:spPr>
          <a:xfrm>
            <a:off x="533400" y="838200"/>
            <a:ext cx="8229600" cy="57912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Finally, since each stratum is treated as an independent population, different sampling approaches can be applied to different strata.</a:t>
            </a:r>
            <a:endParaRPr/>
          </a:p>
          <a:p>
            <a:pPr indent="-269875" lvl="0" marL="269875" marR="0" rtl="0" algn="l">
              <a:lnSpc>
                <a:spcPct val="80000"/>
              </a:lnSpc>
              <a:spcBef>
                <a:spcPts val="500"/>
              </a:spcBef>
              <a:spcAft>
                <a:spcPts val="0"/>
              </a:spcAft>
              <a:buClr>
                <a:srgbClr val="000000"/>
              </a:buClr>
              <a:buSzPts val="2600"/>
              <a:buFont typeface="Arial"/>
              <a:buNone/>
            </a:pPr>
            <a:r>
              <a:t/>
            </a:r>
            <a:endParaRPr b="0" i="0" sz="2600" u="none">
              <a:solidFill>
                <a:srgbClr val="9B2D1F"/>
              </a:solidFill>
              <a:latin typeface="Comic Sans MS"/>
              <a:ea typeface="Comic Sans MS"/>
              <a:cs typeface="Comic Sans MS"/>
              <a:sym typeface="Comic Sans MS"/>
            </a:endParaRPr>
          </a:p>
          <a:p>
            <a:pPr indent="-269875" lvl="0" marL="269875" marR="0" rtl="0" algn="l">
              <a:lnSpc>
                <a:spcPct val="80000"/>
              </a:lnSpc>
              <a:spcBef>
                <a:spcPts val="500"/>
              </a:spcBef>
              <a:spcAft>
                <a:spcPts val="0"/>
              </a:spcAft>
              <a:buClr>
                <a:srgbClr val="D34817"/>
              </a:buClr>
              <a:buSzPts val="2210"/>
              <a:buFont typeface="Noto Sans Symbols"/>
              <a:buChar char="⚫"/>
            </a:pPr>
            <a:r>
              <a:rPr b="1" i="0" lang="en-US" sz="2600" u="none">
                <a:solidFill>
                  <a:srgbClr val="9B2D1F"/>
                </a:solidFill>
                <a:latin typeface="Comic Sans MS"/>
                <a:ea typeface="Comic Sans MS"/>
                <a:cs typeface="Comic Sans MS"/>
                <a:sym typeface="Comic Sans MS"/>
              </a:rPr>
              <a:t>Drawbacks</a:t>
            </a:r>
            <a:r>
              <a:rPr b="0" i="0" lang="en-US" sz="2600" u="none">
                <a:solidFill>
                  <a:srgbClr val="9B2D1F"/>
                </a:solidFill>
                <a:latin typeface="Comic Sans MS"/>
                <a:ea typeface="Comic Sans MS"/>
                <a:cs typeface="Comic Sans MS"/>
                <a:sym typeface="Comic Sans MS"/>
              </a:rPr>
              <a:t> to using stratified sampling.</a:t>
            </a:r>
            <a:endParaRPr/>
          </a:p>
          <a:p>
            <a:pPr indent="-269875" lvl="0" marL="269875" marR="0" rtl="0" algn="l">
              <a:lnSpc>
                <a:spcPct val="8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 First, sampling frame of entire population has to be prepared separately for each stratum</a:t>
            </a:r>
            <a:endParaRPr/>
          </a:p>
          <a:p>
            <a:pPr indent="-269875" lvl="0" marL="269875" marR="0" rtl="0" algn="l">
              <a:lnSpc>
                <a:spcPct val="8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Second, when examining multiple criteria, stratifying variables may be related to some, but not to others, further complicating the design, and potentially reducing the utility of the strata.</a:t>
            </a:r>
            <a:endParaRPr/>
          </a:p>
          <a:p>
            <a:pPr indent="-269875" lvl="0" marL="269875" marR="0" rtl="0" algn="l">
              <a:lnSpc>
                <a:spcPct val="80000"/>
              </a:lnSpc>
              <a:spcBef>
                <a:spcPts val="500"/>
              </a:spcBef>
              <a:spcAft>
                <a:spcPts val="0"/>
              </a:spcAft>
              <a:buClr>
                <a:srgbClr val="D34817"/>
              </a:buClr>
              <a:buSzPts val="2210"/>
              <a:buFont typeface="Noto Sans Symbols"/>
              <a:buChar char="⚫"/>
            </a:pPr>
            <a:r>
              <a:rPr b="0" i="0" lang="en-US" sz="2600" u="none">
                <a:solidFill>
                  <a:srgbClr val="9B2D1F"/>
                </a:solidFill>
                <a:latin typeface="Comic Sans MS"/>
                <a:ea typeface="Comic Sans MS"/>
                <a:cs typeface="Comic Sans MS"/>
                <a:sym typeface="Comic Sans MS"/>
              </a:rPr>
              <a:t> Finally, in some cases (such as designs with a large number of strata, or those with a specified minimum sample size per group), stratified sampling can potentially require a larger sample than would other methods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74" name="Shape 274"/>
        <p:cNvGrpSpPr/>
        <p:nvPr/>
      </p:nvGrpSpPr>
      <p:grpSpPr>
        <a:xfrm>
          <a:off x="0" y="0"/>
          <a:ext cx="0" cy="0"/>
          <a:chOff x="0" y="0"/>
          <a:chExt cx="0" cy="0"/>
        </a:xfrm>
      </p:grpSpPr>
      <p:sp>
        <p:nvSpPr>
          <p:cNvPr id="275" name="Google Shape;275;p34"/>
          <p:cNvSpPr txBox="1"/>
          <p:nvPr/>
        </p:nvSpPr>
        <p:spPr>
          <a:xfrm>
            <a:off x="457200" y="157162"/>
            <a:ext cx="7543800" cy="9525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100"/>
              <a:buFont typeface="Comic Sans MS"/>
              <a:buNone/>
            </a:pPr>
            <a:r>
              <a:rPr b="0" i="0" lang="en-US" sz="3100" u="none">
                <a:solidFill>
                  <a:srgbClr val="696464"/>
                </a:solidFill>
                <a:latin typeface="Comic Sans MS"/>
                <a:ea typeface="Comic Sans MS"/>
                <a:cs typeface="Comic Sans MS"/>
                <a:sym typeface="Comic Sans MS"/>
              </a:rPr>
              <a:t>STRATIFIED SAMPLING…….</a:t>
            </a:r>
            <a:endParaRPr/>
          </a:p>
        </p:txBody>
      </p:sp>
      <p:sp>
        <p:nvSpPr>
          <p:cNvPr id="276" name="Google Shape;276;p34"/>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id="277" name="Google Shape;277;p34"/>
          <p:cNvPicPr preferRelativeResize="0"/>
          <p:nvPr/>
        </p:nvPicPr>
        <p:blipFill rotWithShape="1">
          <a:blip r:embed="rId3">
            <a:alphaModFix/>
          </a:blip>
          <a:srcRect b="0" l="0" r="0" t="0"/>
          <a:stretch/>
        </p:blipFill>
        <p:spPr>
          <a:xfrm>
            <a:off x="1257300" y="2655887"/>
            <a:ext cx="7086600" cy="2155825"/>
          </a:xfrm>
          <a:prstGeom prst="rect">
            <a:avLst/>
          </a:prstGeom>
          <a:noFill/>
          <a:ln>
            <a:noFill/>
          </a:ln>
        </p:spPr>
      </p:pic>
      <p:sp>
        <p:nvSpPr>
          <p:cNvPr id="278" name="Google Shape;278;p34"/>
          <p:cNvSpPr txBox="1"/>
          <p:nvPr/>
        </p:nvSpPr>
        <p:spPr>
          <a:xfrm>
            <a:off x="609600" y="1676400"/>
            <a:ext cx="6248400" cy="1411287"/>
          </a:xfrm>
          <a:prstGeom prst="rect">
            <a:avLst/>
          </a:prstGeom>
          <a:noFill/>
          <a:ln>
            <a:noFill/>
          </a:ln>
        </p:spPr>
        <p:txBody>
          <a:bodyPr anchorCtr="0" anchor="t" bIns="46800" lIns="90000" spcFirstLastPara="1" rIns="90000" wrap="square" tIns="46800">
            <a:spAutoFit/>
          </a:bodyPr>
          <a:lstStyle/>
          <a:p>
            <a:pPr indent="0" lvl="3" marL="1371600" marR="0" rtl="0" algn="l">
              <a:lnSpc>
                <a:spcPct val="100000"/>
              </a:lnSpc>
              <a:spcBef>
                <a:spcPts val="0"/>
              </a:spcBef>
              <a:spcAft>
                <a:spcPts val="0"/>
              </a:spcAft>
              <a:buClr>
                <a:srgbClr val="000000"/>
              </a:buClr>
              <a:buSzPts val="2000"/>
              <a:buFont typeface="Arial"/>
              <a:buNone/>
            </a:pPr>
            <a:r>
              <a:t/>
            </a:r>
            <a:endParaRPr b="0" i="0" sz="2000" u="sng" cap="none" strike="noStrike">
              <a:solidFill>
                <a:srgbClr val="000000"/>
              </a:solidFill>
              <a:latin typeface="Arial"/>
              <a:ea typeface="Arial"/>
              <a:cs typeface="Arial"/>
              <a:sym typeface="Arial"/>
            </a:endParaRPr>
          </a:p>
          <a:p>
            <a:pPr indent="0" lvl="4" marL="1828800" marR="0" rtl="0" algn="l">
              <a:lnSpc>
                <a:spcPct val="100000"/>
              </a:lnSpc>
              <a:spcBef>
                <a:spcPts val="0"/>
              </a:spcBef>
              <a:spcAft>
                <a:spcPts val="0"/>
              </a:spcAft>
              <a:buClr>
                <a:srgbClr val="000000"/>
              </a:buClr>
              <a:buSzPts val="2000"/>
              <a:buFont typeface="Comic Sans MS"/>
              <a:buNone/>
            </a:pPr>
            <a:r>
              <a:rPr b="0" i="0" lang="en-US" sz="2000" u="none" cap="none" strike="noStrike">
                <a:solidFill>
                  <a:srgbClr val="000000"/>
                </a:solidFill>
                <a:latin typeface="Comic Sans MS"/>
                <a:ea typeface="Comic Sans MS"/>
                <a:cs typeface="Comic Sans MS"/>
                <a:sym typeface="Comic Sans MS"/>
              </a:rPr>
              <a:t>Draw a sample from each stratum</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82" name="Shape 282"/>
        <p:cNvGrpSpPr/>
        <p:nvPr/>
      </p:nvGrpSpPr>
      <p:grpSpPr>
        <a:xfrm>
          <a:off x="0" y="0"/>
          <a:ext cx="0" cy="0"/>
          <a:chOff x="0" y="0"/>
          <a:chExt cx="0" cy="0"/>
        </a:xfrm>
      </p:grpSpPr>
      <p:sp>
        <p:nvSpPr>
          <p:cNvPr id="283" name="Google Shape;283;p35"/>
          <p:cNvSpPr txBox="1"/>
          <p:nvPr/>
        </p:nvSpPr>
        <p:spPr>
          <a:xfrm>
            <a:off x="457200" y="0"/>
            <a:ext cx="8229600" cy="8382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POSTSTRATIFICATION</a:t>
            </a:r>
            <a:endParaRPr/>
          </a:p>
        </p:txBody>
      </p:sp>
      <p:sp>
        <p:nvSpPr>
          <p:cNvPr id="284" name="Google Shape;284;p35"/>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85" name="Google Shape;285;p35"/>
          <p:cNvSpPr txBox="1"/>
          <p:nvPr/>
        </p:nvSpPr>
        <p:spPr>
          <a:xfrm>
            <a:off x="0" y="533400"/>
            <a:ext cx="9144000" cy="6477000"/>
          </a:xfrm>
          <a:prstGeom prst="rect">
            <a:avLst/>
          </a:prstGeom>
          <a:noFill/>
          <a:ln>
            <a:noFill/>
          </a:ln>
        </p:spPr>
        <p:txBody>
          <a:bodyPr anchorCtr="0" anchor="t" bIns="45700" lIns="91425" spcFirstLastPara="1" rIns="91425" wrap="square" tIns="45700">
            <a:noAutofit/>
          </a:bodyPr>
          <a:lstStyle/>
          <a:p>
            <a:pPr indent="-269873" lvl="0" marL="271462" marR="0" rtl="0" algn="l">
              <a:lnSpc>
                <a:spcPct val="100000"/>
              </a:lnSpc>
              <a:spcBef>
                <a:spcPts val="0"/>
              </a:spcBef>
              <a:spcAft>
                <a:spcPts val="0"/>
              </a:spcAft>
              <a:buClr>
                <a:srgbClr val="000000"/>
              </a:buClr>
              <a:buSzPts val="2600"/>
              <a:buFont typeface="Arial"/>
              <a:buNone/>
            </a:pPr>
            <a:r>
              <a:t/>
            </a:r>
            <a:endParaRPr b="0" i="0" sz="2600" u="none">
              <a:solidFill>
                <a:srgbClr val="000000"/>
              </a:solidFill>
              <a:latin typeface="Libre Baskerville"/>
              <a:ea typeface="Libre Baskerville"/>
              <a:cs typeface="Libre Baskerville"/>
              <a:sym typeface="Libre Baskerville"/>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Stratification is sometimes introduced after the sampling phase in a process called "poststratification“.</a:t>
            </a:r>
            <a:endParaRPr/>
          </a:p>
          <a:p>
            <a:pPr indent="-269873"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This approach is typically implemented due to a lack of prior knowledge of an appropriate stratifying variable or when the experimenter lacks the necessary information to create a stratifying variable during the sampling phase. Although the method is susceptible to the pitfalls of post hoc approaches, it can provide several benefits in the right situation. Implementation usually follows a simple random sample. In addition to allowing for stratification on an ancillary variable, poststratification can be used to implement weighting, which can improve the precision of a sample's estimates.</a:t>
            </a:r>
            <a:endParaRPr/>
          </a:p>
          <a:p>
            <a:pPr indent="0" lvl="0" marL="0" marR="0" rtl="0" algn="l">
              <a:lnSpc>
                <a:spcPct val="100000"/>
              </a:lnSpc>
              <a:spcBef>
                <a:spcPts val="0"/>
              </a:spcBef>
              <a:spcAft>
                <a:spcPts val="0"/>
              </a:spcAft>
              <a:buNone/>
            </a:pPr>
            <a:r>
              <a:t/>
            </a:r>
            <a:endParaRPr b="0" i="0" sz="2600" u="none">
              <a:solidFill>
                <a:srgbClr val="000000"/>
              </a:solidFill>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89" name="Shape 289"/>
        <p:cNvGrpSpPr/>
        <p:nvPr/>
      </p:nvGrpSpPr>
      <p:grpSpPr>
        <a:xfrm>
          <a:off x="0" y="0"/>
          <a:ext cx="0" cy="0"/>
          <a:chOff x="0" y="0"/>
          <a:chExt cx="0" cy="0"/>
        </a:xfrm>
      </p:grpSpPr>
      <p:sp>
        <p:nvSpPr>
          <p:cNvPr id="290" name="Google Shape;290;p36"/>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Comic Sans MS"/>
              <a:buNone/>
            </a:pPr>
            <a:r>
              <a:rPr b="0" i="0" lang="en-US" sz="4000" u="none">
                <a:solidFill>
                  <a:srgbClr val="696464"/>
                </a:solidFill>
                <a:latin typeface="Comic Sans MS"/>
                <a:ea typeface="Comic Sans MS"/>
                <a:cs typeface="Comic Sans MS"/>
                <a:sym typeface="Comic Sans MS"/>
              </a:rPr>
              <a:t>OVERSAMPLING</a:t>
            </a:r>
            <a:endParaRPr/>
          </a:p>
        </p:txBody>
      </p:sp>
      <p:sp>
        <p:nvSpPr>
          <p:cNvPr id="291" name="Google Shape;291;p36"/>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92" name="Google Shape;292;p36"/>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3" lvl="0" marL="271462" marR="0" rtl="0" algn="l">
              <a:lnSpc>
                <a:spcPct val="80000"/>
              </a:lnSpc>
              <a:spcBef>
                <a:spcPts val="0"/>
              </a:spcBef>
              <a:spcAft>
                <a:spcPts val="0"/>
              </a:spcAft>
              <a:buClr>
                <a:srgbClr val="000000"/>
              </a:buClr>
              <a:buSzPts val="2600"/>
              <a:buFont typeface="Arial"/>
              <a:buNone/>
            </a:pPr>
            <a:r>
              <a:t/>
            </a:r>
            <a:endParaRPr b="0" i="0" sz="2600" u="none">
              <a:solidFill>
                <a:srgbClr val="000000"/>
              </a:solidFill>
              <a:latin typeface="Libre Baskerville"/>
              <a:ea typeface="Libre Baskerville"/>
              <a:cs typeface="Libre Baskerville"/>
              <a:sym typeface="Libre Baskerville"/>
            </a:endParaRPr>
          </a:p>
          <a:p>
            <a:pPr indent="-269873" lvl="0" marL="271462" marR="0" rtl="0" algn="l">
              <a:lnSpc>
                <a:spcPct val="8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Choice-based sampling is one of the stratified sampling strategies. In this, data are stratified on the target and a sample is taken from each strata so that the rare target class will be more represented in the sample. The model is then built on this biased sample. The effects of the input variables on the target are often estimated with more precision with the choice-based sample even when a smaller overall sample size is taken, compared to a random sample. The results usually must be adjusted to correct for the oversampling.</a:t>
            </a:r>
            <a:endParaRPr/>
          </a:p>
          <a:p>
            <a:pPr indent="0" lvl="0" marL="0" marR="0" rtl="0" algn="l">
              <a:lnSpc>
                <a:spcPct val="100000"/>
              </a:lnSpc>
              <a:spcBef>
                <a:spcPts val="0"/>
              </a:spcBef>
              <a:spcAft>
                <a:spcPts val="0"/>
              </a:spcAft>
              <a:buNone/>
            </a:pPr>
            <a:r>
              <a:t/>
            </a:r>
            <a:endParaRPr b="0" i="0" sz="2600" u="none">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93" name="Shape 93"/>
        <p:cNvGrpSpPr/>
        <p:nvPr/>
      </p:nvGrpSpPr>
      <p:grpSpPr>
        <a:xfrm>
          <a:off x="0" y="0"/>
          <a:ext cx="0" cy="0"/>
          <a:chOff x="0" y="0"/>
          <a:chExt cx="0" cy="0"/>
        </a:xfrm>
      </p:grpSpPr>
      <p:sp>
        <p:nvSpPr>
          <p:cNvPr id="94" name="Google Shape;94;p10"/>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4000"/>
              <a:buFont typeface="Arial"/>
              <a:buNone/>
            </a:pPr>
            <a:r>
              <a:rPr b="0" i="0" lang="en-US" sz="4000" u="none">
                <a:solidFill>
                  <a:srgbClr val="008000"/>
                </a:solidFill>
                <a:latin typeface="Arial"/>
                <a:ea typeface="Arial"/>
                <a:cs typeface="Arial"/>
                <a:sym typeface="Arial"/>
              </a:rPr>
              <a:t>What is research?</a:t>
            </a:r>
            <a:endParaRPr/>
          </a:p>
        </p:txBody>
      </p:sp>
      <p:sp>
        <p:nvSpPr>
          <p:cNvPr id="95" name="Google Shape;95;p10"/>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96" name="Google Shape;96;p10"/>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90000"/>
              </a:lnSpc>
              <a:spcBef>
                <a:spcPts val="0"/>
              </a:spcBef>
              <a:spcAft>
                <a:spcPts val="0"/>
              </a:spcAft>
              <a:buClr>
                <a:srgbClr val="D34817"/>
              </a:buClr>
              <a:buSzPts val="2210"/>
              <a:buFont typeface="Arial"/>
              <a:buChar char="•"/>
            </a:pPr>
            <a:r>
              <a:rPr b="0" i="0" lang="en-US" sz="2600" u="none">
                <a:solidFill>
                  <a:srgbClr val="002060"/>
                </a:solidFill>
                <a:latin typeface="Arial"/>
                <a:ea typeface="Arial"/>
                <a:cs typeface="Arial"/>
                <a:sym typeface="Arial"/>
              </a:rPr>
              <a:t>“Scientific research is systematic, controlled, empirical, and critical investigation of natural phenomena guided by theory and hypotheses about the presumed relations among such phenomena.” </a:t>
            </a:r>
            <a:endParaRPr/>
          </a:p>
          <a:p>
            <a:pPr indent="-228599" lvl="1" marL="544512" marR="0" rtl="0" algn="l">
              <a:lnSpc>
                <a:spcPct val="90000"/>
              </a:lnSpc>
              <a:spcBef>
                <a:spcPts val="300"/>
              </a:spcBef>
              <a:spcAft>
                <a:spcPts val="0"/>
              </a:spcAft>
              <a:buClr>
                <a:srgbClr val="9B2D1F"/>
              </a:buClr>
              <a:buSzPts val="2040"/>
              <a:buFont typeface="Arial"/>
              <a:buChar char="–"/>
            </a:pPr>
            <a:r>
              <a:rPr b="0" i="0" lang="en-US" sz="2400" u="none" cap="none" strike="noStrike">
                <a:solidFill>
                  <a:srgbClr val="002060"/>
                </a:solidFill>
                <a:latin typeface="Arial"/>
                <a:ea typeface="Arial"/>
                <a:cs typeface="Arial"/>
                <a:sym typeface="Arial"/>
              </a:rPr>
              <a:t>Kerlinger, 1986</a:t>
            </a:r>
            <a:endParaRPr/>
          </a:p>
          <a:p>
            <a:pPr indent="-228599" lvl="1" marL="544512" marR="0" rtl="0" algn="l">
              <a:lnSpc>
                <a:spcPct val="90000"/>
              </a:lnSpc>
              <a:spcBef>
                <a:spcPts val="300"/>
              </a:spcBef>
              <a:spcAft>
                <a:spcPts val="0"/>
              </a:spcAft>
              <a:buClr>
                <a:srgbClr val="000000"/>
              </a:buClr>
              <a:buSzPts val="2400"/>
              <a:buFont typeface="Arial"/>
              <a:buNone/>
            </a:pPr>
            <a:r>
              <a:t/>
            </a:r>
            <a:endParaRPr b="0" i="0" sz="2400" u="none" cap="none" strike="noStrike">
              <a:solidFill>
                <a:srgbClr val="002060"/>
              </a:solidFill>
              <a:latin typeface="Arial"/>
              <a:ea typeface="Arial"/>
              <a:cs typeface="Arial"/>
              <a:sym typeface="Arial"/>
            </a:endParaRPr>
          </a:p>
          <a:p>
            <a:pPr indent="-269875" lvl="0" marL="269875" marR="0" rtl="0" algn="l">
              <a:lnSpc>
                <a:spcPct val="90000"/>
              </a:lnSpc>
              <a:spcBef>
                <a:spcPts val="500"/>
              </a:spcBef>
              <a:spcAft>
                <a:spcPts val="0"/>
              </a:spcAft>
              <a:buClr>
                <a:srgbClr val="D34817"/>
              </a:buClr>
              <a:buSzPts val="2210"/>
              <a:buFont typeface="Arial"/>
              <a:buChar char="•"/>
            </a:pPr>
            <a:r>
              <a:rPr b="0" i="1" lang="en-US" sz="2600" u="sng">
                <a:solidFill>
                  <a:srgbClr val="002060"/>
                </a:solidFill>
                <a:latin typeface="Arial"/>
                <a:ea typeface="Arial"/>
                <a:cs typeface="Arial"/>
                <a:sym typeface="Arial"/>
              </a:rPr>
              <a:t>Research is an organized and systematic way of finding answers to 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296" name="Shape 296"/>
        <p:cNvGrpSpPr/>
        <p:nvPr/>
      </p:nvGrpSpPr>
      <p:grpSpPr>
        <a:xfrm>
          <a:off x="0" y="0"/>
          <a:ext cx="0" cy="0"/>
          <a:chOff x="0" y="0"/>
          <a:chExt cx="0" cy="0"/>
        </a:xfrm>
      </p:grpSpPr>
      <p:sp>
        <p:nvSpPr>
          <p:cNvPr id="297" name="Google Shape;297;p37"/>
          <p:cNvSpPr txBox="1"/>
          <p:nvPr/>
        </p:nvSpPr>
        <p:spPr>
          <a:xfrm>
            <a:off x="457200" y="0"/>
            <a:ext cx="8229600" cy="9144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CLUSTER SAMPLING</a:t>
            </a:r>
            <a:endParaRPr/>
          </a:p>
        </p:txBody>
      </p:sp>
      <p:sp>
        <p:nvSpPr>
          <p:cNvPr id="298" name="Google Shape;298;p37"/>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99" name="Google Shape;299;p37"/>
          <p:cNvSpPr txBox="1"/>
          <p:nvPr/>
        </p:nvSpPr>
        <p:spPr>
          <a:xfrm>
            <a:off x="152400" y="838200"/>
            <a:ext cx="8839200" cy="54102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Cluster sampling is an example of 'two-stage sampling' . </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 First stage a sample of areas is chosen;</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 Second stage a sample of respondents </a:t>
            </a:r>
            <a:r>
              <a:rPr b="0" i="1" lang="en-US" sz="2800" u="none">
                <a:solidFill>
                  <a:srgbClr val="000000"/>
                </a:solidFill>
                <a:latin typeface="Comic Sans MS"/>
                <a:ea typeface="Comic Sans MS"/>
                <a:cs typeface="Comic Sans MS"/>
                <a:sym typeface="Comic Sans MS"/>
              </a:rPr>
              <a:t>within</a:t>
            </a:r>
            <a:r>
              <a:rPr b="0" i="0" lang="en-US" sz="2800" u="none">
                <a:solidFill>
                  <a:srgbClr val="000000"/>
                </a:solidFill>
                <a:latin typeface="Comic Sans MS"/>
                <a:ea typeface="Comic Sans MS"/>
                <a:cs typeface="Comic Sans MS"/>
                <a:sym typeface="Comic Sans MS"/>
              </a:rPr>
              <a:t> those areas is selected.</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 Population divided into clusters of homogeneous units, usually based on geographical contiguity.</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Sampling units are groups rather than individuals.</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A sample of such clusters is then selected.</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Comic Sans MS"/>
                <a:ea typeface="Comic Sans MS"/>
                <a:cs typeface="Comic Sans MS"/>
                <a:sym typeface="Comic Sans MS"/>
              </a:rPr>
              <a:t>All units from the selected clusters are studied.</a:t>
            </a:r>
            <a:endParaRPr/>
          </a:p>
          <a:p>
            <a:pPr indent="0" lvl="0" marL="0" marR="0" rtl="0" algn="l">
              <a:lnSpc>
                <a:spcPct val="100000"/>
              </a:lnSpc>
              <a:spcBef>
                <a:spcPts val="0"/>
              </a:spcBef>
              <a:spcAft>
                <a:spcPts val="0"/>
              </a:spcAft>
              <a:buNone/>
            </a:pPr>
            <a:r>
              <a:t/>
            </a:r>
            <a:endParaRPr b="0" i="0" sz="2800" u="none">
              <a:solidFill>
                <a:srgbClr val="000000"/>
              </a:solidFill>
              <a:latin typeface="Comic Sans MS"/>
              <a:ea typeface="Comic Sans MS"/>
              <a:cs typeface="Comic Sans MS"/>
              <a:sym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03" name="Shape 303"/>
        <p:cNvGrpSpPr/>
        <p:nvPr/>
      </p:nvGrpSpPr>
      <p:grpSpPr>
        <a:xfrm>
          <a:off x="0" y="0"/>
          <a:ext cx="0" cy="0"/>
          <a:chOff x="0" y="0"/>
          <a:chExt cx="0" cy="0"/>
        </a:xfrm>
      </p:grpSpPr>
      <p:pic>
        <p:nvPicPr>
          <p:cNvPr id="304" name="Google Shape;304;p38"/>
          <p:cNvPicPr preferRelativeResize="0"/>
          <p:nvPr/>
        </p:nvPicPr>
        <p:blipFill rotWithShape="1">
          <a:blip r:embed="rId3">
            <a:alphaModFix/>
          </a:blip>
          <a:srcRect b="0" l="0" r="0" t="0"/>
          <a:stretch/>
        </p:blipFill>
        <p:spPr>
          <a:xfrm>
            <a:off x="557212" y="601662"/>
            <a:ext cx="8253412" cy="57070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08" name="Shape 308"/>
        <p:cNvGrpSpPr/>
        <p:nvPr/>
      </p:nvGrpSpPr>
      <p:grpSpPr>
        <a:xfrm>
          <a:off x="0" y="0"/>
          <a:ext cx="0" cy="0"/>
          <a:chOff x="0" y="0"/>
          <a:chExt cx="0" cy="0"/>
        </a:xfrm>
      </p:grpSpPr>
      <p:sp>
        <p:nvSpPr>
          <p:cNvPr id="309" name="Google Shape;309;p39"/>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500"/>
              <a:buFont typeface="Comic Sans MS"/>
              <a:buNone/>
            </a:pPr>
            <a:r>
              <a:rPr b="0" i="0" lang="en-US" sz="3500" u="none">
                <a:solidFill>
                  <a:srgbClr val="696464"/>
                </a:solidFill>
                <a:latin typeface="Comic Sans MS"/>
                <a:ea typeface="Comic Sans MS"/>
                <a:cs typeface="Comic Sans MS"/>
                <a:sym typeface="Comic Sans MS"/>
              </a:rPr>
              <a:t>CLUSTER SAMPLING…….</a:t>
            </a:r>
            <a:endParaRPr/>
          </a:p>
        </p:txBody>
      </p:sp>
      <p:sp>
        <p:nvSpPr>
          <p:cNvPr id="310" name="Google Shape;310;p39"/>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11" name="Google Shape;311;p39"/>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90000"/>
              </a:lnSpc>
              <a:spcBef>
                <a:spcPts val="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Advantages :</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Cuts down on the cost of preparing a sampling frame.</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This can reduce travel and other administrative costs.</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Disadvantages: sampling error is higher for a simple random sample of same size.</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Often used to evaluate vaccination coverage in EPI</a:t>
            </a:r>
            <a:r>
              <a:rPr b="0" i="0" lang="en-US" sz="3900" u="none">
                <a:solidFill>
                  <a:srgbClr val="000000"/>
                </a:solidFill>
                <a:latin typeface="Libre Baskerville"/>
                <a:ea typeface="Libre Baskerville"/>
                <a:cs typeface="Libre Baskerville"/>
                <a:sym typeface="Libre Baskerville"/>
              </a:rPr>
              <a:t> </a:t>
            </a:r>
            <a:endParaRPr/>
          </a:p>
          <a:p>
            <a:pPr indent="-269875" lvl="0" marL="269875" marR="0" rtl="0" algn="l">
              <a:lnSpc>
                <a:spcPct val="90000"/>
              </a:lnSpc>
              <a:spcBef>
                <a:spcPts val="500"/>
              </a:spcBef>
              <a:spcAft>
                <a:spcPts val="0"/>
              </a:spcAft>
              <a:buClr>
                <a:srgbClr val="000000"/>
              </a:buClr>
              <a:buSzPts val="2600"/>
              <a:buFont typeface="Arial"/>
              <a:buNone/>
            </a:pPr>
            <a:r>
              <a:t/>
            </a:r>
            <a:endParaRPr b="0" i="0" sz="26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t/>
            </a:r>
            <a:endParaRPr b="0" i="0" sz="26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15" name="Shape 315"/>
        <p:cNvGrpSpPr/>
        <p:nvPr/>
      </p:nvGrpSpPr>
      <p:grpSpPr>
        <a:xfrm>
          <a:off x="0" y="0"/>
          <a:ext cx="0" cy="0"/>
          <a:chOff x="0" y="0"/>
          <a:chExt cx="0" cy="0"/>
        </a:xfrm>
      </p:grpSpPr>
      <p:sp>
        <p:nvSpPr>
          <p:cNvPr id="316" name="Google Shape;316;p40"/>
          <p:cNvSpPr txBox="1"/>
          <p:nvPr/>
        </p:nvSpPr>
        <p:spPr>
          <a:xfrm>
            <a:off x="457200" y="76200"/>
            <a:ext cx="8229600" cy="7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Comic Sans MS"/>
              <a:buNone/>
            </a:pPr>
            <a:r>
              <a:rPr b="0" i="0" lang="en-US" sz="4000" u="none">
                <a:solidFill>
                  <a:srgbClr val="696464"/>
                </a:solidFill>
                <a:latin typeface="Comic Sans MS"/>
                <a:ea typeface="Comic Sans MS"/>
                <a:cs typeface="Comic Sans MS"/>
                <a:sym typeface="Comic Sans MS"/>
              </a:rPr>
              <a:t>CLUSTER SAMPLING…….</a:t>
            </a:r>
            <a:endParaRPr/>
          </a:p>
        </p:txBody>
      </p:sp>
      <p:sp>
        <p:nvSpPr>
          <p:cNvPr id="317" name="Google Shape;317;p40"/>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18" name="Google Shape;318;p40"/>
          <p:cNvSpPr txBox="1"/>
          <p:nvPr/>
        </p:nvSpPr>
        <p:spPr>
          <a:xfrm>
            <a:off x="152400" y="838200"/>
            <a:ext cx="8763000" cy="57912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Arial"/>
              <a:buChar char="•"/>
            </a:pPr>
            <a:r>
              <a:rPr b="1" i="0" lang="en-US" sz="2600" u="none">
                <a:solidFill>
                  <a:srgbClr val="000000"/>
                </a:solidFill>
                <a:latin typeface="Comic Sans MS"/>
                <a:ea typeface="Comic Sans MS"/>
                <a:cs typeface="Comic Sans MS"/>
                <a:sym typeface="Comic Sans MS"/>
              </a:rPr>
              <a:t>Identification of clusters</a:t>
            </a:r>
            <a:endParaRPr/>
          </a:p>
          <a:p>
            <a:pPr indent="-228599" lvl="1" marL="544512" marR="0" rtl="0" algn="l">
              <a:lnSpc>
                <a:spcPct val="100000"/>
              </a:lnSpc>
              <a:spcBef>
                <a:spcPts val="300"/>
              </a:spcBef>
              <a:spcAft>
                <a:spcPts val="0"/>
              </a:spcAft>
              <a:buClr>
                <a:srgbClr val="9B2D1F"/>
              </a:buClr>
              <a:buSzPts val="2040"/>
              <a:buFont typeface="Arial"/>
              <a:buChar char="–"/>
            </a:pPr>
            <a:r>
              <a:rPr b="0" i="0" lang="en-US" sz="2400" u="none" cap="none" strike="noStrike">
                <a:solidFill>
                  <a:srgbClr val="000000"/>
                </a:solidFill>
                <a:latin typeface="Comic Sans MS"/>
                <a:ea typeface="Comic Sans MS"/>
                <a:cs typeface="Comic Sans MS"/>
                <a:sym typeface="Comic Sans MS"/>
              </a:rPr>
              <a:t>List all cities, towns, villages &amp; wards of cities with their population falling in target area under study.</a:t>
            </a:r>
            <a:endParaRPr/>
          </a:p>
          <a:p>
            <a:pPr indent="-228599" lvl="1" marL="544512" marR="0" rtl="0" algn="l">
              <a:lnSpc>
                <a:spcPct val="100000"/>
              </a:lnSpc>
              <a:spcBef>
                <a:spcPts val="300"/>
              </a:spcBef>
              <a:spcAft>
                <a:spcPts val="0"/>
              </a:spcAft>
              <a:buClr>
                <a:srgbClr val="9B2D1F"/>
              </a:buClr>
              <a:buSzPts val="2040"/>
              <a:buFont typeface="Arial"/>
              <a:buChar char="–"/>
            </a:pPr>
            <a:r>
              <a:rPr b="0" i="0" lang="en-US" sz="2400" u="none" cap="none" strike="noStrike">
                <a:solidFill>
                  <a:srgbClr val="000000"/>
                </a:solidFill>
                <a:latin typeface="Comic Sans MS"/>
                <a:ea typeface="Comic Sans MS"/>
                <a:cs typeface="Comic Sans MS"/>
                <a:sym typeface="Comic Sans MS"/>
              </a:rPr>
              <a:t>Calculate cumulative population &amp; divide by 30, this gives sampling interval.</a:t>
            </a:r>
            <a:endParaRPr/>
          </a:p>
          <a:p>
            <a:pPr indent="-228599" lvl="1" marL="544512" marR="0" rtl="0" algn="l">
              <a:lnSpc>
                <a:spcPct val="100000"/>
              </a:lnSpc>
              <a:spcBef>
                <a:spcPts val="300"/>
              </a:spcBef>
              <a:spcAft>
                <a:spcPts val="0"/>
              </a:spcAft>
              <a:buClr>
                <a:srgbClr val="9B2D1F"/>
              </a:buClr>
              <a:buSzPts val="2040"/>
              <a:buFont typeface="Arial"/>
              <a:buChar char="–"/>
            </a:pPr>
            <a:r>
              <a:rPr b="0" i="0" lang="en-US" sz="2400" u="none" cap="none" strike="noStrike">
                <a:solidFill>
                  <a:srgbClr val="000000"/>
                </a:solidFill>
                <a:latin typeface="Comic Sans MS"/>
                <a:ea typeface="Comic Sans MS"/>
                <a:cs typeface="Comic Sans MS"/>
                <a:sym typeface="Comic Sans MS"/>
              </a:rPr>
              <a:t>Select a random no. less than or equal to sampling interval having same no. of digits. This forms 1</a:t>
            </a:r>
            <a:r>
              <a:rPr b="0" baseline="30000" i="0" lang="en-US" sz="2400" u="none" cap="none" strike="noStrike">
                <a:solidFill>
                  <a:srgbClr val="000000"/>
                </a:solidFill>
                <a:latin typeface="Comic Sans MS"/>
                <a:ea typeface="Comic Sans MS"/>
                <a:cs typeface="Comic Sans MS"/>
                <a:sym typeface="Comic Sans MS"/>
              </a:rPr>
              <a:t>st</a:t>
            </a:r>
            <a:r>
              <a:rPr b="0" i="0" lang="en-US" sz="2400" u="none" cap="none" strike="noStrike">
                <a:solidFill>
                  <a:srgbClr val="000000"/>
                </a:solidFill>
                <a:latin typeface="Comic Sans MS"/>
                <a:ea typeface="Comic Sans MS"/>
                <a:cs typeface="Comic Sans MS"/>
                <a:sym typeface="Comic Sans MS"/>
              </a:rPr>
              <a:t> cluster.</a:t>
            </a:r>
            <a:endParaRPr/>
          </a:p>
          <a:p>
            <a:pPr indent="-228599" lvl="1" marL="544512" marR="0" rtl="0" algn="l">
              <a:lnSpc>
                <a:spcPct val="100000"/>
              </a:lnSpc>
              <a:spcBef>
                <a:spcPts val="300"/>
              </a:spcBef>
              <a:spcAft>
                <a:spcPts val="0"/>
              </a:spcAft>
              <a:buClr>
                <a:srgbClr val="9B2D1F"/>
              </a:buClr>
              <a:buSzPts val="2040"/>
              <a:buFont typeface="Arial"/>
              <a:buChar char="–"/>
            </a:pPr>
            <a:r>
              <a:rPr b="0" i="0" lang="en-US" sz="2400" u="none" cap="none" strike="noStrike">
                <a:solidFill>
                  <a:srgbClr val="000000"/>
                </a:solidFill>
                <a:latin typeface="Comic Sans MS"/>
                <a:ea typeface="Comic Sans MS"/>
                <a:cs typeface="Comic Sans MS"/>
                <a:sym typeface="Comic Sans MS"/>
              </a:rPr>
              <a:t>Random no.+ sampling interval = population of 2</a:t>
            </a:r>
            <a:r>
              <a:rPr b="0" baseline="30000" i="0" lang="en-US" sz="2400" u="none" cap="none" strike="noStrike">
                <a:solidFill>
                  <a:srgbClr val="000000"/>
                </a:solidFill>
                <a:latin typeface="Comic Sans MS"/>
                <a:ea typeface="Comic Sans MS"/>
                <a:cs typeface="Comic Sans MS"/>
                <a:sym typeface="Comic Sans MS"/>
              </a:rPr>
              <a:t>nd</a:t>
            </a:r>
            <a:r>
              <a:rPr b="0" i="0" lang="en-US" sz="2400" u="none" cap="none" strike="noStrike">
                <a:solidFill>
                  <a:srgbClr val="000000"/>
                </a:solidFill>
                <a:latin typeface="Comic Sans MS"/>
                <a:ea typeface="Comic Sans MS"/>
                <a:cs typeface="Comic Sans MS"/>
                <a:sym typeface="Comic Sans MS"/>
              </a:rPr>
              <a:t> cluster.</a:t>
            </a:r>
            <a:endParaRPr/>
          </a:p>
          <a:p>
            <a:pPr indent="-228599" lvl="1" marL="544512" marR="0" rtl="0" algn="l">
              <a:lnSpc>
                <a:spcPct val="100000"/>
              </a:lnSpc>
              <a:spcBef>
                <a:spcPts val="300"/>
              </a:spcBef>
              <a:spcAft>
                <a:spcPts val="0"/>
              </a:spcAft>
              <a:buClr>
                <a:srgbClr val="9B2D1F"/>
              </a:buClr>
              <a:buSzPts val="2040"/>
              <a:buFont typeface="Arial"/>
              <a:buChar char="–"/>
            </a:pPr>
            <a:r>
              <a:rPr b="0" i="0" lang="en-US" sz="2400" u="none" cap="none" strike="noStrike">
                <a:solidFill>
                  <a:srgbClr val="000000"/>
                </a:solidFill>
                <a:latin typeface="Comic Sans MS"/>
                <a:ea typeface="Comic Sans MS"/>
                <a:cs typeface="Comic Sans MS"/>
                <a:sym typeface="Comic Sans MS"/>
              </a:rPr>
              <a:t>Second cluster + sampling interval = 4</a:t>
            </a:r>
            <a:r>
              <a:rPr b="0" baseline="30000" i="0" lang="en-US" sz="2400" u="none" cap="none" strike="noStrike">
                <a:solidFill>
                  <a:srgbClr val="000000"/>
                </a:solidFill>
                <a:latin typeface="Comic Sans MS"/>
                <a:ea typeface="Comic Sans MS"/>
                <a:cs typeface="Comic Sans MS"/>
                <a:sym typeface="Comic Sans MS"/>
              </a:rPr>
              <a:t>th</a:t>
            </a:r>
            <a:r>
              <a:rPr b="0" i="0" lang="en-US" sz="2400" u="none" cap="none" strike="noStrike">
                <a:solidFill>
                  <a:srgbClr val="000000"/>
                </a:solidFill>
                <a:latin typeface="Comic Sans MS"/>
                <a:ea typeface="Comic Sans MS"/>
                <a:cs typeface="Comic Sans MS"/>
                <a:sym typeface="Comic Sans MS"/>
              </a:rPr>
              <a:t> cluster.</a:t>
            </a:r>
            <a:endParaRPr/>
          </a:p>
          <a:p>
            <a:pPr indent="-228599" lvl="1" marL="544512" marR="0" rtl="0" algn="l">
              <a:lnSpc>
                <a:spcPct val="100000"/>
              </a:lnSpc>
              <a:spcBef>
                <a:spcPts val="300"/>
              </a:spcBef>
              <a:spcAft>
                <a:spcPts val="0"/>
              </a:spcAft>
              <a:buClr>
                <a:srgbClr val="9B2D1F"/>
              </a:buClr>
              <a:buSzPts val="2040"/>
              <a:buFont typeface="Arial"/>
              <a:buChar char="–"/>
            </a:pPr>
            <a:r>
              <a:rPr b="0" i="0" lang="en-US" sz="2400" u="none" cap="none" strike="noStrike">
                <a:solidFill>
                  <a:srgbClr val="000000"/>
                </a:solidFill>
                <a:latin typeface="Comic Sans MS"/>
                <a:ea typeface="Comic Sans MS"/>
                <a:cs typeface="Comic Sans MS"/>
                <a:sym typeface="Comic Sans MS"/>
              </a:rPr>
              <a:t>Last or 30</a:t>
            </a:r>
            <a:r>
              <a:rPr b="0" baseline="30000" i="0" lang="en-US" sz="2400" u="none" cap="none" strike="noStrike">
                <a:solidFill>
                  <a:srgbClr val="000000"/>
                </a:solidFill>
                <a:latin typeface="Comic Sans MS"/>
                <a:ea typeface="Comic Sans MS"/>
                <a:cs typeface="Comic Sans MS"/>
                <a:sym typeface="Comic Sans MS"/>
              </a:rPr>
              <a:t>th</a:t>
            </a:r>
            <a:r>
              <a:rPr b="0" i="0" lang="en-US" sz="2400" u="none" cap="none" strike="noStrike">
                <a:solidFill>
                  <a:srgbClr val="000000"/>
                </a:solidFill>
                <a:latin typeface="Comic Sans MS"/>
                <a:ea typeface="Comic Sans MS"/>
                <a:cs typeface="Comic Sans MS"/>
                <a:sym typeface="Comic Sans MS"/>
              </a:rPr>
              <a:t> cluster = 29</a:t>
            </a:r>
            <a:r>
              <a:rPr b="0" baseline="30000" i="0" lang="en-US" sz="2400" u="none" cap="none" strike="noStrike">
                <a:solidFill>
                  <a:srgbClr val="000000"/>
                </a:solidFill>
                <a:latin typeface="Comic Sans MS"/>
                <a:ea typeface="Comic Sans MS"/>
                <a:cs typeface="Comic Sans MS"/>
                <a:sym typeface="Comic Sans MS"/>
              </a:rPr>
              <a:t>th</a:t>
            </a:r>
            <a:r>
              <a:rPr b="0" i="0" lang="en-US" sz="2400" u="none" cap="none" strike="noStrike">
                <a:solidFill>
                  <a:srgbClr val="000000"/>
                </a:solidFill>
                <a:latin typeface="Comic Sans MS"/>
                <a:ea typeface="Comic Sans MS"/>
                <a:cs typeface="Comic Sans MS"/>
                <a:sym typeface="Comic Sans MS"/>
              </a:rPr>
              <a:t> cluster + sampling interval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22" name="Shape 322"/>
        <p:cNvGrpSpPr/>
        <p:nvPr/>
      </p:nvGrpSpPr>
      <p:grpSpPr>
        <a:xfrm>
          <a:off x="0" y="0"/>
          <a:ext cx="0" cy="0"/>
          <a:chOff x="0" y="0"/>
          <a:chExt cx="0" cy="0"/>
        </a:xfrm>
      </p:grpSpPr>
      <p:sp>
        <p:nvSpPr>
          <p:cNvPr id="323" name="Google Shape;323;p41"/>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Comic Sans MS"/>
              <a:buNone/>
            </a:pPr>
            <a:r>
              <a:rPr b="0" i="0" lang="en-US" sz="4000" u="none">
                <a:solidFill>
                  <a:srgbClr val="696464"/>
                </a:solidFill>
                <a:latin typeface="Comic Sans MS"/>
                <a:ea typeface="Comic Sans MS"/>
                <a:cs typeface="Comic Sans MS"/>
                <a:sym typeface="Comic Sans MS"/>
              </a:rPr>
              <a:t>CLUSTER SAMPLING…….</a:t>
            </a:r>
            <a:endParaRPr/>
          </a:p>
        </p:txBody>
      </p:sp>
      <p:sp>
        <p:nvSpPr>
          <p:cNvPr id="324" name="Google Shape;324;p41"/>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25" name="Google Shape;325;p41"/>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73050" marR="0" rtl="0" algn="l">
              <a:lnSpc>
                <a:spcPct val="100000"/>
              </a:lnSpc>
              <a:spcBef>
                <a:spcPts val="0"/>
              </a:spcBef>
              <a:spcAft>
                <a:spcPts val="0"/>
              </a:spcAft>
              <a:buClr>
                <a:srgbClr val="000000"/>
              </a:buClr>
              <a:buSzPts val="2600"/>
              <a:buFont typeface="Comic Sans MS"/>
              <a:buNone/>
            </a:pPr>
            <a:r>
              <a:rPr b="0" i="0" lang="en-US" sz="2600" u="none">
                <a:solidFill>
                  <a:srgbClr val="000000"/>
                </a:solidFill>
                <a:latin typeface="Comic Sans MS"/>
                <a:ea typeface="Comic Sans MS"/>
                <a:cs typeface="Comic Sans MS"/>
                <a:sym typeface="Comic Sans MS"/>
              </a:rPr>
              <a:t>Two types of cluster sampling methods. </a:t>
            </a:r>
            <a:endParaRPr/>
          </a:p>
          <a:p>
            <a:pPr indent="-269875" lvl="0" marL="273050" marR="0" rtl="0" algn="l">
              <a:lnSpc>
                <a:spcPct val="100000"/>
              </a:lnSpc>
              <a:spcBef>
                <a:spcPts val="500"/>
              </a:spcBef>
              <a:spcAft>
                <a:spcPts val="0"/>
              </a:spcAft>
              <a:buClr>
                <a:srgbClr val="000000"/>
              </a:buClr>
              <a:buSzPts val="2600"/>
              <a:buFont typeface="Comic Sans MS"/>
              <a:buNone/>
            </a:pPr>
            <a:r>
              <a:rPr b="1" i="0" lang="en-US" sz="2600" u="none">
                <a:solidFill>
                  <a:srgbClr val="000000"/>
                </a:solidFill>
                <a:latin typeface="Comic Sans MS"/>
                <a:ea typeface="Comic Sans MS"/>
                <a:cs typeface="Comic Sans MS"/>
                <a:sym typeface="Comic Sans MS"/>
              </a:rPr>
              <a:t>One-stage sampling</a:t>
            </a:r>
            <a:r>
              <a:rPr b="0" i="0" lang="en-US" sz="2600" u="none">
                <a:solidFill>
                  <a:srgbClr val="000000"/>
                </a:solidFill>
                <a:latin typeface="Comic Sans MS"/>
                <a:ea typeface="Comic Sans MS"/>
                <a:cs typeface="Comic Sans MS"/>
                <a:sym typeface="Comic Sans MS"/>
              </a:rPr>
              <a:t>. All of the elements within selected clusters are included in the sample.</a:t>
            </a:r>
            <a:endParaRPr/>
          </a:p>
          <a:p>
            <a:pPr indent="-269875" lvl="0" marL="273050" marR="0" rtl="0" algn="l">
              <a:lnSpc>
                <a:spcPct val="100000"/>
              </a:lnSpc>
              <a:spcBef>
                <a:spcPts val="500"/>
              </a:spcBef>
              <a:spcAft>
                <a:spcPts val="0"/>
              </a:spcAft>
              <a:buClr>
                <a:srgbClr val="000000"/>
              </a:buClr>
              <a:buSzPts val="2600"/>
              <a:buFont typeface="Comic Sans MS"/>
              <a:buNone/>
            </a:pPr>
            <a:r>
              <a:rPr b="1" i="0" lang="en-US" sz="2600" u="none">
                <a:solidFill>
                  <a:srgbClr val="000000"/>
                </a:solidFill>
                <a:latin typeface="Comic Sans MS"/>
                <a:ea typeface="Comic Sans MS"/>
                <a:cs typeface="Comic Sans MS"/>
                <a:sym typeface="Comic Sans MS"/>
              </a:rPr>
              <a:t>Two-stage sampling</a:t>
            </a:r>
            <a:r>
              <a:rPr b="0" i="0" lang="en-US" sz="2600" u="none">
                <a:solidFill>
                  <a:srgbClr val="000000"/>
                </a:solidFill>
                <a:latin typeface="Comic Sans MS"/>
                <a:ea typeface="Comic Sans MS"/>
                <a:cs typeface="Comic Sans MS"/>
                <a:sym typeface="Comic Sans MS"/>
              </a:rPr>
              <a:t>. A subset of elements within selected clusters are randomly selected for inclusion in the sample.  </a:t>
            </a:r>
            <a:endParaRPr/>
          </a:p>
        </p:txBody>
      </p:sp>
      <p:sp>
        <p:nvSpPr>
          <p:cNvPr id="326" name="Google Shape;326;p41"/>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7" name="Google Shape;327;p41"/>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8" name="Google Shape;328;p41"/>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9" name="Google Shape;329;p41"/>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0" name="Google Shape;330;p41"/>
          <p:cNvSpPr txBox="1"/>
          <p:nvPr/>
        </p:nvSpPr>
        <p:spPr>
          <a:xfrm>
            <a:off x="0" y="0"/>
            <a:ext cx="1587" cy="549275"/>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34" name="Shape 334"/>
        <p:cNvGrpSpPr/>
        <p:nvPr/>
      </p:nvGrpSpPr>
      <p:grpSpPr>
        <a:xfrm>
          <a:off x="0" y="0"/>
          <a:ext cx="0" cy="0"/>
          <a:chOff x="0" y="0"/>
          <a:chExt cx="0" cy="0"/>
        </a:xfrm>
      </p:grpSpPr>
      <p:sp>
        <p:nvSpPr>
          <p:cNvPr id="335" name="Google Shape;335;p42"/>
          <p:cNvSpPr txBox="1"/>
          <p:nvPr/>
        </p:nvSpPr>
        <p:spPr>
          <a:xfrm>
            <a:off x="457200" y="122237"/>
            <a:ext cx="7543800" cy="1069975"/>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Comic Sans MS"/>
              <a:buNone/>
            </a:pPr>
            <a:r>
              <a:rPr b="0" i="0" lang="en-US" sz="4000" u="none">
                <a:solidFill>
                  <a:srgbClr val="696464"/>
                </a:solidFill>
                <a:latin typeface="Comic Sans MS"/>
                <a:ea typeface="Comic Sans MS"/>
                <a:cs typeface="Comic Sans MS"/>
                <a:sym typeface="Comic Sans MS"/>
              </a:rPr>
              <a:t>CLUSTER SAMPLING…….</a:t>
            </a:r>
            <a:endParaRPr/>
          </a:p>
        </p:txBody>
      </p:sp>
      <p:sp>
        <p:nvSpPr>
          <p:cNvPr id="336" name="Google Shape;336;p42"/>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7" name="Google Shape;337;p42"/>
          <p:cNvSpPr txBox="1"/>
          <p:nvPr/>
        </p:nvSpPr>
        <p:spPr>
          <a:xfrm>
            <a:off x="457200" y="1719262"/>
            <a:ext cx="4041775" cy="4411662"/>
          </a:xfrm>
          <a:prstGeom prst="rect">
            <a:avLst/>
          </a:prstGeom>
          <a:noFill/>
          <a:ln>
            <a:noFill/>
          </a:ln>
        </p:spPr>
        <p:txBody>
          <a:bodyPr anchorCtr="0" anchor="t" bIns="45700" lIns="91425" spcFirstLastPara="1" rIns="91425" wrap="square" tIns="45700">
            <a:noAutofit/>
          </a:bodyPr>
          <a:lstStyle/>
          <a:p>
            <a:pPr indent="-269875" lvl="0" marL="269875" marR="0" rtl="0" algn="l">
              <a:lnSpc>
                <a:spcPct val="70000"/>
              </a:lnSpc>
              <a:spcBef>
                <a:spcPts val="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      Freq        c f          cluster</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I    2000       2000       1</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II   3000       5000         2</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III  1500       6500</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IV  4000      10500           3</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V   5000      15500       4, 5</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VI  2500       18000        6</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VII  2000       20000       7</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VIII  3000      23000       8</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IX    3500      26500      9</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     4500      31000         10</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XI   4000      35000       11, 12</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XII  4000       39000      13</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XIII   3500     44000      14,15</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XIV   2000     46000</a:t>
            </a:r>
            <a:endParaRPr/>
          </a:p>
          <a:p>
            <a:pPr indent="-269875" lvl="0" marL="269875" marR="0" rtl="0" algn="l">
              <a:lnSpc>
                <a:spcPct val="7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XV     3000     49000        16</a:t>
            </a:r>
            <a:endParaRPr/>
          </a:p>
          <a:p>
            <a:pPr indent="-269875" lvl="0" marL="269875" marR="0" rtl="0" algn="l">
              <a:lnSpc>
                <a:spcPct val="70000"/>
              </a:lnSpc>
              <a:spcBef>
                <a:spcPts val="500"/>
              </a:spcBef>
              <a:spcAft>
                <a:spcPts val="0"/>
              </a:spcAft>
              <a:buClr>
                <a:srgbClr val="000000"/>
              </a:buClr>
              <a:buSzPts val="1600"/>
              <a:buFont typeface="Arial"/>
              <a:buNone/>
            </a:pPr>
            <a:r>
              <a:t/>
            </a:r>
            <a:endParaRPr b="0" i="0" sz="1600" u="none">
              <a:solidFill>
                <a:srgbClr val="000000"/>
              </a:solidFill>
              <a:latin typeface="Libre Baskerville"/>
              <a:ea typeface="Libre Baskerville"/>
              <a:cs typeface="Libre Baskerville"/>
              <a:sym typeface="Libre Baskerville"/>
            </a:endParaRPr>
          </a:p>
          <a:p>
            <a:pPr indent="-269875" lvl="0" marL="269875" marR="0" rtl="0" algn="l">
              <a:lnSpc>
                <a:spcPct val="70000"/>
              </a:lnSpc>
              <a:spcBef>
                <a:spcPts val="500"/>
              </a:spcBef>
              <a:spcAft>
                <a:spcPts val="0"/>
              </a:spcAft>
              <a:buClr>
                <a:srgbClr val="000000"/>
              </a:buClr>
              <a:buSzPts val="1600"/>
              <a:buFont typeface="Arial"/>
              <a:buNone/>
            </a:pPr>
            <a:r>
              <a:t/>
            </a:r>
            <a:endParaRPr b="0" i="0" sz="16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t/>
            </a:r>
            <a:endParaRPr b="0" i="0" sz="1600" u="none">
              <a:solidFill>
                <a:srgbClr val="000000"/>
              </a:solidFill>
              <a:latin typeface="Libre Baskerville"/>
              <a:ea typeface="Libre Baskerville"/>
              <a:cs typeface="Libre Baskerville"/>
              <a:sym typeface="Libre Baskerville"/>
            </a:endParaRPr>
          </a:p>
        </p:txBody>
      </p:sp>
      <p:sp>
        <p:nvSpPr>
          <p:cNvPr id="338" name="Google Shape;338;p42"/>
          <p:cNvSpPr txBox="1"/>
          <p:nvPr/>
        </p:nvSpPr>
        <p:spPr>
          <a:xfrm>
            <a:off x="4645025" y="1719262"/>
            <a:ext cx="4041775" cy="4411662"/>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XVI    3500       52500     17</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XVII    4000      56500        18,19</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XVIII    4500     61000        20</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XIX     4000      65000       21,22</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       4000      69000        23</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XXI       2000     71000         24</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XXII      2000     73000</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XXIII    3000      76000         25</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XXIV    3000      79000         26</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XXV     5000      84000         27,28</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XXVI    2000      86000        29</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XXVII   1000      87000</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XXVIII   1000     88000</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XXIX     1000     89000         30</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XXX      1000      90000</a:t>
            </a:r>
            <a:endParaRPr/>
          </a:p>
          <a:p>
            <a:pPr indent="-269875" lvl="0" marL="269875" marR="0" rtl="0" algn="l">
              <a:lnSpc>
                <a:spcPct val="80000"/>
              </a:lnSpc>
              <a:spcBef>
                <a:spcPts val="500"/>
              </a:spcBef>
              <a:spcAft>
                <a:spcPts val="0"/>
              </a:spcAft>
              <a:buClr>
                <a:srgbClr val="D34817"/>
              </a:buClr>
              <a:buSzPts val="1360"/>
              <a:buFont typeface="Arial"/>
              <a:buChar char="•"/>
            </a:pPr>
            <a:r>
              <a:rPr b="0" i="0" lang="en-US" sz="1600" u="none">
                <a:solidFill>
                  <a:srgbClr val="000000"/>
                </a:solidFill>
                <a:latin typeface="Libre Baskerville"/>
                <a:ea typeface="Libre Baskerville"/>
                <a:cs typeface="Libre Baskerville"/>
                <a:sym typeface="Libre Baskerville"/>
              </a:rPr>
              <a:t>90000/30 = 3000 sampling interval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42" name="Shape 342"/>
        <p:cNvGrpSpPr/>
        <p:nvPr/>
      </p:nvGrpSpPr>
      <p:grpSpPr>
        <a:xfrm>
          <a:off x="0" y="0"/>
          <a:ext cx="0" cy="0"/>
          <a:chOff x="0" y="0"/>
          <a:chExt cx="0" cy="0"/>
        </a:xfrm>
      </p:grpSpPr>
      <p:sp>
        <p:nvSpPr>
          <p:cNvPr id="343" name="Google Shape;343;p43"/>
          <p:cNvSpPr txBox="1"/>
          <p:nvPr/>
        </p:nvSpPr>
        <p:spPr>
          <a:xfrm>
            <a:off x="152400" y="277812"/>
            <a:ext cx="8991600" cy="1139825"/>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500"/>
              <a:buFont typeface="Comic Sans MS"/>
              <a:buNone/>
            </a:pPr>
            <a:r>
              <a:rPr b="0" i="0" lang="en-US" sz="3500" u="none">
                <a:solidFill>
                  <a:srgbClr val="696464"/>
                </a:solidFill>
                <a:latin typeface="Comic Sans MS"/>
                <a:ea typeface="Comic Sans MS"/>
                <a:cs typeface="Comic Sans MS"/>
                <a:sym typeface="Comic Sans MS"/>
              </a:rPr>
              <a:t>Difference Between Strata and Clusters</a:t>
            </a:r>
            <a:endParaRPr/>
          </a:p>
        </p:txBody>
      </p:sp>
      <p:sp>
        <p:nvSpPr>
          <p:cNvPr id="344" name="Google Shape;344;p43"/>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45" name="Google Shape;345;p43"/>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73050" marR="0" rtl="0" algn="l">
              <a:lnSpc>
                <a:spcPct val="80000"/>
              </a:lnSpc>
              <a:spcBef>
                <a:spcPts val="0"/>
              </a:spcBef>
              <a:spcAft>
                <a:spcPts val="0"/>
              </a:spcAft>
              <a:buClr>
                <a:srgbClr val="000000"/>
              </a:buClr>
              <a:buSzPts val="2600"/>
              <a:buFont typeface="Arial"/>
              <a:buNone/>
            </a:pPr>
            <a:r>
              <a:t/>
            </a:r>
            <a:endParaRPr b="0" i="0" sz="2600" u="none">
              <a:solidFill>
                <a:srgbClr val="000000"/>
              </a:solidFill>
              <a:latin typeface="Libre Baskerville"/>
              <a:ea typeface="Libre Baskerville"/>
              <a:cs typeface="Libre Baskerville"/>
              <a:sym typeface="Libre Baskerville"/>
            </a:endParaRPr>
          </a:p>
          <a:p>
            <a:pPr indent="-269875" lvl="0" marL="273050" marR="0" rtl="0" algn="l">
              <a:lnSpc>
                <a:spcPct val="8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Although strata and clusters are both non-overlapping subsets of the population, they differ in several ways. </a:t>
            </a:r>
            <a:endParaRPr/>
          </a:p>
          <a:p>
            <a:pPr indent="-269875" lvl="0" marL="273050" marR="0" rtl="0" algn="l">
              <a:lnSpc>
                <a:spcPct val="8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All strata are represented in the sample; but only a subset of clusters are in the sample.</a:t>
            </a:r>
            <a:endParaRPr/>
          </a:p>
          <a:p>
            <a:pPr indent="-269875" lvl="0" marL="273050" marR="0" rtl="0" algn="l">
              <a:lnSpc>
                <a:spcPct val="8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With stratified sampling, the best survey results occur when elements within strata are internally homogeneous. However, with cluster sampling, the best results occur when elements within clusters are internally heterogeneous   </a:t>
            </a:r>
            <a:br>
              <a:rPr b="0" i="0" lang="en-US" sz="2600" u="none">
                <a:solidFill>
                  <a:srgbClr val="000000"/>
                </a:solidFill>
                <a:latin typeface="Comic Sans MS"/>
                <a:ea typeface="Comic Sans MS"/>
                <a:cs typeface="Comic Sans MS"/>
                <a:sym typeface="Comic Sans MS"/>
              </a:rPr>
            </a:br>
            <a:br>
              <a:rPr b="0" i="0" lang="en-US" sz="2600" u="none">
                <a:solidFill>
                  <a:srgbClr val="000000"/>
                </a:solidFill>
                <a:latin typeface="Comic Sans MS"/>
                <a:ea typeface="Comic Sans MS"/>
                <a:cs typeface="Comic Sans MS"/>
                <a:sym typeface="Comic Sans MS"/>
              </a:rPr>
            </a:br>
            <a:endParaRPr/>
          </a:p>
        </p:txBody>
      </p:sp>
      <p:sp>
        <p:nvSpPr>
          <p:cNvPr id="346" name="Google Shape;346;p43"/>
          <p:cNvSpPr txBox="1"/>
          <p:nvPr/>
        </p:nvSpPr>
        <p:spPr>
          <a:xfrm>
            <a:off x="0" y="0"/>
            <a:ext cx="1587" cy="549275"/>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7" name="Google Shape;347;p43"/>
          <p:cNvSpPr txBox="1"/>
          <p:nvPr/>
        </p:nvSpPr>
        <p:spPr>
          <a:xfrm>
            <a:off x="0" y="0"/>
            <a:ext cx="1587" cy="549275"/>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8" name="Google Shape;348;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9" name="Google Shape;349;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0" name="Google Shape;350;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1" name="Google Shape;351;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2" name="Google Shape;352;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3" name="Google Shape;353;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4" name="Google Shape;354;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5" name="Google Shape;355;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6" name="Google Shape;356;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7" name="Google Shape;357;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8" name="Google Shape;358;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9" name="Google Shape;359;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0" name="Google Shape;360;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1" name="Google Shape;361;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2" name="Google Shape;362;p43"/>
          <p:cNvSpPr txBox="1"/>
          <p:nvPr/>
        </p:nvSpPr>
        <p:spPr>
          <a:xfrm>
            <a:off x="1587" y="0"/>
            <a:ext cx="180975" cy="6429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3" name="Google Shape;363;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64" name="Google Shape;364;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65" name="Google Shape;365;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66" name="Google Shape;366;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67" name="Google Shape;367;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68" name="Google Shape;368;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69" name="Google Shape;369;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0" name="Google Shape;370;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1" name="Google Shape;371;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2" name="Google Shape;372;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3" name="Google Shape;373;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4" name="Google Shape;374;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5" name="Google Shape;375;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6" name="Google Shape;376;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7" name="Google Shape;377;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
        <p:nvSpPr>
          <p:cNvPr id="378" name="Google Shape;378;p43"/>
          <p:cNvSpPr txBox="1"/>
          <p:nvPr/>
        </p:nvSpPr>
        <p:spPr>
          <a:xfrm>
            <a:off x="1587" y="0"/>
            <a:ext cx="180975" cy="917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82" name="Shape 382"/>
        <p:cNvGrpSpPr/>
        <p:nvPr/>
      </p:nvGrpSpPr>
      <p:grpSpPr>
        <a:xfrm>
          <a:off x="0" y="0"/>
          <a:ext cx="0" cy="0"/>
          <a:chOff x="0" y="0"/>
          <a:chExt cx="0" cy="0"/>
        </a:xfrm>
      </p:grpSpPr>
      <p:sp>
        <p:nvSpPr>
          <p:cNvPr id="383" name="Google Shape;383;p44"/>
          <p:cNvSpPr txBox="1"/>
          <p:nvPr/>
        </p:nvSpPr>
        <p:spPr>
          <a:xfrm>
            <a:off x="457200" y="415925"/>
            <a:ext cx="7543800" cy="77628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MULTISTAGE SAMPLING</a:t>
            </a:r>
            <a:endParaRPr/>
          </a:p>
        </p:txBody>
      </p:sp>
      <p:sp>
        <p:nvSpPr>
          <p:cNvPr id="384" name="Google Shape;384;p44"/>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85" name="Google Shape;385;p44"/>
          <p:cNvSpPr txBox="1"/>
          <p:nvPr/>
        </p:nvSpPr>
        <p:spPr>
          <a:xfrm>
            <a:off x="228600" y="1600200"/>
            <a:ext cx="8686800" cy="52578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Complex form of cluster sampling in which two or more levels of units are embedded one in the other.</a:t>
            </a:r>
            <a:endParaRPr/>
          </a:p>
          <a:p>
            <a:pPr indent="-269875" lvl="0" marL="269875" marR="0" rtl="0" algn="l">
              <a:lnSpc>
                <a:spcPct val="80000"/>
              </a:lnSpc>
              <a:spcBef>
                <a:spcPts val="500"/>
              </a:spcBef>
              <a:spcAft>
                <a:spcPts val="0"/>
              </a:spcAft>
              <a:buClr>
                <a:srgbClr val="000000"/>
              </a:buClr>
              <a:buSzPts val="2100"/>
              <a:buFont typeface="Arial"/>
              <a:buNone/>
            </a:pPr>
            <a:r>
              <a:t/>
            </a:r>
            <a:endParaRPr b="0" i="0" sz="2100" u="none">
              <a:solidFill>
                <a:srgbClr val="000000"/>
              </a:solidFill>
              <a:latin typeface="Comic Sans MS"/>
              <a:ea typeface="Comic Sans MS"/>
              <a:cs typeface="Comic Sans MS"/>
              <a:sym typeface="Comic Sans MS"/>
            </a:endParaRPr>
          </a:p>
          <a:p>
            <a:pPr indent="-269875" lvl="0" marL="269875"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First stage, random number of districts chosen in all</a:t>
            </a:r>
            <a:endParaRPr/>
          </a:p>
          <a:p>
            <a:pPr indent="-269875" lvl="0" marL="269875" marR="0" rtl="0" algn="l">
              <a:lnSpc>
                <a:spcPct val="80000"/>
              </a:lnSpc>
              <a:spcBef>
                <a:spcPts val="500"/>
              </a:spcBef>
              <a:spcAft>
                <a:spcPts val="0"/>
              </a:spcAft>
              <a:buClr>
                <a:srgbClr val="000000"/>
              </a:buClr>
              <a:buSzPts val="2100"/>
              <a:buFont typeface="Comic Sans MS"/>
              <a:buNone/>
            </a:pPr>
            <a:r>
              <a:rPr b="0" i="0" lang="en-US" sz="2100" u="none">
                <a:solidFill>
                  <a:srgbClr val="000000"/>
                </a:solidFill>
                <a:latin typeface="Comic Sans MS"/>
                <a:ea typeface="Comic Sans MS"/>
                <a:cs typeface="Comic Sans MS"/>
                <a:sym typeface="Comic Sans MS"/>
              </a:rPr>
              <a:t>    states.</a:t>
            </a:r>
            <a:endParaRPr/>
          </a:p>
          <a:p>
            <a:pPr indent="-269875" lvl="0" marL="269875" marR="0" rtl="0" algn="l">
              <a:lnSpc>
                <a:spcPct val="80000"/>
              </a:lnSpc>
              <a:spcBef>
                <a:spcPts val="500"/>
              </a:spcBef>
              <a:spcAft>
                <a:spcPts val="0"/>
              </a:spcAft>
              <a:buClr>
                <a:srgbClr val="000000"/>
              </a:buClr>
              <a:buSzPts val="2100"/>
              <a:buFont typeface="Arial"/>
              <a:buNone/>
            </a:pPr>
            <a:r>
              <a:t/>
            </a:r>
            <a:endParaRPr b="0" i="0" sz="2100" u="none">
              <a:solidFill>
                <a:srgbClr val="000000"/>
              </a:solidFill>
              <a:latin typeface="Comic Sans MS"/>
              <a:ea typeface="Comic Sans MS"/>
              <a:cs typeface="Comic Sans MS"/>
              <a:sym typeface="Comic Sans MS"/>
            </a:endParaRPr>
          </a:p>
          <a:p>
            <a:pPr indent="-269875" lvl="0" marL="269875"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Followed by random number of talukas, villages.</a:t>
            </a:r>
            <a:endParaRPr/>
          </a:p>
          <a:p>
            <a:pPr indent="-269875" lvl="0" marL="269875" marR="0" rtl="0" algn="l">
              <a:lnSpc>
                <a:spcPct val="80000"/>
              </a:lnSpc>
              <a:spcBef>
                <a:spcPts val="500"/>
              </a:spcBef>
              <a:spcAft>
                <a:spcPts val="0"/>
              </a:spcAft>
              <a:buClr>
                <a:srgbClr val="000000"/>
              </a:buClr>
              <a:buSzPts val="2100"/>
              <a:buFont typeface="Comic Sans MS"/>
              <a:buNone/>
            </a:pPr>
            <a:r>
              <a:rPr b="0" i="0" lang="en-US" sz="2100" u="none">
                <a:solidFill>
                  <a:srgbClr val="000000"/>
                </a:solidFill>
                <a:latin typeface="Comic Sans MS"/>
                <a:ea typeface="Comic Sans MS"/>
                <a:cs typeface="Comic Sans MS"/>
                <a:sym typeface="Comic Sans MS"/>
              </a:rPr>
              <a:t> </a:t>
            </a:r>
            <a:endParaRPr/>
          </a:p>
          <a:p>
            <a:pPr indent="-269875" lvl="0" marL="269875"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Then third stage units will be houses. </a:t>
            </a:r>
            <a:endParaRPr/>
          </a:p>
          <a:p>
            <a:pPr indent="-269875" lvl="0" marL="269875" marR="0" rtl="0" algn="l">
              <a:lnSpc>
                <a:spcPct val="80000"/>
              </a:lnSpc>
              <a:spcBef>
                <a:spcPts val="500"/>
              </a:spcBef>
              <a:spcAft>
                <a:spcPts val="0"/>
              </a:spcAft>
              <a:buClr>
                <a:srgbClr val="000000"/>
              </a:buClr>
              <a:buSzPts val="2100"/>
              <a:buFont typeface="Comic Sans MS"/>
              <a:buNone/>
            </a:pPr>
            <a:r>
              <a:rPr b="0" i="0" lang="en-US" sz="2100" u="none">
                <a:solidFill>
                  <a:srgbClr val="000000"/>
                </a:solidFill>
                <a:latin typeface="Comic Sans MS"/>
                <a:ea typeface="Comic Sans MS"/>
                <a:cs typeface="Comic Sans MS"/>
                <a:sym typeface="Comic Sans MS"/>
              </a:rPr>
              <a:t>     </a:t>
            </a:r>
            <a:endParaRPr/>
          </a:p>
          <a:p>
            <a:pPr indent="-269875" lvl="0" marL="269875"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All ultimate units  (houses, for instance) selected at last step are surveyed.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89" name="Shape 389"/>
        <p:cNvGrpSpPr/>
        <p:nvPr/>
      </p:nvGrpSpPr>
      <p:grpSpPr>
        <a:xfrm>
          <a:off x="0" y="0"/>
          <a:ext cx="0" cy="0"/>
          <a:chOff x="0" y="0"/>
          <a:chExt cx="0" cy="0"/>
        </a:xfrm>
      </p:grpSpPr>
      <p:sp>
        <p:nvSpPr>
          <p:cNvPr id="390" name="Google Shape;390;p45"/>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MULTISTAGE SAMPLING……..</a:t>
            </a:r>
            <a:endParaRPr/>
          </a:p>
        </p:txBody>
      </p:sp>
      <p:sp>
        <p:nvSpPr>
          <p:cNvPr id="391" name="Google Shape;391;p45"/>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92" name="Google Shape;392;p45"/>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90000"/>
              </a:lnSpc>
              <a:spcBef>
                <a:spcPts val="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This technique, is essentially the process of taking random samples of preceding random samples. </a:t>
            </a:r>
            <a:endParaRPr/>
          </a:p>
          <a:p>
            <a:pPr indent="-269875" lvl="0" marL="269875" marR="0" rtl="0" algn="l">
              <a:lnSpc>
                <a:spcPct val="9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Not as effective as true random sampling, but probably solves more of the problems inherent to random sampling. </a:t>
            </a:r>
            <a:endParaRPr/>
          </a:p>
          <a:p>
            <a:pPr indent="-269875" lvl="0" marL="269875" marR="0" rtl="0" algn="l">
              <a:lnSpc>
                <a:spcPct val="9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An effective strategy because it banks on multiple randomizations. As such, extremely useful.</a:t>
            </a:r>
            <a:endParaRPr/>
          </a:p>
          <a:p>
            <a:pPr indent="-269875" lvl="0" marL="269875" marR="0" rtl="0" algn="l">
              <a:lnSpc>
                <a:spcPct val="9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Multistage sampling used frequently when a complete list of all members of the population not exists and is inappropriate. </a:t>
            </a:r>
            <a:endParaRPr/>
          </a:p>
          <a:p>
            <a:pPr indent="-269875" lvl="0" marL="269875" marR="0" rtl="0" algn="l">
              <a:lnSpc>
                <a:spcPct val="9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Moreover, by avoiding the use of all sample units in all selected clusters, multistage sampling avoids the large, and perhaps unnecessary, costs associated with traditional cluster sampling.</a:t>
            </a:r>
            <a:endParaRPr/>
          </a:p>
          <a:p>
            <a:pPr indent="0" lvl="0" marL="0" marR="0" rtl="0" algn="l">
              <a:lnSpc>
                <a:spcPct val="100000"/>
              </a:lnSpc>
              <a:spcBef>
                <a:spcPts val="0"/>
              </a:spcBef>
              <a:spcAft>
                <a:spcPts val="0"/>
              </a:spcAft>
              <a:buNone/>
            </a:pPr>
            <a:r>
              <a:t/>
            </a:r>
            <a:endParaRPr b="0" i="0" sz="2100" u="none">
              <a:solidFill>
                <a:srgbClr val="000000"/>
              </a:solidFill>
              <a:latin typeface="Comic Sans MS"/>
              <a:ea typeface="Comic Sans MS"/>
              <a:cs typeface="Comic Sans MS"/>
              <a:sym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396" name="Shape 396"/>
        <p:cNvGrpSpPr/>
        <p:nvPr/>
      </p:nvGrpSpPr>
      <p:grpSpPr>
        <a:xfrm>
          <a:off x="0" y="0"/>
          <a:ext cx="0" cy="0"/>
          <a:chOff x="0" y="0"/>
          <a:chExt cx="0" cy="0"/>
        </a:xfrm>
      </p:grpSpPr>
      <p:sp>
        <p:nvSpPr>
          <p:cNvPr id="397" name="Google Shape;397;p46"/>
          <p:cNvSpPr txBox="1"/>
          <p:nvPr/>
        </p:nvSpPr>
        <p:spPr>
          <a:xfrm>
            <a:off x="228600" y="228600"/>
            <a:ext cx="8763000" cy="9144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MULTI PHASE SAMPLING</a:t>
            </a:r>
            <a:endParaRPr/>
          </a:p>
        </p:txBody>
      </p:sp>
      <p:sp>
        <p:nvSpPr>
          <p:cNvPr id="398" name="Google Shape;398;p46"/>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99" name="Google Shape;399;p46"/>
          <p:cNvSpPr txBox="1"/>
          <p:nvPr/>
        </p:nvSpPr>
        <p:spPr>
          <a:xfrm>
            <a:off x="228600" y="1447800"/>
            <a:ext cx="8686800" cy="51816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Part of the information collected from whole sample &amp; part from subsample.</a:t>
            </a:r>
            <a:endParaRPr/>
          </a:p>
          <a:p>
            <a:pPr indent="-269875" lvl="0" marL="269875" marR="0" rtl="0" algn="l">
              <a:lnSpc>
                <a:spcPct val="100000"/>
              </a:lnSpc>
              <a:spcBef>
                <a:spcPts val="500"/>
              </a:spcBef>
              <a:spcAft>
                <a:spcPts val="0"/>
              </a:spcAft>
              <a:buClr>
                <a:srgbClr val="000000"/>
              </a:buClr>
              <a:buSzPts val="2100"/>
              <a:buFont typeface="Arial"/>
              <a:buNone/>
            </a:pPr>
            <a:r>
              <a:t/>
            </a:r>
            <a:endParaRPr b="0" i="0" sz="2100" u="none">
              <a:solidFill>
                <a:srgbClr val="000000"/>
              </a:solidFill>
              <a:latin typeface="Comic Sans MS"/>
              <a:ea typeface="Comic Sans MS"/>
              <a:cs typeface="Comic Sans MS"/>
              <a:sym typeface="Comic Sans MS"/>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In Tb survey MT in all cases – Phase I</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X –Ray chest in MT +ve cases – Phase II</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Sputum examination in X – Ray +ve cases - Phase III </a:t>
            </a:r>
            <a:endParaRPr/>
          </a:p>
          <a:p>
            <a:pPr indent="-269875" lvl="0" marL="269875" marR="0" rtl="0" algn="l">
              <a:lnSpc>
                <a:spcPct val="100000"/>
              </a:lnSpc>
              <a:spcBef>
                <a:spcPts val="500"/>
              </a:spcBef>
              <a:spcAft>
                <a:spcPts val="0"/>
              </a:spcAft>
              <a:buClr>
                <a:srgbClr val="000000"/>
              </a:buClr>
              <a:buSzPts val="2100"/>
              <a:buFont typeface="Comic Sans MS"/>
              <a:buNone/>
            </a:pPr>
            <a:r>
              <a:rPr b="0" i="0" lang="en-US" sz="2100" u="none">
                <a:solidFill>
                  <a:srgbClr val="000000"/>
                </a:solidFill>
                <a:latin typeface="Comic Sans MS"/>
                <a:ea typeface="Comic Sans MS"/>
                <a:cs typeface="Comic Sans MS"/>
                <a:sym typeface="Comic Sans MS"/>
              </a:rPr>
              <a:t> </a:t>
            </a:r>
            <a:endParaRPr/>
          </a:p>
          <a:p>
            <a:pPr indent="-269875" lvl="0" marL="269875" marR="0" rtl="0" algn="l">
              <a:lnSpc>
                <a:spcPct val="10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Survey by such procedure is less costly, less laborious &amp; more purposeful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01" name="Shape 101"/>
        <p:cNvGrpSpPr/>
        <p:nvPr/>
      </p:nvGrpSpPr>
      <p:grpSpPr>
        <a:xfrm>
          <a:off x="0" y="0"/>
          <a:ext cx="0" cy="0"/>
          <a:chOff x="0" y="0"/>
          <a:chExt cx="0" cy="0"/>
        </a:xfrm>
      </p:grpSpPr>
      <p:sp>
        <p:nvSpPr>
          <p:cNvPr id="102" name="Google Shape;102;p11"/>
          <p:cNvSpPr txBox="1"/>
          <p:nvPr/>
        </p:nvSpPr>
        <p:spPr>
          <a:xfrm>
            <a:off x="152400" y="0"/>
            <a:ext cx="8991600" cy="102076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200"/>
              <a:buFont typeface="Arial"/>
              <a:buNone/>
            </a:pPr>
            <a:r>
              <a:rPr b="0" i="0" lang="en-US" sz="3200" u="none">
                <a:solidFill>
                  <a:srgbClr val="008000"/>
                </a:solidFill>
                <a:latin typeface="Arial"/>
                <a:ea typeface="Arial"/>
                <a:cs typeface="Arial"/>
                <a:sym typeface="Arial"/>
              </a:rPr>
              <a:t>Important Components of Empirical Research</a:t>
            </a:r>
            <a:endParaRPr/>
          </a:p>
        </p:txBody>
      </p:sp>
      <p:sp>
        <p:nvSpPr>
          <p:cNvPr id="103" name="Google Shape;103;p11"/>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104" name="Google Shape;104;p11"/>
          <p:cNvSpPr txBox="1"/>
          <p:nvPr/>
        </p:nvSpPr>
        <p:spPr>
          <a:xfrm>
            <a:off x="152400" y="1752600"/>
            <a:ext cx="8610600" cy="43434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90000"/>
              </a:lnSpc>
              <a:spcBef>
                <a:spcPts val="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Problem statement, research questions, purposes, benefits</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Theory, assumptions, background literature</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Variables and hypotheses</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Operational definitions and measurement</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Research design and methodology</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Instrumentation, sampling</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Data analysis</a:t>
            </a:r>
            <a:endParaRPr/>
          </a:p>
          <a:p>
            <a:pPr indent="-269875" lvl="0" marL="269875" marR="0" rtl="0" algn="l">
              <a:lnSpc>
                <a:spcPct val="90000"/>
              </a:lnSpc>
              <a:spcBef>
                <a:spcPts val="500"/>
              </a:spcBef>
              <a:spcAft>
                <a:spcPts val="0"/>
              </a:spcAft>
              <a:buClr>
                <a:srgbClr val="D34817"/>
              </a:buClr>
              <a:buSzPts val="2210"/>
              <a:buFont typeface="Noto Sans Symbols"/>
              <a:buChar char="⚫"/>
            </a:pPr>
            <a:r>
              <a:rPr b="0" i="0" lang="en-US" sz="2600" u="none">
                <a:solidFill>
                  <a:srgbClr val="002060"/>
                </a:solidFill>
                <a:latin typeface="Arial"/>
                <a:ea typeface="Arial"/>
                <a:cs typeface="Arial"/>
                <a:sym typeface="Arial"/>
              </a:rPr>
              <a:t>Conclusions, interpretations, recommendations</a:t>
            </a:r>
            <a:endParaRPr/>
          </a:p>
          <a:p>
            <a:pPr indent="-269875" lvl="0" marL="269875" marR="0" rtl="0" algn="l">
              <a:lnSpc>
                <a:spcPct val="90000"/>
              </a:lnSpc>
              <a:spcBef>
                <a:spcPts val="500"/>
              </a:spcBef>
              <a:spcAft>
                <a:spcPts val="0"/>
              </a:spcAft>
              <a:buClr>
                <a:srgbClr val="000000"/>
              </a:buClr>
              <a:buSzPts val="2600"/>
              <a:buFont typeface="Arial"/>
              <a:buNone/>
            </a:pPr>
            <a:r>
              <a:t/>
            </a:r>
            <a:endParaRPr b="0" i="0" sz="2600" u="none">
              <a:solidFill>
                <a:srgbClr val="002060"/>
              </a:solidFill>
              <a:latin typeface="Arial"/>
              <a:ea typeface="Arial"/>
              <a:cs typeface="Arial"/>
              <a:sym typeface="Arial"/>
            </a:endParaRPr>
          </a:p>
          <a:p>
            <a:pPr indent="-269875" lvl="0" marL="269875" marR="0" rtl="0" algn="l">
              <a:lnSpc>
                <a:spcPct val="90000"/>
              </a:lnSpc>
              <a:spcBef>
                <a:spcPts val="500"/>
              </a:spcBef>
              <a:spcAft>
                <a:spcPts val="0"/>
              </a:spcAft>
              <a:buClr>
                <a:srgbClr val="000000"/>
              </a:buClr>
              <a:buSzPts val="2600"/>
              <a:buFont typeface="Arial"/>
              <a:buNone/>
            </a:pPr>
            <a:r>
              <a:t/>
            </a:r>
            <a:endParaRPr b="0" i="0" sz="2600" u="none">
              <a:solidFill>
                <a:srgbClr val="002060"/>
              </a:solidFill>
              <a:latin typeface="Arial"/>
              <a:ea typeface="Arial"/>
              <a:cs typeface="Arial"/>
              <a:sym typeface="Arial"/>
            </a:endParaRPr>
          </a:p>
          <a:p>
            <a:pPr indent="-269875" lvl="0" marL="269875" marR="0" rtl="0" algn="l">
              <a:lnSpc>
                <a:spcPct val="90000"/>
              </a:lnSpc>
              <a:spcBef>
                <a:spcPts val="500"/>
              </a:spcBef>
              <a:spcAft>
                <a:spcPts val="0"/>
              </a:spcAft>
              <a:buClr>
                <a:srgbClr val="000000"/>
              </a:buClr>
              <a:buSzPts val="2600"/>
              <a:buFont typeface="Arial"/>
              <a:buNone/>
            </a:pPr>
            <a:r>
              <a:t/>
            </a:r>
            <a:endParaRPr b="0" i="0" sz="2600" u="non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600" u="none">
              <a:solidFill>
                <a:srgbClr val="00206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03" name="Shape 403"/>
        <p:cNvGrpSpPr/>
        <p:nvPr/>
      </p:nvGrpSpPr>
      <p:grpSpPr>
        <a:xfrm>
          <a:off x="0" y="0"/>
          <a:ext cx="0" cy="0"/>
          <a:chOff x="0" y="0"/>
          <a:chExt cx="0" cy="0"/>
        </a:xfrm>
      </p:grpSpPr>
      <p:sp>
        <p:nvSpPr>
          <p:cNvPr id="404" name="Google Shape;404;p47"/>
          <p:cNvSpPr txBox="1"/>
          <p:nvPr/>
        </p:nvSpPr>
        <p:spPr>
          <a:xfrm>
            <a:off x="457200" y="0"/>
            <a:ext cx="8229600" cy="10668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500"/>
              <a:buFont typeface="Comic Sans MS"/>
              <a:buNone/>
            </a:pPr>
            <a:r>
              <a:rPr b="0" i="0" lang="en-US" sz="3500" u="none">
                <a:solidFill>
                  <a:srgbClr val="696464"/>
                </a:solidFill>
                <a:latin typeface="Comic Sans MS"/>
                <a:ea typeface="Comic Sans MS"/>
                <a:cs typeface="Comic Sans MS"/>
                <a:sym typeface="Comic Sans MS"/>
              </a:rPr>
              <a:t>MATCHED RANDOM SAMPLING</a:t>
            </a:r>
            <a:endParaRPr/>
          </a:p>
        </p:txBody>
      </p:sp>
      <p:sp>
        <p:nvSpPr>
          <p:cNvPr id="405" name="Google Shape;405;p47"/>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06" name="Google Shape;406;p47"/>
          <p:cNvSpPr txBox="1"/>
          <p:nvPr/>
        </p:nvSpPr>
        <p:spPr>
          <a:xfrm>
            <a:off x="228600" y="990600"/>
            <a:ext cx="8686800" cy="5562600"/>
          </a:xfrm>
          <a:prstGeom prst="rect">
            <a:avLst/>
          </a:prstGeom>
          <a:noFill/>
          <a:ln>
            <a:noFill/>
          </a:ln>
        </p:spPr>
        <p:txBody>
          <a:bodyPr anchorCtr="0" anchor="t" bIns="45700" lIns="91425" spcFirstLastPara="1" rIns="91425" wrap="square" tIns="45700">
            <a:noAutofit/>
          </a:bodyPr>
          <a:lstStyle/>
          <a:p>
            <a:pPr indent="-269875" lvl="0" marL="273050" marR="0" rtl="0" algn="l">
              <a:lnSpc>
                <a:spcPct val="80000"/>
              </a:lnSpc>
              <a:spcBef>
                <a:spcPts val="0"/>
              </a:spcBef>
              <a:spcAft>
                <a:spcPts val="0"/>
              </a:spcAft>
              <a:buClr>
                <a:srgbClr val="000000"/>
              </a:buClr>
              <a:buSzPts val="2600"/>
              <a:buFont typeface="Comic Sans MS"/>
              <a:buNone/>
            </a:pPr>
            <a:r>
              <a:rPr b="0" i="0" lang="en-US" sz="2600" u="none">
                <a:solidFill>
                  <a:srgbClr val="000000"/>
                </a:solidFill>
                <a:latin typeface="Comic Sans MS"/>
                <a:ea typeface="Comic Sans MS"/>
                <a:cs typeface="Comic Sans MS"/>
                <a:sym typeface="Comic Sans MS"/>
              </a:rPr>
              <a:t>	</a:t>
            </a:r>
            <a:r>
              <a:rPr b="0" i="0" lang="en-US" sz="2400" u="none">
                <a:solidFill>
                  <a:srgbClr val="000000"/>
                </a:solidFill>
                <a:latin typeface="Comic Sans MS"/>
                <a:ea typeface="Comic Sans MS"/>
                <a:cs typeface="Comic Sans MS"/>
                <a:sym typeface="Comic Sans MS"/>
              </a:rPr>
              <a:t>A method of assigning participants to groups in which pairs of participants are first matched on some characteristic and then individually assigned randomly to groups.</a:t>
            </a:r>
            <a:endParaRPr/>
          </a:p>
          <a:p>
            <a:pPr indent="-269875" lvl="0" marL="273050"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The Procedure for Matched random sampling can be briefed with the following contexts,</a:t>
            </a:r>
            <a:endParaRPr/>
          </a:p>
          <a:p>
            <a:pPr indent="-269875" lvl="0" marL="273050"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Two samples in which the members are clearly paired, or are matched explicitly by the researcher. For example, IQ measurements or pairs of identical twins. </a:t>
            </a:r>
            <a:endParaRPr/>
          </a:p>
          <a:p>
            <a:pPr indent="-269875" lvl="0" marL="273050"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Those samples in which the same attribute, or variable, is measured twice on each subject, under different circumstances. Commonly called repeated measures.</a:t>
            </a:r>
            <a:endParaRPr/>
          </a:p>
          <a:p>
            <a:pPr indent="-269875" lvl="0" marL="273050"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 Examples include the times of a group of athletes for 1500m before and after a week of special training; the milk yields of cows before and after being fed a particular diet. </a:t>
            </a:r>
            <a:endParaRPr/>
          </a:p>
          <a:p>
            <a:pPr indent="0" lvl="0" marL="0" marR="0" rtl="0" algn="l">
              <a:lnSpc>
                <a:spcPct val="100000"/>
              </a:lnSpc>
              <a:spcBef>
                <a:spcPts val="0"/>
              </a:spcBef>
              <a:spcAft>
                <a:spcPts val="0"/>
              </a:spcAft>
              <a:buNone/>
            </a:pPr>
            <a:r>
              <a:t/>
            </a:r>
            <a:endParaRPr b="0" i="0" sz="2400" u="none">
              <a:solidFill>
                <a:srgbClr val="000000"/>
              </a:solidFill>
              <a:latin typeface="Comic Sans MS"/>
              <a:ea typeface="Comic Sans MS"/>
              <a:cs typeface="Comic Sans MS"/>
              <a:sym typeface="Comic Sans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10" name="Shape 410"/>
        <p:cNvGrpSpPr/>
        <p:nvPr/>
      </p:nvGrpSpPr>
      <p:grpSpPr>
        <a:xfrm>
          <a:off x="0" y="0"/>
          <a:ext cx="0" cy="0"/>
          <a:chOff x="0" y="0"/>
          <a:chExt cx="0" cy="0"/>
        </a:xfrm>
      </p:grpSpPr>
      <p:sp>
        <p:nvSpPr>
          <p:cNvPr id="411" name="Google Shape;411;p48"/>
          <p:cNvSpPr txBox="1"/>
          <p:nvPr/>
        </p:nvSpPr>
        <p:spPr>
          <a:xfrm>
            <a:off x="469900" y="173037"/>
            <a:ext cx="7531100" cy="898525"/>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QUOTA SAMPLING</a:t>
            </a:r>
            <a:endParaRPr/>
          </a:p>
        </p:txBody>
      </p:sp>
      <p:sp>
        <p:nvSpPr>
          <p:cNvPr id="412" name="Google Shape;412;p48"/>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13" name="Google Shape;413;p48"/>
          <p:cNvSpPr txBox="1"/>
          <p:nvPr/>
        </p:nvSpPr>
        <p:spPr>
          <a:xfrm>
            <a:off x="228600" y="914400"/>
            <a:ext cx="8686800" cy="5715000"/>
          </a:xfrm>
          <a:prstGeom prst="rect">
            <a:avLst/>
          </a:prstGeom>
          <a:noFill/>
          <a:ln>
            <a:noFill/>
          </a:ln>
        </p:spPr>
        <p:txBody>
          <a:bodyPr anchorCtr="0" anchor="t" bIns="45700" lIns="91425" spcFirstLastPara="1" rIns="91425" wrap="square" tIns="45700">
            <a:noAutofit/>
          </a:bodyPr>
          <a:lstStyle/>
          <a:p>
            <a:pPr indent="-269873" lvl="0" marL="271462" marR="0" rtl="0" algn="l">
              <a:lnSpc>
                <a:spcPct val="80000"/>
              </a:lnSpc>
              <a:spcBef>
                <a:spcPts val="0"/>
              </a:spcBef>
              <a:spcAft>
                <a:spcPts val="0"/>
              </a:spcAft>
              <a:buClr>
                <a:srgbClr val="000000"/>
              </a:buClr>
              <a:buSzPts val="2600"/>
              <a:buFont typeface="Arial"/>
              <a:buNone/>
            </a:pPr>
            <a:r>
              <a:t/>
            </a:r>
            <a:endParaRPr b="1" i="0" sz="2600" u="none">
              <a:solidFill>
                <a:srgbClr val="000000"/>
              </a:solidFill>
              <a:latin typeface="Libre Baskerville"/>
              <a:ea typeface="Libre Baskerville"/>
              <a:cs typeface="Libre Baskerville"/>
              <a:sym typeface="Libre Baskerville"/>
            </a:endParaRPr>
          </a:p>
          <a:p>
            <a:pPr indent="-269873" lvl="0" marL="271462" marR="0" rtl="0" algn="l">
              <a:lnSpc>
                <a:spcPct val="8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 </a:t>
            </a:r>
            <a:r>
              <a:rPr b="0" i="0" lang="en-US" sz="2400" u="none">
                <a:solidFill>
                  <a:srgbClr val="000000"/>
                </a:solidFill>
                <a:latin typeface="Comic Sans MS"/>
                <a:ea typeface="Comic Sans MS"/>
                <a:cs typeface="Comic Sans MS"/>
                <a:sym typeface="Comic Sans MS"/>
              </a:rPr>
              <a:t>The population is first segmented into mutually exclusive sub-groups, just as in stratified sampling. </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Then judgment used to select  subjects or units from each segment based on a specified proportion. </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For example, an interviewer may be told to sample 200 females and 300 males between the age of 45 and 60.</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It is this second step which makes the technique one of non-probability sampling.</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 In quota sampling the selection of the sample is non-random. </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Comic Sans MS"/>
                <a:ea typeface="Comic Sans MS"/>
                <a:cs typeface="Comic Sans MS"/>
                <a:sym typeface="Comic Sans MS"/>
              </a:rPr>
              <a:t>For example interviewers might be tempted to interview those who look most helpful. The problem is that these samples may be biased because not everyone gets a chance of selection. This random element is its greatest weakness and quota versus probability has been a matter of controversy for many years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17" name="Shape 417"/>
        <p:cNvGrpSpPr/>
        <p:nvPr/>
      </p:nvGrpSpPr>
      <p:grpSpPr>
        <a:xfrm>
          <a:off x="0" y="0"/>
          <a:ext cx="0" cy="0"/>
          <a:chOff x="0" y="0"/>
          <a:chExt cx="0" cy="0"/>
        </a:xfrm>
      </p:grpSpPr>
      <p:sp>
        <p:nvSpPr>
          <p:cNvPr id="418" name="Google Shape;418;p49"/>
          <p:cNvSpPr txBox="1"/>
          <p:nvPr/>
        </p:nvSpPr>
        <p:spPr>
          <a:xfrm>
            <a:off x="469900" y="173037"/>
            <a:ext cx="7531100" cy="59848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200"/>
              <a:buFont typeface="Comic Sans MS"/>
              <a:buNone/>
            </a:pPr>
            <a:r>
              <a:rPr b="0" i="0" lang="en-US" sz="3200" u="none">
                <a:solidFill>
                  <a:srgbClr val="696464"/>
                </a:solidFill>
                <a:latin typeface="Comic Sans MS"/>
                <a:ea typeface="Comic Sans MS"/>
                <a:cs typeface="Comic Sans MS"/>
                <a:sym typeface="Comic Sans MS"/>
              </a:rPr>
              <a:t>CONVENIENCE SAMPLING</a:t>
            </a:r>
            <a:endParaRPr/>
          </a:p>
        </p:txBody>
      </p:sp>
      <p:sp>
        <p:nvSpPr>
          <p:cNvPr id="419" name="Google Shape;419;p49"/>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20" name="Google Shape;420;p49"/>
          <p:cNvSpPr txBox="1"/>
          <p:nvPr/>
        </p:nvSpPr>
        <p:spPr>
          <a:xfrm>
            <a:off x="152400" y="685800"/>
            <a:ext cx="8839200" cy="6019800"/>
          </a:xfrm>
          <a:prstGeom prst="rect">
            <a:avLst/>
          </a:prstGeom>
          <a:noFill/>
          <a:ln>
            <a:noFill/>
          </a:ln>
        </p:spPr>
        <p:txBody>
          <a:bodyPr anchorCtr="0" anchor="t" bIns="45700" lIns="91425" spcFirstLastPara="1" rIns="91425" wrap="square" tIns="45700">
            <a:noAutofit/>
          </a:bodyPr>
          <a:lstStyle/>
          <a:p>
            <a:pPr indent="-269873" lvl="0" marL="271462" marR="0" rtl="0" algn="l">
              <a:lnSpc>
                <a:spcPct val="80000"/>
              </a:lnSpc>
              <a:spcBef>
                <a:spcPts val="0"/>
              </a:spcBef>
              <a:spcAft>
                <a:spcPts val="0"/>
              </a:spcAft>
              <a:buClr>
                <a:srgbClr val="000000"/>
              </a:buClr>
              <a:buSzPts val="1500"/>
              <a:buFont typeface="Arial"/>
              <a:buNone/>
            </a:pPr>
            <a:r>
              <a:t/>
            </a:r>
            <a:endParaRPr b="1" i="0" sz="1500" u="none">
              <a:solidFill>
                <a:srgbClr val="000000"/>
              </a:solidFill>
              <a:latin typeface="Libre Baskerville"/>
              <a:ea typeface="Libre Baskerville"/>
              <a:cs typeface="Libre Baskerville"/>
              <a:sym typeface="Libre Baskerville"/>
            </a:endParaRPr>
          </a:p>
          <a:p>
            <a:pPr indent="-269873" lvl="0" marL="271462"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Sometimes known as </a:t>
            </a:r>
            <a:r>
              <a:rPr b="1" i="0" lang="en-US" sz="2100" u="none">
                <a:solidFill>
                  <a:srgbClr val="000000"/>
                </a:solidFill>
                <a:latin typeface="Comic Sans MS"/>
                <a:ea typeface="Comic Sans MS"/>
                <a:cs typeface="Comic Sans MS"/>
                <a:sym typeface="Comic Sans MS"/>
              </a:rPr>
              <a:t>grab</a:t>
            </a:r>
            <a:r>
              <a:rPr b="0" i="0" lang="en-US" sz="2100" u="none">
                <a:solidFill>
                  <a:srgbClr val="000000"/>
                </a:solidFill>
                <a:latin typeface="Comic Sans MS"/>
                <a:ea typeface="Comic Sans MS"/>
                <a:cs typeface="Comic Sans MS"/>
                <a:sym typeface="Comic Sans MS"/>
              </a:rPr>
              <a:t> or </a:t>
            </a:r>
            <a:r>
              <a:rPr b="1" i="0" lang="en-US" sz="2100" u="none">
                <a:solidFill>
                  <a:srgbClr val="000000"/>
                </a:solidFill>
                <a:latin typeface="Comic Sans MS"/>
                <a:ea typeface="Comic Sans MS"/>
                <a:cs typeface="Comic Sans MS"/>
                <a:sym typeface="Comic Sans MS"/>
              </a:rPr>
              <a:t>opportunity sampling or accidental or haphazard sampling.</a:t>
            </a:r>
            <a:r>
              <a:rPr b="0" i="0" lang="en-US" sz="2100" u="none">
                <a:solidFill>
                  <a:srgbClr val="000000"/>
                </a:solidFill>
                <a:latin typeface="Comic Sans MS"/>
                <a:ea typeface="Comic Sans MS"/>
                <a:cs typeface="Comic Sans MS"/>
                <a:sym typeface="Comic Sans MS"/>
              </a:rPr>
              <a:t> </a:t>
            </a:r>
            <a:endParaRPr/>
          </a:p>
          <a:p>
            <a:pPr indent="-269873" lvl="0" marL="271462"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A type of nonprobability sampling which involves the sample being drawn from that part of the population which is close to hand. That is, readily available and convenient. </a:t>
            </a:r>
            <a:endParaRPr/>
          </a:p>
          <a:p>
            <a:pPr indent="-269873" lvl="0" marL="271462"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The researcher using such a sample cannot scientifically make generalizations about the total population from this sample because it would not be representative enough.</a:t>
            </a:r>
            <a:endParaRPr/>
          </a:p>
          <a:p>
            <a:pPr indent="-269873" lvl="0" marL="271462"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For example, if the interviewer was to conduct a survey at a shopping center early in the morning on a given day, the people that he/she could interview would be limited to those given there at that given time, which would not represent the views of other members of society in such an area, if the survey was to be conducted at different times of day and several times per week. </a:t>
            </a:r>
            <a:endParaRPr/>
          </a:p>
          <a:p>
            <a:pPr indent="-269873" lvl="0" marL="271462"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This type of sampling is most useful for pilot testing. </a:t>
            </a:r>
            <a:endParaRPr/>
          </a:p>
          <a:p>
            <a:pPr indent="-269873" lvl="0" marL="271462"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In social science research, snowball sampling is a similar technique, where existing study subjects are used to recruit more subjects into the sample.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26" name="Shape 426"/>
        <p:cNvGrpSpPr/>
        <p:nvPr/>
      </p:nvGrpSpPr>
      <p:grpSpPr>
        <a:xfrm>
          <a:off x="0" y="0"/>
          <a:ext cx="0" cy="0"/>
          <a:chOff x="0" y="0"/>
          <a:chExt cx="0" cy="0"/>
        </a:xfrm>
      </p:grpSpPr>
      <p:sp>
        <p:nvSpPr>
          <p:cNvPr id="427" name="Google Shape;427;p50"/>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28" name="Google Shape;428;p50"/>
          <p:cNvSpPr txBox="1"/>
          <p:nvPr/>
        </p:nvSpPr>
        <p:spPr>
          <a:xfrm>
            <a:off x="0" y="122237"/>
            <a:ext cx="7543800" cy="987425"/>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100"/>
              <a:buFont typeface="Comic Sans MS"/>
              <a:buNone/>
            </a:pPr>
            <a:r>
              <a:rPr b="0" i="0" lang="en-US" sz="3100" u="none">
                <a:solidFill>
                  <a:srgbClr val="696464"/>
                </a:solidFill>
                <a:latin typeface="Comic Sans MS"/>
                <a:ea typeface="Comic Sans MS"/>
                <a:cs typeface="Comic Sans MS"/>
                <a:sym typeface="Comic Sans MS"/>
              </a:rPr>
              <a:t>CONVENIENCE SAMPLING…….</a:t>
            </a:r>
            <a:endParaRPr/>
          </a:p>
        </p:txBody>
      </p:sp>
      <p:sp>
        <p:nvSpPr>
          <p:cNvPr id="429" name="Google Shape;429;p50"/>
          <p:cNvSpPr txBox="1"/>
          <p:nvPr/>
        </p:nvSpPr>
        <p:spPr>
          <a:xfrm>
            <a:off x="901700" y="1333500"/>
            <a:ext cx="8242300" cy="952500"/>
          </a:xfrm>
          <a:prstGeom prst="rect">
            <a:avLst/>
          </a:prstGeom>
          <a:noFill/>
          <a:ln>
            <a:noFill/>
          </a:ln>
        </p:spPr>
        <p:txBody>
          <a:bodyPr anchorCtr="0" anchor="t" bIns="45700" lIns="91425" spcFirstLastPara="1" rIns="91425" wrap="square" tIns="45700">
            <a:noAutofit/>
          </a:bodyPr>
          <a:lstStyle/>
          <a:p>
            <a:pPr indent="-511174" lvl="0" marL="512762" marR="0" rtl="0" algn="l">
              <a:lnSpc>
                <a:spcPct val="80000"/>
              </a:lnSpc>
              <a:spcBef>
                <a:spcPts val="0"/>
              </a:spcBef>
              <a:spcAft>
                <a:spcPts val="0"/>
              </a:spcAft>
              <a:buClr>
                <a:srgbClr val="000000"/>
              </a:buClr>
              <a:buSzPts val="2600"/>
              <a:buFont typeface="Arial"/>
              <a:buNone/>
            </a:pPr>
            <a:r>
              <a:t/>
            </a:r>
            <a:endParaRPr b="0" i="0" sz="2600" u="sng">
              <a:solidFill>
                <a:srgbClr val="000000"/>
              </a:solidFill>
              <a:latin typeface="Comic Sans MS"/>
              <a:ea typeface="Comic Sans MS"/>
              <a:cs typeface="Comic Sans MS"/>
              <a:sym typeface="Comic Sans MS"/>
            </a:endParaRPr>
          </a:p>
          <a:p>
            <a:pPr indent="-514350" lvl="1" marL="914400" marR="0" rtl="0" algn="l">
              <a:lnSpc>
                <a:spcPct val="80000"/>
              </a:lnSpc>
              <a:spcBef>
                <a:spcPts val="300"/>
              </a:spcBef>
              <a:spcAft>
                <a:spcPts val="0"/>
              </a:spcAft>
              <a:buClr>
                <a:srgbClr val="9B2D1F"/>
              </a:buClr>
              <a:buSzPts val="1955"/>
              <a:buFont typeface="Noto Sans Symbols"/>
              <a:buChar char="⚫"/>
            </a:pPr>
            <a:r>
              <a:rPr b="0" i="0" lang="en-US" sz="2300" u="none" cap="none" strike="noStrike">
                <a:solidFill>
                  <a:srgbClr val="000000"/>
                </a:solidFill>
                <a:latin typeface="Comic Sans MS"/>
                <a:ea typeface="Comic Sans MS"/>
                <a:cs typeface="Comic Sans MS"/>
                <a:sym typeface="Comic Sans MS"/>
              </a:rPr>
              <a:t>Use results that are easy to get</a:t>
            </a:r>
            <a:endParaRPr/>
          </a:p>
          <a:p>
            <a:pPr indent="-514350" lvl="1" marL="914400" marR="0" rtl="0" algn="l">
              <a:lnSpc>
                <a:spcPct val="80000"/>
              </a:lnSpc>
              <a:spcBef>
                <a:spcPts val="300"/>
              </a:spcBef>
              <a:spcAft>
                <a:spcPts val="0"/>
              </a:spcAft>
              <a:buClr>
                <a:srgbClr val="000000"/>
              </a:buClr>
              <a:buSzPts val="2300"/>
              <a:buFont typeface="Arial"/>
              <a:buNone/>
            </a:pPr>
            <a:r>
              <a:t/>
            </a:r>
            <a:endParaRPr b="0" i="0" sz="2300" u="sng" cap="none" strike="noStrike">
              <a:solidFill>
                <a:srgbClr val="000000"/>
              </a:solidFill>
              <a:latin typeface="Libre Baskerville"/>
              <a:ea typeface="Libre Baskerville"/>
              <a:cs typeface="Libre Baskerville"/>
              <a:sym typeface="Libre Baskerville"/>
            </a:endParaRPr>
          </a:p>
          <a:p>
            <a:pPr indent="-511174" lvl="0" marL="512762" marR="0" rtl="0" algn="l">
              <a:lnSpc>
                <a:spcPct val="80000"/>
              </a:lnSpc>
              <a:spcBef>
                <a:spcPts val="500"/>
              </a:spcBef>
              <a:spcAft>
                <a:spcPts val="0"/>
              </a:spcAft>
              <a:buClr>
                <a:srgbClr val="000000"/>
              </a:buClr>
              <a:buSzPts val="2900"/>
              <a:buFont typeface="Arial"/>
              <a:buNone/>
            </a:pPr>
            <a:r>
              <a:t/>
            </a:r>
            <a:endParaRPr b="0" i="0" sz="29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t/>
            </a:r>
            <a:endParaRPr b="0" i="0" sz="2900" u="none">
              <a:solidFill>
                <a:srgbClr val="000000"/>
              </a:solidFill>
              <a:latin typeface="Libre Baskerville"/>
              <a:ea typeface="Libre Baskerville"/>
              <a:cs typeface="Libre Baskerville"/>
              <a:sym typeface="Libre Baskerville"/>
            </a:endParaRPr>
          </a:p>
        </p:txBody>
      </p:sp>
      <p:sp>
        <p:nvSpPr>
          <p:cNvPr id="430" name="Google Shape;430;p50"/>
          <p:cNvSpPr txBox="1"/>
          <p:nvPr/>
        </p:nvSpPr>
        <p:spPr>
          <a:xfrm>
            <a:off x="6553200" y="6248400"/>
            <a:ext cx="2133600" cy="45720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000"/>
              <a:buFont typeface="Gulim"/>
              <a:buNone/>
            </a:pPr>
            <a:fld id="{00000000-1234-1234-1234-123412341234}" type="slidenum">
              <a:rPr b="0" i="0" lang="en-US" sz="1000" u="none">
                <a:solidFill>
                  <a:srgbClr val="000000"/>
                </a:solidFill>
                <a:latin typeface="Gulim"/>
                <a:ea typeface="Gulim"/>
                <a:cs typeface="Gulim"/>
                <a:sym typeface="Gulim"/>
              </a:rPr>
              <a:t>‹#›</a:t>
            </a:fld>
            <a:endParaRPr/>
          </a:p>
        </p:txBody>
      </p:sp>
      <p:pic>
        <p:nvPicPr>
          <p:cNvPr id="431" name="Google Shape;431;p50"/>
          <p:cNvPicPr preferRelativeResize="0"/>
          <p:nvPr/>
        </p:nvPicPr>
        <p:blipFill rotWithShape="1">
          <a:blip r:embed="rId3">
            <a:alphaModFix/>
          </a:blip>
          <a:srcRect b="0" l="0" r="0" t="0"/>
          <a:stretch/>
        </p:blipFill>
        <p:spPr>
          <a:xfrm>
            <a:off x="1625600" y="2514600"/>
            <a:ext cx="6423025" cy="3759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35" name="Shape 435"/>
        <p:cNvGrpSpPr/>
        <p:nvPr/>
      </p:nvGrpSpPr>
      <p:grpSpPr>
        <a:xfrm>
          <a:off x="0" y="0"/>
          <a:ext cx="0" cy="0"/>
          <a:chOff x="0" y="0"/>
          <a:chExt cx="0" cy="0"/>
        </a:xfrm>
      </p:grpSpPr>
      <p:sp>
        <p:nvSpPr>
          <p:cNvPr id="436" name="Google Shape;436;p51"/>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600"/>
              <a:buFont typeface="Comic Sans MS"/>
              <a:buNone/>
            </a:pPr>
            <a:r>
              <a:rPr b="0" i="0" lang="en-US" sz="3600" u="none">
                <a:solidFill>
                  <a:srgbClr val="696464"/>
                </a:solidFill>
                <a:latin typeface="Comic Sans MS"/>
                <a:ea typeface="Comic Sans MS"/>
                <a:cs typeface="Comic Sans MS"/>
                <a:sym typeface="Comic Sans MS"/>
              </a:rPr>
              <a:t>Judgmental sampling or Purposive sampling</a:t>
            </a:r>
            <a:endParaRPr/>
          </a:p>
        </p:txBody>
      </p:sp>
      <p:sp>
        <p:nvSpPr>
          <p:cNvPr id="437" name="Google Shape;437;p51"/>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38" name="Google Shape;438;p51"/>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 </a:t>
            </a:r>
            <a:r>
              <a:rPr b="0" i="0" lang="en-US" sz="2600" u="none">
                <a:solidFill>
                  <a:srgbClr val="000000"/>
                </a:solidFill>
                <a:latin typeface="Comic Sans MS"/>
                <a:ea typeface="Comic Sans MS"/>
                <a:cs typeface="Comic Sans MS"/>
                <a:sym typeface="Comic Sans MS"/>
              </a:rPr>
              <a:t>The researcher chooses the sample based on who they think would be appropriate for the study. This is used primarily when there is a limited number of people that have expertise in the area being researched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42" name="Shape 442"/>
        <p:cNvGrpSpPr/>
        <p:nvPr/>
      </p:nvGrpSpPr>
      <p:grpSpPr>
        <a:xfrm>
          <a:off x="0" y="0"/>
          <a:ext cx="0" cy="0"/>
          <a:chOff x="0" y="0"/>
          <a:chExt cx="0" cy="0"/>
        </a:xfrm>
      </p:grpSpPr>
      <p:sp>
        <p:nvSpPr>
          <p:cNvPr id="443" name="Google Shape;443;p52"/>
          <p:cNvSpPr txBox="1"/>
          <p:nvPr/>
        </p:nvSpPr>
        <p:spPr>
          <a:xfrm>
            <a:off x="457200" y="0"/>
            <a:ext cx="8229600" cy="9906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PANEL SAMPLING</a:t>
            </a:r>
            <a:endParaRPr/>
          </a:p>
        </p:txBody>
      </p:sp>
      <p:sp>
        <p:nvSpPr>
          <p:cNvPr id="444" name="Google Shape;444;p52"/>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45" name="Google Shape;445;p52"/>
          <p:cNvSpPr txBox="1"/>
          <p:nvPr/>
        </p:nvSpPr>
        <p:spPr>
          <a:xfrm>
            <a:off x="152400" y="838200"/>
            <a:ext cx="8763000" cy="5791200"/>
          </a:xfrm>
          <a:prstGeom prst="rect">
            <a:avLst/>
          </a:prstGeom>
          <a:noFill/>
          <a:ln>
            <a:noFill/>
          </a:ln>
        </p:spPr>
        <p:txBody>
          <a:bodyPr anchorCtr="0" anchor="t" bIns="45700" lIns="91425" spcFirstLastPara="1" rIns="91425" wrap="square" tIns="45700">
            <a:noAutofit/>
          </a:bodyPr>
          <a:lstStyle/>
          <a:p>
            <a:pPr indent="-269875" lvl="0" marL="273050" marR="0" rtl="0" algn="l">
              <a:lnSpc>
                <a:spcPct val="80000"/>
              </a:lnSpc>
              <a:spcBef>
                <a:spcPts val="0"/>
              </a:spcBef>
              <a:spcAft>
                <a:spcPts val="0"/>
              </a:spcAft>
              <a:buClr>
                <a:srgbClr val="000000"/>
              </a:buClr>
              <a:buSzPts val="2100"/>
              <a:buFont typeface="Arial"/>
              <a:buNone/>
            </a:pPr>
            <a:r>
              <a:t/>
            </a:r>
            <a:endParaRPr b="1" i="0" sz="2100" u="none">
              <a:solidFill>
                <a:srgbClr val="000000"/>
              </a:solidFill>
              <a:latin typeface="Libre Baskerville"/>
              <a:ea typeface="Libre Baskerville"/>
              <a:cs typeface="Libre Baskerville"/>
              <a:sym typeface="Libre Baskerville"/>
            </a:endParaRPr>
          </a:p>
          <a:p>
            <a:pPr indent="-269875" lvl="0" marL="273050" marR="0" rtl="0" algn="l">
              <a:lnSpc>
                <a:spcPct val="8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 </a:t>
            </a:r>
            <a:r>
              <a:rPr b="0" i="0" lang="en-US" sz="2100" u="none">
                <a:solidFill>
                  <a:srgbClr val="000000"/>
                </a:solidFill>
                <a:latin typeface="Comic Sans MS"/>
                <a:ea typeface="Comic Sans MS"/>
                <a:cs typeface="Comic Sans MS"/>
                <a:sym typeface="Comic Sans MS"/>
              </a:rPr>
              <a:t>Method of first selecting a group of participants through a random sampling method and then asking that group for the same information again several times over a period of time. </a:t>
            </a:r>
            <a:endParaRPr/>
          </a:p>
          <a:p>
            <a:pPr indent="-269875" lvl="0" marL="273050"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Therefore, each participant is given same survey or interview at two or more time points; each period of data collection  called a "wave". </a:t>
            </a:r>
            <a:endParaRPr/>
          </a:p>
          <a:p>
            <a:pPr indent="-269875" lvl="0" marL="273050"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This sampling methodology  often chosen for large scale or nation-wide studies in order to gauge changes in the population with regard to any number of variables from chronic illness to job stress to weekly food expenditures.</a:t>
            </a:r>
            <a:endParaRPr/>
          </a:p>
          <a:p>
            <a:pPr indent="-269875" lvl="0" marL="273050"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Panel sampling can also be used to inform researchers about within-person health changes due to age or help explain changes in continuous dependent variables such as spousal interaction.</a:t>
            </a:r>
            <a:endParaRPr/>
          </a:p>
          <a:p>
            <a:pPr indent="-269875" lvl="0" marL="273050" marR="0" rtl="0" algn="l">
              <a:lnSpc>
                <a:spcPct val="80000"/>
              </a:lnSpc>
              <a:spcBef>
                <a:spcPts val="500"/>
              </a:spcBef>
              <a:spcAft>
                <a:spcPts val="0"/>
              </a:spcAft>
              <a:buClr>
                <a:srgbClr val="D34817"/>
              </a:buClr>
              <a:buSzPts val="1785"/>
              <a:buFont typeface="Noto Sans Symbols"/>
              <a:buChar char="⚫"/>
            </a:pPr>
            <a:r>
              <a:rPr b="0" i="0" lang="en-US" sz="2100" u="none">
                <a:solidFill>
                  <a:srgbClr val="000000"/>
                </a:solidFill>
                <a:latin typeface="Comic Sans MS"/>
                <a:ea typeface="Comic Sans MS"/>
                <a:cs typeface="Comic Sans MS"/>
                <a:sym typeface="Comic Sans MS"/>
              </a:rPr>
              <a:t> There have been several proposed methods of analyzing panel sample data, including  growth curves.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49" name="Shape 449"/>
        <p:cNvGrpSpPr/>
        <p:nvPr/>
      </p:nvGrpSpPr>
      <p:grpSpPr>
        <a:xfrm>
          <a:off x="0" y="0"/>
          <a:ext cx="0" cy="0"/>
          <a:chOff x="0" y="0"/>
          <a:chExt cx="0" cy="0"/>
        </a:xfrm>
      </p:grpSpPr>
      <p:sp>
        <p:nvSpPr>
          <p:cNvPr id="450" name="Google Shape;450;p53"/>
          <p:cNvSpPr txBox="1"/>
          <p:nvPr/>
        </p:nvSpPr>
        <p:spPr>
          <a:xfrm>
            <a:off x="1524000" y="1219200"/>
            <a:ext cx="7391400" cy="94456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5200"/>
              <a:buFont typeface="Libre Franklin"/>
              <a:buNone/>
            </a:pPr>
            <a:r>
              <a:rPr b="0" i="0" lang="en-US" sz="5200" u="none">
                <a:solidFill>
                  <a:srgbClr val="696464"/>
                </a:solidFill>
                <a:latin typeface="Libre Franklin"/>
                <a:ea typeface="Libre Franklin"/>
                <a:cs typeface="Libre Franklin"/>
                <a:sym typeface="Libre Franklin"/>
              </a:rPr>
              <a:t>Questions???</a:t>
            </a:r>
            <a:endParaRPr/>
          </a:p>
        </p:txBody>
      </p:sp>
      <p:sp>
        <p:nvSpPr>
          <p:cNvPr id="451" name="Google Shape;451;p53"/>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id="452" name="Google Shape;452;p53"/>
          <p:cNvPicPr preferRelativeResize="0"/>
          <p:nvPr/>
        </p:nvPicPr>
        <p:blipFill rotWithShape="1">
          <a:blip r:embed="rId3">
            <a:alphaModFix/>
          </a:blip>
          <a:srcRect b="0" l="0" r="0" t="0"/>
          <a:stretch/>
        </p:blipFill>
        <p:spPr>
          <a:xfrm>
            <a:off x="4097337" y="2817812"/>
            <a:ext cx="1406525" cy="1831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56" name="Shape 456"/>
        <p:cNvGrpSpPr/>
        <p:nvPr/>
      </p:nvGrpSpPr>
      <p:grpSpPr>
        <a:xfrm>
          <a:off x="0" y="0"/>
          <a:ext cx="0" cy="0"/>
          <a:chOff x="0" y="0"/>
          <a:chExt cx="0" cy="0"/>
        </a:xfrm>
      </p:grpSpPr>
      <p:sp>
        <p:nvSpPr>
          <p:cNvPr id="457" name="Google Shape;457;p54"/>
          <p:cNvSpPr txBox="1"/>
          <p:nvPr/>
        </p:nvSpPr>
        <p:spPr>
          <a:xfrm>
            <a:off x="0" y="152400"/>
            <a:ext cx="8763000" cy="10668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2800"/>
              <a:buFont typeface="Comic Sans MS"/>
              <a:buNone/>
            </a:pPr>
            <a:r>
              <a:rPr b="0" i="0" lang="en-US" sz="2800" u="none">
                <a:solidFill>
                  <a:srgbClr val="696464"/>
                </a:solidFill>
                <a:latin typeface="Comic Sans MS"/>
                <a:ea typeface="Comic Sans MS"/>
                <a:cs typeface="Comic Sans MS"/>
                <a:sym typeface="Comic Sans MS"/>
              </a:rPr>
              <a:t>What sampling method u recommend?</a:t>
            </a:r>
            <a:br>
              <a:rPr b="0" i="0" lang="en-US" sz="2800" u="none">
                <a:solidFill>
                  <a:srgbClr val="696464"/>
                </a:solidFill>
                <a:latin typeface="Comic Sans MS"/>
                <a:ea typeface="Comic Sans MS"/>
                <a:cs typeface="Comic Sans MS"/>
                <a:sym typeface="Comic Sans MS"/>
              </a:rPr>
            </a:br>
            <a:endParaRPr/>
          </a:p>
        </p:txBody>
      </p:sp>
      <p:sp>
        <p:nvSpPr>
          <p:cNvPr id="458" name="Google Shape;458;p54"/>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59" name="Google Shape;459;p54"/>
          <p:cNvSpPr txBox="1"/>
          <p:nvPr/>
        </p:nvSpPr>
        <p:spPr>
          <a:xfrm>
            <a:off x="228600" y="914400"/>
            <a:ext cx="8915400" cy="56388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Determining proportion of undernourished five year olds in a village.</a:t>
            </a:r>
            <a:endParaRPr/>
          </a:p>
          <a:p>
            <a:pPr indent="-269875" lvl="0" marL="269875"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Investigating nutritional status of preschool children.</a:t>
            </a:r>
            <a:endParaRPr/>
          </a:p>
          <a:p>
            <a:pPr indent="-269875" lvl="0" marL="269875"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Selecting maternity records for the study of previous abortions or duration of postnatal stay.</a:t>
            </a:r>
            <a:endParaRPr/>
          </a:p>
          <a:p>
            <a:pPr indent="-269875" lvl="0" marL="269875"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In estimation of immunization coverage in a province, data on seven children aged 12-23 months in 30 clusters are used to determine proportion of fully immunized children in the province.</a:t>
            </a:r>
            <a:endParaRPr/>
          </a:p>
          <a:p>
            <a:pPr indent="-269875" lvl="0" marL="269875"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Comic Sans MS"/>
                <a:ea typeface="Comic Sans MS"/>
                <a:cs typeface="Comic Sans MS"/>
                <a:sym typeface="Comic Sans MS"/>
              </a:rPr>
              <a:t>Give reasons why cluster sampling is used in this survey.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63" name="Shape 463"/>
        <p:cNvGrpSpPr/>
        <p:nvPr/>
      </p:nvGrpSpPr>
      <p:grpSpPr>
        <a:xfrm>
          <a:off x="0" y="0"/>
          <a:ext cx="0" cy="0"/>
          <a:chOff x="0" y="0"/>
          <a:chExt cx="0" cy="0"/>
        </a:xfrm>
      </p:grpSpPr>
      <p:sp>
        <p:nvSpPr>
          <p:cNvPr id="464" name="Google Shape;464;p55"/>
          <p:cNvSpPr txBox="1"/>
          <p:nvPr/>
        </p:nvSpPr>
        <p:spPr>
          <a:xfrm>
            <a:off x="685800" y="990600"/>
            <a:ext cx="7543800" cy="2286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200"/>
              <a:buFont typeface="Libre Franklin"/>
              <a:buNone/>
            </a:pPr>
            <a:r>
              <a:rPr b="1" i="0" lang="en-US" sz="3200" u="none">
                <a:solidFill>
                  <a:srgbClr val="696464"/>
                </a:solidFill>
                <a:latin typeface="Libre Franklin"/>
                <a:ea typeface="Libre Franklin"/>
                <a:cs typeface="Libre Franklin"/>
                <a:sym typeface="Libre Franklin"/>
              </a:rPr>
              <a:t>Probability proportional to size sampling</a:t>
            </a:r>
            <a:br>
              <a:rPr b="1" i="0" lang="en-US" sz="3600" u="none">
                <a:solidFill>
                  <a:srgbClr val="696464"/>
                </a:solidFill>
                <a:latin typeface="Libre Franklin"/>
                <a:ea typeface="Libre Franklin"/>
                <a:cs typeface="Libre Franklin"/>
                <a:sym typeface="Libre Franklin"/>
              </a:rPr>
            </a:br>
            <a:endParaRPr/>
          </a:p>
        </p:txBody>
      </p:sp>
      <p:sp>
        <p:nvSpPr>
          <p:cNvPr id="465" name="Google Shape;465;p55"/>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66" name="Google Shape;466;p55"/>
          <p:cNvSpPr txBox="1"/>
          <p:nvPr/>
        </p:nvSpPr>
        <p:spPr>
          <a:xfrm>
            <a:off x="457200" y="762000"/>
            <a:ext cx="8153400" cy="5368925"/>
          </a:xfrm>
          <a:prstGeom prst="rect">
            <a:avLst/>
          </a:prstGeom>
          <a:noFill/>
          <a:ln>
            <a:noFill/>
          </a:ln>
        </p:spPr>
        <p:txBody>
          <a:bodyPr anchorCtr="0" anchor="t" bIns="45700" lIns="91425" spcFirstLastPara="1" rIns="91425" wrap="square" tIns="45700">
            <a:noAutofit/>
          </a:bodyPr>
          <a:lstStyle/>
          <a:p>
            <a:pPr indent="-269873" lvl="0" marL="271462" marR="0" rtl="0" algn="l">
              <a:lnSpc>
                <a:spcPct val="80000"/>
              </a:lnSpc>
              <a:spcBef>
                <a:spcPts val="0"/>
              </a:spcBef>
              <a:spcAft>
                <a:spcPts val="0"/>
              </a:spcAft>
              <a:buClr>
                <a:srgbClr val="000000"/>
              </a:buClr>
              <a:buSzPts val="1000"/>
              <a:buFont typeface="Arial"/>
              <a:buNone/>
            </a:pPr>
            <a:r>
              <a:t/>
            </a:r>
            <a:endParaRPr b="1" i="0" sz="1000" u="none">
              <a:solidFill>
                <a:srgbClr val="000000"/>
              </a:solidFill>
              <a:latin typeface="Libre Baskerville"/>
              <a:ea typeface="Libre Baskerville"/>
              <a:cs typeface="Libre Baskerville"/>
              <a:sym typeface="Libre Baskerville"/>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In some cases the sample designer has access to an "auxiliary variable" or "size measure", believed to be correlated to the variable of interest, for each element in the population. This data can be used to improve accuracy in sample design. One option is to use the auxiliary variable as a basis for stratification, as discussed above.</a:t>
            </a:r>
            <a:endParaRPr/>
          </a:p>
          <a:p>
            <a:pPr indent="-269873" lvl="0" marL="271462"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Another option is probability-proportional-to-size ('PPS') sampling, in which the selection probability for each element is set to be proportional to its size measure, up to a maximum of 1. In a simple PPS design, these selection probabilities can then be used as the basis for Poisson sampling. However, this has the drawbacks of variable sample size, and different portions of the population may still be over- or under-represented due to chance variation in selections. To address this problem, PPS may be combined with a systematic approach.</a:t>
            </a:r>
            <a:endParaRPr/>
          </a:p>
          <a:p>
            <a:pPr indent="0" lvl="0" marL="0" marR="0" rtl="0" algn="l">
              <a:lnSpc>
                <a:spcPct val="100000"/>
              </a:lnSpc>
              <a:spcBef>
                <a:spcPts val="0"/>
              </a:spcBef>
              <a:spcAft>
                <a:spcPts val="0"/>
              </a:spcAft>
              <a:buNone/>
            </a:pPr>
            <a:r>
              <a:t/>
            </a:r>
            <a:endParaRPr b="0" i="0" sz="24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70" name="Shape 470"/>
        <p:cNvGrpSpPr/>
        <p:nvPr/>
      </p:nvGrpSpPr>
      <p:grpSpPr>
        <a:xfrm>
          <a:off x="0" y="0"/>
          <a:ext cx="0" cy="0"/>
          <a:chOff x="0" y="0"/>
          <a:chExt cx="0" cy="0"/>
        </a:xfrm>
      </p:grpSpPr>
      <p:sp>
        <p:nvSpPr>
          <p:cNvPr id="471" name="Google Shape;471;p56"/>
          <p:cNvSpPr txBox="1"/>
          <p:nvPr/>
        </p:nvSpPr>
        <p:spPr>
          <a:xfrm>
            <a:off x="533400" y="76200"/>
            <a:ext cx="7543800" cy="6096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Libre Franklin"/>
              <a:buNone/>
            </a:pPr>
            <a:r>
              <a:rPr b="0" i="0" lang="en-US" sz="4000" u="none">
                <a:solidFill>
                  <a:srgbClr val="696464"/>
                </a:solidFill>
                <a:latin typeface="Libre Franklin"/>
                <a:ea typeface="Libre Franklin"/>
                <a:cs typeface="Libre Franklin"/>
                <a:sym typeface="Libre Franklin"/>
              </a:rPr>
              <a:t>Contd.</a:t>
            </a:r>
            <a:endParaRPr/>
          </a:p>
        </p:txBody>
      </p:sp>
      <p:sp>
        <p:nvSpPr>
          <p:cNvPr id="472" name="Google Shape;472;p56"/>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73" name="Google Shape;473;p56"/>
          <p:cNvSpPr txBox="1"/>
          <p:nvPr/>
        </p:nvSpPr>
        <p:spPr>
          <a:xfrm>
            <a:off x="533400" y="533400"/>
            <a:ext cx="7924800" cy="5064125"/>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Example: Suppose we have six schools with populations of 150, 180, 200, 220, 260, and 490 students respectively (total 1500 students), and we want to use student population as the basis for a PPS sample of size three. To do this, we could allocate the first school numbers 1 to 150, the second school 151 to 330 (= 150 + 180), the third school 331 to 530, and so on to the last school (1011 to 1500). We then generate a random start between 1 and 500 (equal to 1500/3) and count through the school populations by multiples of 500. If our random start was 137, we would select the schools which have been allocated numbers 137, 637, and 1137, i.e. the first, fourth, and sixth schools.</a:t>
            </a:r>
            <a:endParaRPr/>
          </a:p>
          <a:p>
            <a:pPr indent="-269875" lvl="0" marL="269875"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The PPS approach can improve accuracy for a given sample size by concentrating sample on large elements that have the greatest impact on population estimates. PPS sampling is commonly used for surveys of businesses, where element size varies greatly and auxiliary information is often available - for instance, a survey attempting to measure the number of guest-nights spent in hotels might use each hotel's number of rooms as an auxiliary variable. In some cases, an older measurement of the variable of interest can be used as an auxiliary variable when attempting to produce more current estimates.</a:t>
            </a:r>
            <a:endParaRPr/>
          </a:p>
          <a:p>
            <a:pPr indent="-269875" lvl="0" marL="269875" marR="0" rtl="0" algn="l">
              <a:lnSpc>
                <a:spcPct val="80000"/>
              </a:lnSpc>
              <a:spcBef>
                <a:spcPts val="500"/>
              </a:spcBef>
              <a:spcAft>
                <a:spcPts val="0"/>
              </a:spcAft>
              <a:buClr>
                <a:srgbClr val="000000"/>
              </a:buClr>
              <a:buSzPts val="2400"/>
              <a:buFont typeface="Arial"/>
              <a:buNone/>
            </a:pPr>
            <a:r>
              <a:t/>
            </a:r>
            <a:endParaRPr b="1" i="0" sz="24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t/>
            </a:r>
            <a:endParaRPr b="1" i="0" sz="24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09" name="Shape 109"/>
        <p:cNvGrpSpPr/>
        <p:nvPr/>
      </p:nvGrpSpPr>
      <p:grpSpPr>
        <a:xfrm>
          <a:off x="0" y="0"/>
          <a:ext cx="0" cy="0"/>
          <a:chOff x="0" y="0"/>
          <a:chExt cx="0" cy="0"/>
        </a:xfrm>
      </p:grpSpPr>
      <p:sp>
        <p:nvSpPr>
          <p:cNvPr id="110" name="Google Shape;110;p12"/>
          <p:cNvSpPr txBox="1"/>
          <p:nvPr/>
        </p:nvSpPr>
        <p:spPr>
          <a:xfrm>
            <a:off x="457200" y="0"/>
            <a:ext cx="8229600" cy="8382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200"/>
              <a:buFont typeface="Arial"/>
              <a:buNone/>
            </a:pPr>
            <a:r>
              <a:rPr b="0" i="0" lang="en-US" sz="3200" u="none">
                <a:solidFill>
                  <a:srgbClr val="008000"/>
                </a:solidFill>
                <a:latin typeface="Arial"/>
                <a:ea typeface="Arial"/>
                <a:cs typeface="Arial"/>
                <a:sym typeface="Arial"/>
              </a:rPr>
              <a:t>SAMPLING</a:t>
            </a:r>
            <a:endParaRPr/>
          </a:p>
        </p:txBody>
      </p:sp>
      <p:sp>
        <p:nvSpPr>
          <p:cNvPr id="111" name="Google Shape;111;p12"/>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2400"/>
              <a:buFont typeface="Arial"/>
              <a:buNone/>
            </a:pPr>
            <a:fld id="{00000000-1234-1234-1234-123412341234}" type="slidenum">
              <a:rPr b="0" i="0" lang="en-US" sz="2400" u="none">
                <a:solidFill>
                  <a:srgbClr val="FFFFFF"/>
                </a:solidFill>
                <a:latin typeface="Arial"/>
                <a:ea typeface="Arial"/>
                <a:cs typeface="Arial"/>
                <a:sym typeface="Arial"/>
              </a:rPr>
              <a:t>‹#›</a:t>
            </a:fld>
            <a:endParaRPr/>
          </a:p>
        </p:txBody>
      </p:sp>
      <p:sp>
        <p:nvSpPr>
          <p:cNvPr id="112" name="Google Shape;112;p12"/>
          <p:cNvSpPr txBox="1"/>
          <p:nvPr/>
        </p:nvSpPr>
        <p:spPr>
          <a:xfrm>
            <a:off x="228600" y="1219200"/>
            <a:ext cx="8305800" cy="5334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2380"/>
              <a:buFont typeface="Noto Sans Symbols"/>
              <a:buChar char="⚫"/>
            </a:pPr>
            <a:r>
              <a:rPr b="0" i="0" lang="en-US" sz="2800" u="none">
                <a:solidFill>
                  <a:srgbClr val="000000"/>
                </a:solidFill>
                <a:latin typeface="Arial"/>
                <a:ea typeface="Arial"/>
                <a:cs typeface="Arial"/>
                <a:sym typeface="Arial"/>
              </a:rPr>
              <a:t>A </a:t>
            </a:r>
            <a:r>
              <a:rPr b="0" i="0" lang="en-US" sz="2800" u="none">
                <a:solidFill>
                  <a:srgbClr val="0091DA"/>
                </a:solidFill>
                <a:latin typeface="Arial"/>
                <a:ea typeface="Arial"/>
                <a:cs typeface="Arial"/>
                <a:sym typeface="Arial"/>
              </a:rPr>
              <a:t>sample</a:t>
            </a:r>
            <a:r>
              <a:rPr b="0" i="0" lang="en-US" sz="2800" u="none">
                <a:solidFill>
                  <a:srgbClr val="000000"/>
                </a:solidFill>
                <a:latin typeface="Arial"/>
                <a:ea typeface="Arial"/>
                <a:cs typeface="Arial"/>
                <a:sym typeface="Arial"/>
              </a:rPr>
              <a:t> is “a smaller (but hopefully representative) collection of units from a population used to determine truths about that population” (Field, 2005)</a:t>
            </a:r>
            <a:endParaRPr/>
          </a:p>
          <a:p>
            <a:pPr indent="-269875" lvl="0" marL="269875" marR="0" rtl="0" algn="l">
              <a:lnSpc>
                <a:spcPct val="80000"/>
              </a:lnSpc>
              <a:spcBef>
                <a:spcPts val="500"/>
              </a:spcBef>
              <a:spcAft>
                <a:spcPts val="0"/>
              </a:spcAft>
              <a:buClr>
                <a:srgbClr val="D34817"/>
              </a:buClr>
              <a:buSzPts val="2380"/>
              <a:buFont typeface="Noto Sans Symbols"/>
              <a:buChar char="⚫"/>
            </a:pPr>
            <a:r>
              <a:rPr b="0" i="0" lang="en-US" sz="2800" u="none">
                <a:solidFill>
                  <a:srgbClr val="000000"/>
                </a:solidFill>
                <a:latin typeface="Arial"/>
                <a:ea typeface="Arial"/>
                <a:cs typeface="Arial"/>
                <a:sym typeface="Arial"/>
              </a:rPr>
              <a:t>Why sample?</a:t>
            </a:r>
            <a:endParaRPr/>
          </a:p>
          <a:p>
            <a:pPr indent="-228599" lvl="1" marL="544512" marR="0" rtl="0" algn="l">
              <a:lnSpc>
                <a:spcPct val="8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Arial"/>
                <a:ea typeface="Arial"/>
                <a:cs typeface="Arial"/>
                <a:sym typeface="Arial"/>
              </a:rPr>
              <a:t>Resources (time, money) and workload</a:t>
            </a:r>
            <a:endParaRPr/>
          </a:p>
          <a:p>
            <a:pPr indent="-228599" lvl="1" marL="544512" marR="0" rtl="0" algn="l">
              <a:lnSpc>
                <a:spcPct val="8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Arial"/>
                <a:ea typeface="Arial"/>
                <a:cs typeface="Arial"/>
                <a:sym typeface="Arial"/>
              </a:rPr>
              <a:t>Gives results with known accuracy that can be calculated mathematically</a:t>
            </a:r>
            <a:endParaRPr/>
          </a:p>
          <a:p>
            <a:pPr indent="-269875" lvl="0" marL="269875" marR="0" rtl="0" algn="l">
              <a:lnSpc>
                <a:spcPct val="80000"/>
              </a:lnSpc>
              <a:spcBef>
                <a:spcPts val="500"/>
              </a:spcBef>
              <a:spcAft>
                <a:spcPts val="0"/>
              </a:spcAft>
              <a:buClr>
                <a:srgbClr val="D34817"/>
              </a:buClr>
              <a:buSzPts val="2380"/>
              <a:buFont typeface="Noto Sans Symbols"/>
              <a:buChar char="⚫"/>
            </a:pPr>
            <a:r>
              <a:rPr b="0" i="0" lang="en-US" sz="2800" u="none">
                <a:solidFill>
                  <a:srgbClr val="000000"/>
                </a:solidFill>
                <a:latin typeface="Arial"/>
                <a:ea typeface="Arial"/>
                <a:cs typeface="Arial"/>
                <a:sym typeface="Arial"/>
              </a:rPr>
              <a:t>The </a:t>
            </a:r>
            <a:r>
              <a:rPr b="0" i="0" lang="en-US" sz="2800" u="none">
                <a:solidFill>
                  <a:srgbClr val="0091DA"/>
                </a:solidFill>
                <a:latin typeface="Arial"/>
                <a:ea typeface="Arial"/>
                <a:cs typeface="Arial"/>
                <a:sym typeface="Arial"/>
              </a:rPr>
              <a:t>sampling frame</a:t>
            </a:r>
            <a:r>
              <a:rPr b="0" i="0" lang="en-US" sz="2800" u="none">
                <a:solidFill>
                  <a:srgbClr val="000000"/>
                </a:solidFill>
                <a:latin typeface="Arial"/>
                <a:ea typeface="Arial"/>
                <a:cs typeface="Arial"/>
                <a:sym typeface="Arial"/>
              </a:rPr>
              <a:t> is the list from which the potential respondents are drawn </a:t>
            </a:r>
            <a:endParaRPr/>
          </a:p>
          <a:p>
            <a:pPr indent="-228599" lvl="1" marL="544512" marR="0" rtl="0" algn="l">
              <a:lnSpc>
                <a:spcPct val="8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Arial"/>
                <a:ea typeface="Arial"/>
                <a:cs typeface="Arial"/>
                <a:sym typeface="Arial"/>
              </a:rPr>
              <a:t>Registrar’s office</a:t>
            </a:r>
            <a:endParaRPr/>
          </a:p>
          <a:p>
            <a:pPr indent="-228599" lvl="1" marL="544512" marR="0" rtl="0" algn="l">
              <a:lnSpc>
                <a:spcPct val="8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Arial"/>
                <a:ea typeface="Arial"/>
                <a:cs typeface="Arial"/>
                <a:sym typeface="Arial"/>
              </a:rPr>
              <a:t>Class rosters</a:t>
            </a:r>
            <a:endParaRPr/>
          </a:p>
          <a:p>
            <a:pPr indent="-228599" lvl="1" marL="544512" marR="0" rtl="0" algn="l">
              <a:lnSpc>
                <a:spcPct val="80000"/>
              </a:lnSpc>
              <a:spcBef>
                <a:spcPts val="300"/>
              </a:spcBef>
              <a:spcAft>
                <a:spcPts val="0"/>
              </a:spcAft>
              <a:buClr>
                <a:srgbClr val="9B2D1F"/>
              </a:buClr>
              <a:buSzPts val="2380"/>
              <a:buFont typeface="Noto Sans Symbols"/>
              <a:buChar char="⚫"/>
            </a:pPr>
            <a:r>
              <a:rPr b="0" i="0" lang="en-US" sz="2800" u="none" cap="none" strike="noStrike">
                <a:solidFill>
                  <a:srgbClr val="000000"/>
                </a:solidFill>
                <a:latin typeface="Arial"/>
                <a:ea typeface="Arial"/>
                <a:cs typeface="Arial"/>
                <a:sym typeface="Arial"/>
              </a:rPr>
              <a:t>Must assess sampling frame errors</a:t>
            </a:r>
            <a:endParaRPr/>
          </a:p>
          <a:p>
            <a:pPr indent="-228599" lvl="1" marL="544512" marR="0" rtl="0" algn="l">
              <a:lnSpc>
                <a:spcPct val="80000"/>
              </a:lnSpc>
              <a:spcBef>
                <a:spcPts val="30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269875" lvl="0" marL="269875" marR="0" rtl="0" algn="l">
              <a:lnSpc>
                <a:spcPct val="80000"/>
              </a:lnSpc>
              <a:spcBef>
                <a:spcPts val="500"/>
              </a:spcBef>
              <a:spcAft>
                <a:spcPts val="0"/>
              </a:spcAft>
              <a:buClr>
                <a:srgbClr val="000000"/>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77" name="Shape 477"/>
        <p:cNvGrpSpPr/>
        <p:nvPr/>
      </p:nvGrpSpPr>
      <p:grpSpPr>
        <a:xfrm>
          <a:off x="0" y="0"/>
          <a:ext cx="0" cy="0"/>
          <a:chOff x="0" y="0"/>
          <a:chExt cx="0" cy="0"/>
        </a:xfrm>
      </p:grpSpPr>
      <p:sp>
        <p:nvSpPr>
          <p:cNvPr id="478" name="Google Shape;478;p57"/>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Libre Franklin"/>
              <a:buNone/>
            </a:pPr>
            <a:r>
              <a:rPr b="0" i="0" lang="en-US" sz="4000" u="none">
                <a:solidFill>
                  <a:srgbClr val="696464"/>
                </a:solidFill>
                <a:latin typeface="Libre Franklin"/>
                <a:ea typeface="Libre Franklin"/>
                <a:cs typeface="Libre Franklin"/>
                <a:sym typeface="Libre Franklin"/>
              </a:rPr>
              <a:t>Event sampling</a:t>
            </a:r>
            <a:endParaRPr/>
          </a:p>
        </p:txBody>
      </p:sp>
      <p:sp>
        <p:nvSpPr>
          <p:cNvPr id="479" name="Google Shape;479;p57"/>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80" name="Google Shape;480;p57"/>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2040"/>
              <a:buFont typeface="Noto Sans Symbols"/>
              <a:buChar char="⚫"/>
            </a:pPr>
            <a:r>
              <a:rPr b="1" i="0" lang="en-US" sz="2400" u="none">
                <a:solidFill>
                  <a:srgbClr val="000000"/>
                </a:solidFill>
                <a:latin typeface="Libre Baskerville"/>
                <a:ea typeface="Libre Baskerville"/>
                <a:cs typeface="Libre Baskerville"/>
                <a:sym typeface="Libre Baskerville"/>
              </a:rPr>
              <a:t>Event Sampling Methodology</a:t>
            </a:r>
            <a:r>
              <a:rPr b="0" i="0" lang="en-US" sz="2400" u="none">
                <a:solidFill>
                  <a:srgbClr val="000000"/>
                </a:solidFill>
                <a:latin typeface="Libre Baskerville"/>
                <a:ea typeface="Libre Baskerville"/>
                <a:cs typeface="Libre Baskerville"/>
                <a:sym typeface="Libre Baskerville"/>
              </a:rPr>
              <a:t> (</a:t>
            </a:r>
            <a:r>
              <a:rPr b="1" i="0" lang="en-US" sz="2400" u="none">
                <a:solidFill>
                  <a:srgbClr val="000000"/>
                </a:solidFill>
                <a:latin typeface="Libre Baskerville"/>
                <a:ea typeface="Libre Baskerville"/>
                <a:cs typeface="Libre Baskerville"/>
                <a:sym typeface="Libre Baskerville"/>
              </a:rPr>
              <a:t>ESM</a:t>
            </a:r>
            <a:r>
              <a:rPr b="0" i="0" lang="en-US" sz="2400" u="none">
                <a:solidFill>
                  <a:srgbClr val="000000"/>
                </a:solidFill>
                <a:latin typeface="Libre Baskerville"/>
                <a:ea typeface="Libre Baskerville"/>
                <a:cs typeface="Libre Baskerville"/>
                <a:sym typeface="Libre Baskerville"/>
              </a:rPr>
              <a:t>) is a new form of sampling method that allows researchers to study ongoing experiences and events that vary across and within days in its naturally-occurring environment. Because of the frequent sampling of events inherent in ESM, it enables researchers to measure the typology of activity and detect the temporal and dynamic fluctuations of work experiences. Popularity of ESM as a new form of research design increased over the recent years because it addresses the shortcomings of cross-sectional research, where once unable to, researchers can now detect intra-individual variances across time. In ESM, participants are asked to record their experiences and perceptions in a paper or electronic diary.</a:t>
            </a:r>
            <a:endParaRPr/>
          </a:p>
          <a:p>
            <a:pPr indent="-269875" lvl="0" marL="269875"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There are three types of ESM:# Signal contingent – random beeping notifies participants to record data. The advantage of this type of ESM is minimization of recall bias.</a:t>
            </a:r>
            <a:endParaRPr/>
          </a:p>
          <a:p>
            <a:pPr indent="-269875" lvl="0" marL="269875"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Event contingent – records data when certain events occur </a:t>
            </a:r>
            <a:endParaRPr/>
          </a:p>
          <a:p>
            <a:pPr indent="0" lvl="0" marL="0" marR="0" rtl="0" algn="l">
              <a:lnSpc>
                <a:spcPct val="100000"/>
              </a:lnSpc>
              <a:spcBef>
                <a:spcPts val="0"/>
              </a:spcBef>
              <a:spcAft>
                <a:spcPts val="0"/>
              </a:spcAft>
              <a:buNone/>
            </a:pPr>
            <a:r>
              <a:t/>
            </a:r>
            <a:endParaRPr b="0" i="0" sz="24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84" name="Shape 484"/>
        <p:cNvGrpSpPr/>
        <p:nvPr/>
      </p:nvGrpSpPr>
      <p:grpSpPr>
        <a:xfrm>
          <a:off x="0" y="0"/>
          <a:ext cx="0" cy="0"/>
          <a:chOff x="0" y="0"/>
          <a:chExt cx="0" cy="0"/>
        </a:xfrm>
      </p:grpSpPr>
      <p:sp>
        <p:nvSpPr>
          <p:cNvPr id="485" name="Google Shape;485;p58"/>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Libre Franklin"/>
              <a:buNone/>
            </a:pPr>
            <a:r>
              <a:rPr b="0" i="0" lang="en-US" sz="4000" u="none">
                <a:solidFill>
                  <a:srgbClr val="696464"/>
                </a:solidFill>
                <a:latin typeface="Libre Franklin"/>
                <a:ea typeface="Libre Franklin"/>
                <a:cs typeface="Libre Franklin"/>
                <a:sym typeface="Libre Franklin"/>
              </a:rPr>
              <a:t>Contd.</a:t>
            </a:r>
            <a:endParaRPr/>
          </a:p>
        </p:txBody>
      </p:sp>
      <p:sp>
        <p:nvSpPr>
          <p:cNvPr id="486" name="Google Shape;486;p58"/>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87" name="Google Shape;487;p58"/>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Event contingent – records data when certain events occur </a:t>
            </a:r>
            <a:endParaRPr/>
          </a:p>
          <a:p>
            <a:pPr indent="-269875" lvl="0" marL="269875"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Interval contingent – records data according to the passing of a certain period of time </a:t>
            </a:r>
            <a:endParaRPr/>
          </a:p>
          <a:p>
            <a:pPr indent="-269875" lvl="0" marL="269875" marR="0" rtl="0" algn="l">
              <a:lnSpc>
                <a:spcPct val="80000"/>
              </a:lnSpc>
              <a:spcBef>
                <a:spcPts val="50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ESM has several disadvantages. One of the disadvantages of ESM is it can sometimes be perceived as invasive and intrusive by participants. ESM also leads to possible self-selection bias. It may be that only certain types of individuals are willing to participate in this type of study creating a non-random sample. Another concern is related to participant cooperation. Participants may not be actually fill out their diaries at the specified times. Furthermore, ESM may substantively change the phenomenon being studied. Reactivity or priming effects may occur, such that repeated measurement may cause changes in the participants' experiences. This method of sampling data is also highly vulnerable to common method variance.[6]</a:t>
            </a:r>
            <a:endParaRPr/>
          </a:p>
          <a:p>
            <a:pPr indent="0" lvl="0" marL="0" marR="0" rtl="0" algn="l">
              <a:lnSpc>
                <a:spcPct val="100000"/>
              </a:lnSpc>
              <a:spcBef>
                <a:spcPts val="0"/>
              </a:spcBef>
              <a:spcAft>
                <a:spcPts val="0"/>
              </a:spcAft>
              <a:buNone/>
            </a:pPr>
            <a:r>
              <a:t/>
            </a:r>
            <a:endParaRPr b="0" i="0" sz="24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491" name="Shape 491"/>
        <p:cNvGrpSpPr/>
        <p:nvPr/>
      </p:nvGrpSpPr>
      <p:grpSpPr>
        <a:xfrm>
          <a:off x="0" y="0"/>
          <a:ext cx="0" cy="0"/>
          <a:chOff x="0" y="0"/>
          <a:chExt cx="0" cy="0"/>
        </a:xfrm>
      </p:grpSpPr>
      <p:sp>
        <p:nvSpPr>
          <p:cNvPr id="492" name="Google Shape;492;p59"/>
          <p:cNvSpPr txBox="1"/>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Libre Franklin"/>
              <a:buNone/>
            </a:pPr>
            <a:r>
              <a:rPr b="0" i="0" lang="en-US" sz="4000" u="none">
                <a:solidFill>
                  <a:srgbClr val="696464"/>
                </a:solidFill>
                <a:latin typeface="Libre Franklin"/>
                <a:ea typeface="Libre Franklin"/>
                <a:cs typeface="Libre Franklin"/>
                <a:sym typeface="Libre Franklin"/>
              </a:rPr>
              <a:t>contd.</a:t>
            </a:r>
            <a:endParaRPr/>
          </a:p>
        </p:txBody>
      </p:sp>
      <p:sp>
        <p:nvSpPr>
          <p:cNvPr id="493" name="Google Shape;493;p59"/>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94" name="Google Shape;494;p59"/>
          <p:cNvSpPr txBox="1"/>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2040"/>
              <a:buFont typeface="Noto Sans Symbols"/>
              <a:buChar char="⚫"/>
            </a:pPr>
            <a:r>
              <a:rPr b="0" i="0" lang="en-US" sz="2400" u="none">
                <a:solidFill>
                  <a:srgbClr val="000000"/>
                </a:solidFill>
                <a:latin typeface="Libre Baskerville"/>
                <a:ea typeface="Libre Baskerville"/>
                <a:cs typeface="Libre Baskerville"/>
                <a:sym typeface="Libre Baskerville"/>
              </a:rPr>
              <a:t>Further, it is important to think about whether or not an appropriate dependent variable is being used in an ESM design. For example, it might be logical to use ESM in order to answer research questions which involve dependent variables with a great deal of variation throughout the day. Thus, variables such as change in mood, change in stress level, or the immediate impact of particular events may be best studied using ESM methodology. However, it is not likely that utilizing ESM will yield meaningful predictions when measuring someone performing a repetitive task throughout the day or when dependent variables are long-term in nature (coronary heart problems).</a:t>
            </a:r>
            <a:endParaRPr/>
          </a:p>
          <a:p>
            <a:pPr indent="0" lvl="0" marL="0" marR="0" rtl="0" algn="l">
              <a:lnSpc>
                <a:spcPct val="100000"/>
              </a:lnSpc>
              <a:spcBef>
                <a:spcPts val="0"/>
              </a:spcBef>
              <a:spcAft>
                <a:spcPts val="0"/>
              </a:spcAft>
              <a:buNone/>
            </a:pPr>
            <a:r>
              <a:t/>
            </a:r>
            <a:endParaRPr b="0" i="0" sz="24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17" name="Shape 117"/>
        <p:cNvGrpSpPr/>
        <p:nvPr/>
      </p:nvGrpSpPr>
      <p:grpSpPr>
        <a:xfrm>
          <a:off x="0" y="0"/>
          <a:ext cx="0" cy="0"/>
          <a:chOff x="0" y="0"/>
          <a:chExt cx="0" cy="0"/>
        </a:xfrm>
      </p:grpSpPr>
      <p:sp>
        <p:nvSpPr>
          <p:cNvPr id="118" name="Google Shape;118;p13"/>
          <p:cNvSpPr txBox="1"/>
          <p:nvPr/>
        </p:nvSpPr>
        <p:spPr>
          <a:xfrm>
            <a:off x="457200" y="122237"/>
            <a:ext cx="7543800" cy="81121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500"/>
              <a:buFont typeface="Arial"/>
              <a:buNone/>
            </a:pPr>
            <a:r>
              <a:rPr b="0" i="0" lang="en-US" sz="3500" u="none">
                <a:solidFill>
                  <a:srgbClr val="008000"/>
                </a:solidFill>
                <a:latin typeface="Arial"/>
                <a:ea typeface="Arial"/>
                <a:cs typeface="Arial"/>
                <a:sym typeface="Arial"/>
              </a:rPr>
              <a:t>SAMPLING……</a:t>
            </a:r>
            <a:endParaRPr/>
          </a:p>
        </p:txBody>
      </p:sp>
      <p:sp>
        <p:nvSpPr>
          <p:cNvPr id="119" name="Google Shape;119;p13"/>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120" name="Google Shape;120;p13"/>
          <p:cNvSpPr txBox="1"/>
          <p:nvPr/>
        </p:nvSpPr>
        <p:spPr>
          <a:xfrm>
            <a:off x="457200" y="1143000"/>
            <a:ext cx="8229600" cy="4983162"/>
          </a:xfrm>
          <a:prstGeom prst="rect">
            <a:avLst/>
          </a:prstGeom>
          <a:noFill/>
          <a:ln>
            <a:noFill/>
          </a:ln>
        </p:spPr>
        <p:txBody>
          <a:bodyPr anchorCtr="0" anchor="t" bIns="45700" lIns="91425" spcFirstLastPara="1" rIns="91425" wrap="square" tIns="45700">
            <a:noAutofit/>
          </a:bodyPr>
          <a:lstStyle/>
          <a:p>
            <a:pPr indent="-269875" lvl="0" marL="269875" marR="0" rtl="0" algn="l">
              <a:lnSpc>
                <a:spcPct val="100000"/>
              </a:lnSpc>
              <a:spcBef>
                <a:spcPts val="0"/>
              </a:spcBef>
              <a:spcAft>
                <a:spcPts val="0"/>
              </a:spcAft>
              <a:buClr>
                <a:srgbClr val="D34817"/>
              </a:buClr>
              <a:buSzPts val="2380"/>
              <a:buFont typeface="Noto Sans Symbols"/>
              <a:buChar char="⚫"/>
            </a:pPr>
            <a:r>
              <a:rPr b="0" i="0" lang="en-US" sz="2800" u="none">
                <a:solidFill>
                  <a:srgbClr val="9B2D1F"/>
                </a:solidFill>
                <a:latin typeface="Arial"/>
                <a:ea typeface="Arial"/>
                <a:cs typeface="Arial"/>
                <a:sym typeface="Arial"/>
              </a:rPr>
              <a:t>What is your population of interest?</a:t>
            </a:r>
            <a:endParaRPr/>
          </a:p>
          <a:p>
            <a:pPr indent="-228600" lvl="2" marL="819150" marR="0" rtl="0" algn="l">
              <a:lnSpc>
                <a:spcPct val="100000"/>
              </a:lnSpc>
              <a:spcBef>
                <a:spcPts val="300"/>
              </a:spcBef>
              <a:spcAft>
                <a:spcPts val="0"/>
              </a:spcAft>
              <a:buClr>
                <a:srgbClr val="E6B1AB"/>
              </a:buClr>
              <a:buSzPts val="2380"/>
              <a:buFont typeface="Noto Sans Symbols"/>
              <a:buChar char="⚫"/>
            </a:pPr>
            <a:r>
              <a:rPr b="0" i="0" lang="en-US" sz="2800" u="none" cap="none" strike="noStrike">
                <a:solidFill>
                  <a:srgbClr val="9B2D1F"/>
                </a:solidFill>
                <a:latin typeface="Arial"/>
                <a:ea typeface="Arial"/>
                <a:cs typeface="Arial"/>
                <a:sym typeface="Arial"/>
              </a:rPr>
              <a:t>To whom do you want to generalize your results?</a:t>
            </a:r>
            <a:endParaRPr/>
          </a:p>
          <a:p>
            <a:pPr indent="-228599" lvl="3" marL="1093787" marR="0" rtl="0" algn="l">
              <a:lnSpc>
                <a:spcPct val="100000"/>
              </a:lnSpc>
              <a:spcBef>
                <a:spcPts val="300"/>
              </a:spcBef>
              <a:spcAft>
                <a:spcPts val="0"/>
              </a:spcAft>
              <a:buClr>
                <a:srgbClr val="A28E6A"/>
              </a:buClr>
              <a:buSzPts val="2240"/>
              <a:buFont typeface="Noto Sans Symbols"/>
              <a:buChar char="⚫"/>
            </a:pPr>
            <a:r>
              <a:rPr b="0" i="0" lang="en-US" sz="2800" u="none" cap="none" strike="noStrike">
                <a:solidFill>
                  <a:srgbClr val="9B2D1F"/>
                </a:solidFill>
                <a:latin typeface="Arial"/>
                <a:ea typeface="Arial"/>
                <a:cs typeface="Arial"/>
                <a:sym typeface="Arial"/>
              </a:rPr>
              <a:t>All doctors</a:t>
            </a:r>
            <a:endParaRPr/>
          </a:p>
          <a:p>
            <a:pPr indent="-228599" lvl="3" marL="1093787" marR="0" rtl="0" algn="l">
              <a:lnSpc>
                <a:spcPct val="100000"/>
              </a:lnSpc>
              <a:spcBef>
                <a:spcPts val="300"/>
              </a:spcBef>
              <a:spcAft>
                <a:spcPts val="0"/>
              </a:spcAft>
              <a:buClr>
                <a:srgbClr val="A28E6A"/>
              </a:buClr>
              <a:buSzPts val="2240"/>
              <a:buFont typeface="Noto Sans Symbols"/>
              <a:buChar char="⚫"/>
            </a:pPr>
            <a:r>
              <a:rPr b="0" i="0" lang="en-US" sz="2800" u="none" cap="none" strike="noStrike">
                <a:solidFill>
                  <a:srgbClr val="9B2D1F"/>
                </a:solidFill>
                <a:latin typeface="Arial"/>
                <a:ea typeface="Arial"/>
                <a:cs typeface="Arial"/>
                <a:sym typeface="Arial"/>
              </a:rPr>
              <a:t>School children</a:t>
            </a:r>
            <a:endParaRPr/>
          </a:p>
          <a:p>
            <a:pPr indent="-228599" lvl="3" marL="1093787" marR="0" rtl="0" algn="l">
              <a:lnSpc>
                <a:spcPct val="100000"/>
              </a:lnSpc>
              <a:spcBef>
                <a:spcPts val="300"/>
              </a:spcBef>
              <a:spcAft>
                <a:spcPts val="0"/>
              </a:spcAft>
              <a:buClr>
                <a:srgbClr val="A28E6A"/>
              </a:buClr>
              <a:buSzPts val="2240"/>
              <a:buFont typeface="Noto Sans Symbols"/>
              <a:buChar char="⚫"/>
            </a:pPr>
            <a:r>
              <a:rPr b="0" i="0" lang="en-US" sz="2800" u="none" cap="none" strike="noStrike">
                <a:solidFill>
                  <a:srgbClr val="9B2D1F"/>
                </a:solidFill>
                <a:latin typeface="Arial"/>
                <a:ea typeface="Arial"/>
                <a:cs typeface="Arial"/>
                <a:sym typeface="Arial"/>
              </a:rPr>
              <a:t>Indians</a:t>
            </a:r>
            <a:endParaRPr/>
          </a:p>
          <a:p>
            <a:pPr indent="-228599" lvl="3" marL="1093787" marR="0" rtl="0" algn="l">
              <a:lnSpc>
                <a:spcPct val="100000"/>
              </a:lnSpc>
              <a:spcBef>
                <a:spcPts val="300"/>
              </a:spcBef>
              <a:spcAft>
                <a:spcPts val="0"/>
              </a:spcAft>
              <a:buClr>
                <a:srgbClr val="A28E6A"/>
              </a:buClr>
              <a:buSzPts val="2240"/>
              <a:buFont typeface="Noto Sans Symbols"/>
              <a:buChar char="⚫"/>
            </a:pPr>
            <a:r>
              <a:rPr b="0" i="0" lang="en-US" sz="2800" u="none" cap="none" strike="noStrike">
                <a:solidFill>
                  <a:srgbClr val="9B2D1F"/>
                </a:solidFill>
                <a:latin typeface="Arial"/>
                <a:ea typeface="Arial"/>
                <a:cs typeface="Arial"/>
                <a:sym typeface="Arial"/>
              </a:rPr>
              <a:t>Women aged 15-45 years</a:t>
            </a:r>
            <a:endParaRPr/>
          </a:p>
          <a:p>
            <a:pPr indent="-228599" lvl="3" marL="1093787" marR="0" rtl="0" algn="l">
              <a:lnSpc>
                <a:spcPct val="100000"/>
              </a:lnSpc>
              <a:spcBef>
                <a:spcPts val="300"/>
              </a:spcBef>
              <a:spcAft>
                <a:spcPts val="0"/>
              </a:spcAft>
              <a:buClr>
                <a:srgbClr val="A28E6A"/>
              </a:buClr>
              <a:buSzPts val="2240"/>
              <a:buFont typeface="Noto Sans Symbols"/>
              <a:buChar char="⚫"/>
            </a:pPr>
            <a:r>
              <a:rPr b="0" i="0" lang="en-US" sz="2800" u="none" cap="none" strike="noStrike">
                <a:solidFill>
                  <a:srgbClr val="9B2D1F"/>
                </a:solidFill>
                <a:latin typeface="Arial"/>
                <a:ea typeface="Arial"/>
                <a:cs typeface="Arial"/>
                <a:sym typeface="Arial"/>
              </a:rPr>
              <a:t>Other</a:t>
            </a:r>
            <a:endParaRPr/>
          </a:p>
          <a:p>
            <a:pPr indent="-269875" lvl="0" marL="269875" marR="0" rtl="0" algn="l">
              <a:lnSpc>
                <a:spcPct val="100000"/>
              </a:lnSpc>
              <a:spcBef>
                <a:spcPts val="500"/>
              </a:spcBef>
              <a:spcAft>
                <a:spcPts val="0"/>
              </a:spcAft>
              <a:buClr>
                <a:srgbClr val="D34817"/>
              </a:buClr>
              <a:buSzPts val="2380"/>
              <a:buFont typeface="Noto Sans Symbols"/>
              <a:buChar char="⚫"/>
            </a:pPr>
            <a:r>
              <a:rPr b="0" i="0" lang="en-US" sz="2800" u="none">
                <a:solidFill>
                  <a:srgbClr val="9B2D1F"/>
                </a:solidFill>
                <a:latin typeface="Arial"/>
                <a:ea typeface="Arial"/>
                <a:cs typeface="Arial"/>
                <a:sym typeface="Arial"/>
              </a:rPr>
              <a:t>Can you sample the entire population?</a:t>
            </a:r>
            <a:endParaRPr/>
          </a:p>
          <a:p>
            <a:pPr indent="0" lvl="0" marL="0" marR="0" rtl="0" algn="l">
              <a:lnSpc>
                <a:spcPct val="100000"/>
              </a:lnSpc>
              <a:spcBef>
                <a:spcPts val="0"/>
              </a:spcBef>
              <a:spcAft>
                <a:spcPts val="0"/>
              </a:spcAft>
              <a:buNone/>
            </a:pPr>
            <a:r>
              <a:t/>
            </a:r>
            <a:endParaRPr b="0" i="0" sz="2800" u="none">
              <a:solidFill>
                <a:srgbClr val="9B2D1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24" name="Shape 124"/>
        <p:cNvGrpSpPr/>
        <p:nvPr/>
      </p:nvGrpSpPr>
      <p:grpSpPr>
        <a:xfrm>
          <a:off x="0" y="0"/>
          <a:ext cx="0" cy="0"/>
          <a:chOff x="0" y="0"/>
          <a:chExt cx="0" cy="0"/>
        </a:xfrm>
      </p:grpSpPr>
      <p:sp>
        <p:nvSpPr>
          <p:cNvPr id="125" name="Google Shape;125;p14"/>
          <p:cNvSpPr txBox="1"/>
          <p:nvPr/>
        </p:nvSpPr>
        <p:spPr>
          <a:xfrm>
            <a:off x="228600" y="0"/>
            <a:ext cx="7772400" cy="1143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008000"/>
              </a:buClr>
              <a:buSzPts val="3500"/>
              <a:buFont typeface="Arial"/>
              <a:buNone/>
            </a:pPr>
            <a:r>
              <a:rPr b="0" i="0" lang="en-US" sz="3500" u="none">
                <a:solidFill>
                  <a:srgbClr val="008000"/>
                </a:solidFill>
                <a:latin typeface="Arial"/>
                <a:ea typeface="Arial"/>
                <a:cs typeface="Arial"/>
                <a:sym typeface="Arial"/>
              </a:rPr>
              <a:t>SAMPLING</a:t>
            </a:r>
            <a:r>
              <a:rPr b="0" i="0" lang="en-US" sz="4300" u="none">
                <a:solidFill>
                  <a:srgbClr val="008000"/>
                </a:solidFill>
                <a:latin typeface="Arial"/>
                <a:ea typeface="Arial"/>
                <a:cs typeface="Arial"/>
                <a:sym typeface="Arial"/>
              </a:rPr>
              <a:t>…….</a:t>
            </a:r>
            <a:endParaRPr/>
          </a:p>
        </p:txBody>
      </p:sp>
      <p:sp>
        <p:nvSpPr>
          <p:cNvPr id="126" name="Google Shape;126;p14"/>
          <p:cNvSpPr/>
          <p:nvPr/>
        </p:nvSpPr>
        <p:spPr>
          <a:xfrm>
            <a:off x="228600" y="61722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127" name="Google Shape;127;p14"/>
          <p:cNvSpPr txBox="1"/>
          <p:nvPr/>
        </p:nvSpPr>
        <p:spPr>
          <a:xfrm>
            <a:off x="381000" y="1600200"/>
            <a:ext cx="8153400" cy="4724400"/>
          </a:xfrm>
          <a:prstGeom prst="rect">
            <a:avLst/>
          </a:prstGeom>
          <a:noFill/>
          <a:ln>
            <a:noFill/>
          </a:ln>
        </p:spPr>
        <p:txBody>
          <a:bodyPr anchorCtr="0" anchor="t" bIns="45700" lIns="91425" spcFirstLastPara="1" rIns="91425" wrap="square" tIns="45700">
            <a:noAutofit/>
          </a:bodyPr>
          <a:lstStyle/>
          <a:p>
            <a:pPr indent="-269875" lvl="0" marL="269875" marR="0" rtl="0" algn="l">
              <a:lnSpc>
                <a:spcPct val="80000"/>
              </a:lnSpc>
              <a:spcBef>
                <a:spcPts val="0"/>
              </a:spcBef>
              <a:spcAft>
                <a:spcPts val="0"/>
              </a:spcAft>
              <a:buClr>
                <a:srgbClr val="D34817"/>
              </a:buClr>
              <a:buSzPts val="2380"/>
              <a:buFont typeface="Noto Sans Symbols"/>
              <a:buChar char="⚫"/>
            </a:pPr>
            <a:r>
              <a:rPr b="0" i="0" lang="en-US" sz="2800" u="none">
                <a:solidFill>
                  <a:srgbClr val="000000"/>
                </a:solidFill>
                <a:latin typeface="Arial"/>
                <a:ea typeface="Arial"/>
                <a:cs typeface="Arial"/>
                <a:sym typeface="Arial"/>
              </a:rPr>
              <a:t>3 factors that influence sample representative-ness</a:t>
            </a:r>
            <a:endParaRPr/>
          </a:p>
          <a:p>
            <a:pPr indent="-228600" lvl="2" marL="819150" marR="0" rtl="0" algn="l">
              <a:lnSpc>
                <a:spcPct val="80000"/>
              </a:lnSpc>
              <a:spcBef>
                <a:spcPts val="300"/>
              </a:spcBef>
              <a:spcAft>
                <a:spcPts val="0"/>
              </a:spcAft>
              <a:buClr>
                <a:srgbClr val="E6B1AB"/>
              </a:buClr>
              <a:buSzPts val="1700"/>
              <a:buFont typeface="Noto Sans Symbols"/>
              <a:buChar char="⚫"/>
            </a:pPr>
            <a:r>
              <a:rPr b="0" i="0" lang="en-US" sz="2000" u="none" cap="none" strike="noStrike">
                <a:solidFill>
                  <a:srgbClr val="000000"/>
                </a:solidFill>
                <a:latin typeface="Arial"/>
                <a:ea typeface="Arial"/>
                <a:cs typeface="Arial"/>
                <a:sym typeface="Arial"/>
              </a:rPr>
              <a:t>Sampling procedure</a:t>
            </a:r>
            <a:endParaRPr/>
          </a:p>
          <a:p>
            <a:pPr indent="-228600" lvl="2" marL="819150" marR="0" rtl="0" algn="l">
              <a:lnSpc>
                <a:spcPct val="80000"/>
              </a:lnSpc>
              <a:spcBef>
                <a:spcPts val="300"/>
              </a:spcBef>
              <a:spcAft>
                <a:spcPts val="0"/>
              </a:spcAft>
              <a:buClr>
                <a:srgbClr val="E6B1AB"/>
              </a:buClr>
              <a:buSzPts val="1700"/>
              <a:buFont typeface="Noto Sans Symbols"/>
              <a:buChar char="⚫"/>
            </a:pPr>
            <a:r>
              <a:rPr b="0" i="0" lang="en-US" sz="2000" u="none" cap="none" strike="noStrike">
                <a:solidFill>
                  <a:srgbClr val="000000"/>
                </a:solidFill>
                <a:latin typeface="Arial"/>
                <a:ea typeface="Arial"/>
                <a:cs typeface="Arial"/>
                <a:sym typeface="Arial"/>
              </a:rPr>
              <a:t>Sample size</a:t>
            </a:r>
            <a:endParaRPr/>
          </a:p>
          <a:p>
            <a:pPr indent="-228600" lvl="2" marL="819150" marR="0" rtl="0" algn="l">
              <a:lnSpc>
                <a:spcPct val="80000"/>
              </a:lnSpc>
              <a:spcBef>
                <a:spcPts val="300"/>
              </a:spcBef>
              <a:spcAft>
                <a:spcPts val="0"/>
              </a:spcAft>
              <a:buClr>
                <a:srgbClr val="E6B1AB"/>
              </a:buClr>
              <a:buSzPts val="1700"/>
              <a:buFont typeface="Noto Sans Symbols"/>
              <a:buChar char="⚫"/>
            </a:pPr>
            <a:r>
              <a:rPr b="0" i="0" lang="en-US" sz="2000" u="none" cap="none" strike="noStrike">
                <a:solidFill>
                  <a:srgbClr val="000000"/>
                </a:solidFill>
                <a:latin typeface="Arial"/>
                <a:ea typeface="Arial"/>
                <a:cs typeface="Arial"/>
                <a:sym typeface="Arial"/>
              </a:rPr>
              <a:t>Participation (response)</a:t>
            </a:r>
            <a:endParaRPr/>
          </a:p>
          <a:p>
            <a:pPr indent="-269875" lvl="0" marL="269875" marR="0" rtl="0" algn="l">
              <a:lnSpc>
                <a:spcPct val="80000"/>
              </a:lnSpc>
              <a:spcBef>
                <a:spcPts val="500"/>
              </a:spcBef>
              <a:spcAft>
                <a:spcPts val="0"/>
              </a:spcAft>
              <a:buClr>
                <a:srgbClr val="000000"/>
              </a:buClr>
              <a:buSzPts val="2800"/>
              <a:buFont typeface="Arial"/>
              <a:buNone/>
            </a:pPr>
            <a:r>
              <a:t/>
            </a:r>
            <a:endParaRPr b="0" i="0" sz="2800" u="none">
              <a:solidFill>
                <a:srgbClr val="000000"/>
              </a:solidFill>
              <a:latin typeface="Arial"/>
              <a:ea typeface="Arial"/>
              <a:cs typeface="Arial"/>
              <a:sym typeface="Arial"/>
            </a:endParaRPr>
          </a:p>
          <a:p>
            <a:pPr indent="-269875" lvl="0" marL="269875" marR="0" rtl="0" algn="l">
              <a:lnSpc>
                <a:spcPct val="80000"/>
              </a:lnSpc>
              <a:spcBef>
                <a:spcPts val="500"/>
              </a:spcBef>
              <a:spcAft>
                <a:spcPts val="0"/>
              </a:spcAft>
              <a:buClr>
                <a:srgbClr val="D34817"/>
              </a:buClr>
              <a:buSzPts val="2380"/>
              <a:buFont typeface="Noto Sans Symbols"/>
              <a:buChar char="⚫"/>
            </a:pPr>
            <a:r>
              <a:rPr b="0" i="0" lang="en-US" sz="2800" u="none">
                <a:solidFill>
                  <a:srgbClr val="000000"/>
                </a:solidFill>
                <a:latin typeface="Arial"/>
                <a:ea typeface="Arial"/>
                <a:cs typeface="Arial"/>
                <a:sym typeface="Arial"/>
              </a:rPr>
              <a:t>When might you sample the entire population?</a:t>
            </a:r>
            <a:endParaRPr/>
          </a:p>
          <a:p>
            <a:pPr indent="-228600" lvl="2" marL="819150" marR="0" rtl="0" algn="l">
              <a:lnSpc>
                <a:spcPct val="80000"/>
              </a:lnSpc>
              <a:spcBef>
                <a:spcPts val="300"/>
              </a:spcBef>
              <a:spcAft>
                <a:spcPts val="0"/>
              </a:spcAft>
              <a:buClr>
                <a:srgbClr val="E6B1AB"/>
              </a:buClr>
              <a:buSzPts val="1700"/>
              <a:buFont typeface="Noto Sans Symbols"/>
              <a:buChar char="⚫"/>
            </a:pPr>
            <a:r>
              <a:rPr b="0" i="0" lang="en-US" sz="2000" u="none" cap="none" strike="noStrike">
                <a:solidFill>
                  <a:srgbClr val="000000"/>
                </a:solidFill>
                <a:latin typeface="Arial"/>
                <a:ea typeface="Arial"/>
                <a:cs typeface="Arial"/>
                <a:sym typeface="Arial"/>
              </a:rPr>
              <a:t>When your population is very small</a:t>
            </a:r>
            <a:endParaRPr/>
          </a:p>
          <a:p>
            <a:pPr indent="-228600" lvl="2" marL="819150" marR="0" rtl="0" algn="l">
              <a:lnSpc>
                <a:spcPct val="80000"/>
              </a:lnSpc>
              <a:spcBef>
                <a:spcPts val="300"/>
              </a:spcBef>
              <a:spcAft>
                <a:spcPts val="0"/>
              </a:spcAft>
              <a:buClr>
                <a:srgbClr val="E6B1AB"/>
              </a:buClr>
              <a:buSzPts val="1700"/>
              <a:buFont typeface="Noto Sans Symbols"/>
              <a:buChar char="⚫"/>
            </a:pPr>
            <a:r>
              <a:rPr b="0" i="0" lang="en-US" sz="2000" u="none" cap="none" strike="noStrike">
                <a:solidFill>
                  <a:srgbClr val="000000"/>
                </a:solidFill>
                <a:latin typeface="Arial"/>
                <a:ea typeface="Arial"/>
                <a:cs typeface="Arial"/>
                <a:sym typeface="Arial"/>
              </a:rPr>
              <a:t>When you have extensive resources</a:t>
            </a:r>
            <a:endParaRPr/>
          </a:p>
          <a:p>
            <a:pPr indent="-228600" lvl="2" marL="819150" marR="0" rtl="0" algn="l">
              <a:lnSpc>
                <a:spcPct val="80000"/>
              </a:lnSpc>
              <a:spcBef>
                <a:spcPts val="300"/>
              </a:spcBef>
              <a:spcAft>
                <a:spcPts val="0"/>
              </a:spcAft>
              <a:buClr>
                <a:srgbClr val="E6B1AB"/>
              </a:buClr>
              <a:buSzPts val="1700"/>
              <a:buFont typeface="Noto Sans Symbols"/>
              <a:buChar char="⚫"/>
            </a:pPr>
            <a:r>
              <a:rPr b="0" i="0" lang="en-US" sz="2000" u="none" cap="none" strike="noStrike">
                <a:solidFill>
                  <a:srgbClr val="000000"/>
                </a:solidFill>
                <a:latin typeface="Arial"/>
                <a:ea typeface="Arial"/>
                <a:cs typeface="Arial"/>
                <a:sym typeface="Arial"/>
              </a:rPr>
              <a:t>When you don’t expect a very high response</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32" name="Shape 132"/>
        <p:cNvGrpSpPr/>
        <p:nvPr/>
      </p:nvGrpSpPr>
      <p:grpSpPr>
        <a:xfrm>
          <a:off x="0" y="0"/>
          <a:ext cx="0" cy="0"/>
          <a:chOff x="0" y="0"/>
          <a:chExt cx="0" cy="0"/>
        </a:xfrm>
      </p:grpSpPr>
      <p:sp>
        <p:nvSpPr>
          <p:cNvPr id="133" name="Google Shape;133;p15"/>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id="134" name="Google Shape;134;p15"/>
          <p:cNvPicPr preferRelativeResize="0"/>
          <p:nvPr/>
        </p:nvPicPr>
        <p:blipFill rotWithShape="1">
          <a:blip r:embed="rId3">
            <a:alphaModFix/>
          </a:blip>
          <a:srcRect b="0" l="0" r="0" t="0"/>
          <a:stretch/>
        </p:blipFill>
        <p:spPr>
          <a:xfrm>
            <a:off x="381000" y="381000"/>
            <a:ext cx="8153400" cy="5791200"/>
          </a:xfrm>
          <a:prstGeom prst="rect">
            <a:avLst/>
          </a:prstGeom>
          <a:noFill/>
          <a:ln>
            <a:noFill/>
          </a:ln>
        </p:spPr>
      </p:pic>
      <p:sp>
        <p:nvSpPr>
          <p:cNvPr id="135" name="Google Shape;135;p15"/>
          <p:cNvSpPr txBox="1"/>
          <p:nvPr/>
        </p:nvSpPr>
        <p:spPr>
          <a:xfrm>
            <a:off x="2133600" y="6477000"/>
            <a:ext cx="4800600" cy="381000"/>
          </a:xfrm>
          <a:prstGeom prst="rect">
            <a:avLst/>
          </a:prstGeom>
          <a:solidFill>
            <a:srgbClr val="D34817"/>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FF99"/>
              </a:buClr>
              <a:buSzPts val="2000"/>
              <a:buFont typeface="Comic Sans MS"/>
              <a:buNone/>
            </a:pPr>
            <a:r>
              <a:rPr b="0" i="0" lang="en-US" sz="2000" u="none">
                <a:solidFill>
                  <a:srgbClr val="FFFF99"/>
                </a:solidFill>
                <a:latin typeface="Comic Sans MS"/>
                <a:ea typeface="Comic Sans MS"/>
                <a:cs typeface="Comic Sans MS"/>
                <a:sym typeface="Comic Sans MS"/>
              </a:rPr>
              <a:t>SAMPLING BREAKDOWN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99"/>
        </a:solidFill>
      </p:bgPr>
    </p:bg>
    <p:spTree>
      <p:nvGrpSpPr>
        <p:cNvPr id="139" name="Shape 139"/>
        <p:cNvGrpSpPr/>
        <p:nvPr/>
      </p:nvGrpSpPr>
      <p:grpSpPr>
        <a:xfrm>
          <a:off x="0" y="0"/>
          <a:ext cx="0" cy="0"/>
          <a:chOff x="0" y="0"/>
          <a:chExt cx="0" cy="0"/>
        </a:xfrm>
      </p:grpSpPr>
      <p:sp>
        <p:nvSpPr>
          <p:cNvPr id="140" name="Google Shape;140;p16"/>
          <p:cNvSpPr txBox="1"/>
          <p:nvPr/>
        </p:nvSpPr>
        <p:spPr>
          <a:xfrm>
            <a:off x="469900" y="173037"/>
            <a:ext cx="7531100" cy="82391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3000"/>
              <a:buFont typeface="Comic Sans MS"/>
              <a:buNone/>
            </a:pPr>
            <a:r>
              <a:rPr b="0" i="0" lang="en-US" sz="3000" u="none">
                <a:solidFill>
                  <a:srgbClr val="696464"/>
                </a:solidFill>
                <a:latin typeface="Comic Sans MS"/>
                <a:ea typeface="Comic Sans MS"/>
                <a:cs typeface="Comic Sans MS"/>
                <a:sym typeface="Comic Sans MS"/>
              </a:rPr>
              <a:t>SAMPLING</a:t>
            </a:r>
            <a:r>
              <a:rPr b="0" i="0" lang="en-US" sz="4000" u="none">
                <a:solidFill>
                  <a:srgbClr val="696464"/>
                </a:solidFill>
                <a:latin typeface="Libre Franklin"/>
                <a:ea typeface="Libre Franklin"/>
                <a:cs typeface="Libre Franklin"/>
                <a:sym typeface="Libre Franklin"/>
              </a:rPr>
              <a:t>…….</a:t>
            </a:r>
            <a:endParaRPr/>
          </a:p>
        </p:txBody>
      </p:sp>
      <p:sp>
        <p:nvSpPr>
          <p:cNvPr id="141" name="Google Shape;141;p16"/>
          <p:cNvSpPr/>
          <p:nvPr/>
        </p:nvSpPr>
        <p:spPr>
          <a:xfrm>
            <a:off x="146050" y="621030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2" name="Google Shape;142;p16"/>
          <p:cNvSpPr/>
          <p:nvPr/>
        </p:nvSpPr>
        <p:spPr>
          <a:xfrm>
            <a:off x="1905000" y="1905000"/>
            <a:ext cx="3657600" cy="3581400"/>
          </a:xfrm>
          <a:prstGeom prst="ellipse">
            <a:avLst/>
          </a:prstGeom>
          <a:solidFill>
            <a:srgbClr val="D34817"/>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3" name="Google Shape;143;p16"/>
          <p:cNvSpPr/>
          <p:nvPr/>
        </p:nvSpPr>
        <p:spPr>
          <a:xfrm>
            <a:off x="2819400" y="2362200"/>
            <a:ext cx="2590800" cy="2438400"/>
          </a:xfrm>
          <a:prstGeom prst="ellipse">
            <a:avLst/>
          </a:prstGeom>
          <a:solidFill>
            <a:srgbClr val="D34817"/>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 name="Google Shape;144;p16"/>
          <p:cNvSpPr/>
          <p:nvPr/>
        </p:nvSpPr>
        <p:spPr>
          <a:xfrm>
            <a:off x="4038600" y="3200400"/>
            <a:ext cx="1219200" cy="1143000"/>
          </a:xfrm>
          <a:prstGeom prst="ellipse">
            <a:avLst/>
          </a:prstGeom>
          <a:solidFill>
            <a:srgbClr val="D34817"/>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 name="Google Shape;145;p16"/>
          <p:cNvSpPr txBox="1"/>
          <p:nvPr/>
        </p:nvSpPr>
        <p:spPr>
          <a:xfrm>
            <a:off x="5181600" y="4953000"/>
            <a:ext cx="3505200" cy="381000"/>
          </a:xfrm>
          <a:prstGeom prst="rect">
            <a:avLst/>
          </a:prstGeom>
          <a:solidFill>
            <a:srgbClr val="D34817"/>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Comic Sans MS"/>
              <a:buNone/>
            </a:pPr>
            <a:r>
              <a:rPr b="0" i="0" lang="en-US" sz="2000" u="none">
                <a:solidFill>
                  <a:srgbClr val="000000"/>
                </a:solidFill>
                <a:latin typeface="Comic Sans MS"/>
                <a:ea typeface="Comic Sans MS"/>
                <a:cs typeface="Comic Sans MS"/>
                <a:sym typeface="Comic Sans MS"/>
              </a:rPr>
              <a:t>TARGET POPULATION</a:t>
            </a:r>
            <a:endParaRPr/>
          </a:p>
        </p:txBody>
      </p:sp>
      <p:sp>
        <p:nvSpPr>
          <p:cNvPr id="146" name="Google Shape;146;p16"/>
          <p:cNvSpPr txBox="1"/>
          <p:nvPr/>
        </p:nvSpPr>
        <p:spPr>
          <a:xfrm>
            <a:off x="5105400" y="1600200"/>
            <a:ext cx="3810000" cy="457200"/>
          </a:xfrm>
          <a:prstGeom prst="rect">
            <a:avLst/>
          </a:prstGeom>
          <a:solidFill>
            <a:srgbClr val="D34817"/>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Comic Sans MS"/>
              <a:buNone/>
            </a:pPr>
            <a:r>
              <a:rPr b="0" i="0" lang="en-US" sz="2000" u="none">
                <a:solidFill>
                  <a:srgbClr val="000000"/>
                </a:solidFill>
                <a:latin typeface="Comic Sans MS"/>
                <a:ea typeface="Comic Sans MS"/>
                <a:cs typeface="Comic Sans MS"/>
                <a:sym typeface="Comic Sans MS"/>
              </a:rPr>
              <a:t>STUDY POPULATION</a:t>
            </a:r>
            <a:endParaRPr/>
          </a:p>
        </p:txBody>
      </p:sp>
      <p:sp>
        <p:nvSpPr>
          <p:cNvPr id="147" name="Google Shape;147;p16"/>
          <p:cNvSpPr txBox="1"/>
          <p:nvPr/>
        </p:nvSpPr>
        <p:spPr>
          <a:xfrm>
            <a:off x="4114800" y="3581400"/>
            <a:ext cx="1066800" cy="228600"/>
          </a:xfrm>
          <a:prstGeom prst="rect">
            <a:avLst/>
          </a:prstGeom>
          <a:solidFill>
            <a:srgbClr val="D34817"/>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SAMPLE</a:t>
            </a:r>
            <a:endParaRPr/>
          </a:p>
        </p:txBody>
      </p:sp>
      <p:cxnSp>
        <p:nvCxnSpPr>
          <p:cNvPr id="148" name="Google Shape;148;p16"/>
          <p:cNvCxnSpPr/>
          <p:nvPr/>
        </p:nvCxnSpPr>
        <p:spPr>
          <a:xfrm flipH="1" rot="10800000">
            <a:off x="4572000" y="1901825"/>
            <a:ext cx="457200" cy="692150"/>
          </a:xfrm>
          <a:prstGeom prst="straightConnector1">
            <a:avLst/>
          </a:prstGeom>
          <a:noFill/>
          <a:ln cap="sq" cmpd="sng" w="9525">
            <a:solidFill>
              <a:srgbClr val="000000"/>
            </a:solidFill>
            <a:prstDash val="solid"/>
            <a:miter lim="800000"/>
            <a:headEnd len="med" w="med" type="none"/>
            <a:tailEnd len="med" w="med" type="triangle"/>
          </a:ln>
        </p:spPr>
      </p:cxnSp>
      <p:cxnSp>
        <p:nvCxnSpPr>
          <p:cNvPr id="149" name="Google Shape;149;p16"/>
          <p:cNvCxnSpPr/>
          <p:nvPr/>
        </p:nvCxnSpPr>
        <p:spPr>
          <a:xfrm>
            <a:off x="4572000" y="5105400"/>
            <a:ext cx="609600" cy="152400"/>
          </a:xfrm>
          <a:prstGeom prst="straightConnector1">
            <a:avLst/>
          </a:prstGeom>
          <a:noFill/>
          <a:ln cap="sq" cmpd="sng" w="9525">
            <a:solidFill>
              <a:srgbClr val="000000"/>
            </a:solidFill>
            <a:prstDash val="solid"/>
            <a:miter lim="800000"/>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