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16"/>
  </p:notesMasterIdLst>
  <p:handoutMasterIdLst>
    <p:handoutMasterId r:id="rId17"/>
  </p:handoutMasterIdLst>
  <p:sldIdLst>
    <p:sldId id="280" r:id="rId2"/>
    <p:sldId id="282" r:id="rId3"/>
    <p:sldId id="354" r:id="rId4"/>
    <p:sldId id="316" r:id="rId5"/>
    <p:sldId id="284" r:id="rId6"/>
    <p:sldId id="288" r:id="rId7"/>
    <p:sldId id="359" r:id="rId8"/>
    <p:sldId id="360" r:id="rId9"/>
    <p:sldId id="361" r:id="rId10"/>
    <p:sldId id="362" r:id="rId11"/>
    <p:sldId id="365" r:id="rId12"/>
    <p:sldId id="363" r:id="rId13"/>
    <p:sldId id="364" r:id="rId14"/>
    <p:sldId id="366" r:id="rId1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6006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26" autoAdjust="0"/>
    <p:restoredTop sz="86397" autoAdjust="0"/>
  </p:normalViewPr>
  <p:slideViewPr>
    <p:cSldViewPr>
      <p:cViewPr varScale="1">
        <p:scale>
          <a:sx n="89" d="100"/>
          <a:sy n="89" d="100"/>
        </p:scale>
        <p:origin x="2045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2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89345A0-465D-40BF-8F93-8272E1CFF7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9F5F-685E-419B-9910-C81679BA9B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D9765F8-1817-4F39-B8A6-F179FDB9B0CF}" type="datetimeFigureOut">
              <a:rPr lang="en-US"/>
              <a:pPr>
                <a:defRPr/>
              </a:pPr>
              <a:t>11/7/2018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78258-3ACB-4DCA-99C1-5B075F326A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094E1-5D28-49FD-B02C-D5AAD37BA2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EBEE7A-D3E2-4FCC-B052-87E6EDF4B34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457F48-C7C1-463F-8E1C-C3B67A6354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93FFC9-FB21-43BD-83E8-49DFCFA63A4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43C819-DE2D-4095-A8DC-C3C791458B0D}" type="datetimeFigureOut">
              <a:rPr lang="en-US"/>
              <a:pPr>
                <a:defRPr/>
              </a:pPr>
              <a:t>11/7/2018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65AFBAE-8AED-40A9-B872-9A17F31C8F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DD5AEAA-CC6C-4C5A-9C8B-9C9A2039A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FF92A-260A-4891-AE3D-679337368E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47EFC-9650-43D4-8C8A-91FBA31C7F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112AEC7-9B0C-44FE-87F4-D41ED42F216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F8C74F-A3C2-4C35-8F0C-9BB5C3BCC3FD}"/>
              </a:ext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6D9DBB-A84E-4B7D-BE12-350B1D6C0B4D}"/>
              </a:ext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BA95ACB-D057-46B0-A19B-29B4BE45EA52}"/>
              </a:ext>
            </a:extLst>
          </p:cNvPr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12E1503-C830-46ED-AFB5-60C6E087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00909-E50D-4805-BD59-DE5FD241F137}" type="datetime1">
              <a:rPr lang="en-US"/>
              <a:pPr>
                <a:defRPr/>
              </a:pPr>
              <a:t>11/7/2018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2271D8C-00E0-4D56-B3EA-737EFA452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 baby Monitor: team 5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55443C3-CF39-474D-81A3-2EF68A36F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7EB93C-CAD3-48FB-ADC7-41A0024C60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426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7E85E-EF66-416C-A310-E9217B33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BED65-7182-4E5A-B722-8B00D739B3EA}" type="datetime1">
              <a:rPr lang="en-US"/>
              <a:pPr>
                <a:defRPr/>
              </a:pPr>
              <a:t>11/7/2018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BBB02-70B1-44B9-9DD7-2A44B6519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 baby Monitor: team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12639-1E09-472A-B996-DD03D38E6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8117C2-AE08-452B-92C5-F437CF1EF3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97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83D97A-BF6D-4E99-B0B6-34C584BBA01D}"/>
              </a:ext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9AECC5-5503-48B7-AFFB-FF1ED0EF52A8}"/>
              </a:ext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DFAEE39-743A-47F7-BBA6-580B165AC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9F252-CAC1-440F-BC70-945227B4B205}" type="datetime1">
              <a:rPr lang="en-US"/>
              <a:pPr>
                <a:defRPr/>
              </a:pPr>
              <a:t>11/7/2018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5E70AB2-2FD9-44D1-838A-F51DB0A1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 baby Monitor: team 5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E81E839-8ED2-429D-B92F-E5A383257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E2122E-454C-4156-B618-60451FBE31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357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721EF-FE85-40D0-BD71-0E2D583D5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C23F2-3938-4447-912B-E2219F21F5BE}" type="datetime1">
              <a:rPr lang="en-US"/>
              <a:pPr>
                <a:defRPr/>
              </a:pPr>
              <a:t>11/7/2018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19446-6799-473A-BE8F-88CCE95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 baby Monitor: team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39F2C-4EFB-430D-9730-75989D6FA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540375-76D5-4095-ADBF-8A727E966C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538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36ECC6-A77D-4FC6-855E-EFC42B2D18AB}"/>
              </a:ext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B243D6-9C89-4EEB-9E53-BC680B809C2E}"/>
              </a:ext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5316C3-4A6C-4B89-9107-CD25CC05FDD6}"/>
              </a:ext>
            </a:extLst>
          </p:cNvPr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BEF1712-BC59-4FBE-8250-3E8A97A0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E1649-AFE1-472E-AF5F-34433756F974}" type="datetime1">
              <a:rPr lang="en-US"/>
              <a:pPr>
                <a:defRPr/>
              </a:pPr>
              <a:t>11/7/2018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88B3353-2B6F-4D89-936F-E3DD8D2B6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 baby Monitor: team 5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3FF9AAD-E081-490F-8DBB-A214AB00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543A6F-DC1B-4C39-AEE5-F76FDB2797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402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01F2B83-A44E-4B54-9A87-A89D4E8FB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8DD0E-783F-418F-89A2-59223EC84367}" type="datetime1">
              <a:rPr lang="en-US"/>
              <a:pPr>
                <a:defRPr/>
              </a:pPr>
              <a:t>11/7/2018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C5213FB-2A7B-4F1D-A53F-E591FFDA0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 baby Monitor: team 5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87D064D-30C6-4CFC-B7AE-D084CFFA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8E3233-E8B2-4E1A-904D-41E4518349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926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082DE4F-29FF-4C58-8B2A-C04F54BA3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BF8682-E255-44EC-8C78-B3C25503651C}" type="datetime1">
              <a:rPr lang="en-US"/>
              <a:pPr>
                <a:defRPr/>
              </a:pPr>
              <a:t>11/7/2018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B98C01E-CD66-44F5-9BA0-9E932CF4E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 baby Monitor: team 5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F458EB8-11D4-419A-97FA-C0E95B867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DC6F01-48DB-4B52-BCA8-3C2D67FC58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5754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5A999BF-CBEE-4840-9E0A-03DEBCB24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14934-8179-4CF9-BA38-FD5AD40EB7D0}" type="datetime1">
              <a:rPr lang="en-US"/>
              <a:pPr>
                <a:defRPr/>
              </a:pPr>
              <a:t>11/7/2018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8E75995-E599-4692-913C-67F2D4FD7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 baby Monitor: team 5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AEEC695-FFF9-4909-9D12-9A17360D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38F777-5A0B-4CC7-BA15-6734E06887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14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A7799C-351F-43A1-8916-A0CAF1902912}"/>
              </a:ext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1D41B3-126F-4A52-8A2D-FC7E8604EB52}"/>
              </a:ext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7814CF91-6CCC-4A70-B35D-0458DA2DC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33FE6-FA93-4CEC-BD3E-971574A6251C}" type="datetime1">
              <a:rPr lang="en-US"/>
              <a:pPr>
                <a:defRPr/>
              </a:pPr>
              <a:t>11/7/2018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4913273-E583-49CE-9D8F-327AA1E9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Wireless baby Monitor: team 5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FB581034-5A3D-43CD-BB34-CF4E33A5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B2AEB2-2FCF-4486-979D-A32E7925DD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279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37846EE-4414-4F23-9861-FD731E2F1D52}"/>
              </a:ext>
            </a:extLst>
          </p:cNvPr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CB2B80-FF13-4A43-8BC5-B67B3C3FB30F}"/>
              </a:ext>
            </a:extLst>
          </p:cNvPr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E0B80F5B-31AE-4329-9E88-5E0EC619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8539D32-8617-4DB2-AE78-06D5316D44BD}" type="datetime1">
              <a:rPr lang="en-US"/>
              <a:pPr>
                <a:defRPr/>
              </a:pPr>
              <a:t>11/7/2018</a:t>
            </a:fld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FE4F05C1-07A1-463A-9D70-4C630E3A8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Wireless baby Monitor: team 5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A49EC3BE-C526-49D2-9EF1-99AF2D3C0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8F98BD-C91C-4324-B84A-1B2EC87F92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25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FAE9D2-66D9-4111-91E5-B3A13A27AB4D}"/>
              </a:ext>
            </a:extLst>
          </p:cNvPr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5BEA20-A968-42E7-930A-130E962A6686}"/>
              </a:ext>
            </a:extLst>
          </p:cNvPr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73B22E18-F541-4F27-B990-4E14929DE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3CB8F-A8C1-4833-BB92-9913FE8B42FC}" type="datetime1">
              <a:rPr lang="en-US"/>
              <a:pPr>
                <a:defRPr/>
              </a:pPr>
              <a:t>11/7/2018</a:t>
            </a:fld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53F0284B-F992-4761-8725-F396427A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 baby Monitor: team 5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22D12FF7-5312-4404-BF97-ECD43DEF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6AC139-986A-4671-8846-4EDDFE6034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697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79EB34D-B740-470E-AF5D-C47B6477184A}"/>
              </a:ext>
            </a:extLst>
          </p:cNvPr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525CE-9A78-476C-92B3-E160A66D8FF5}"/>
              </a:ext>
            </a:extLst>
          </p:cNvPr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DCC181-4AC2-4E3D-9EBF-042F348C4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2">
            <a:extLst>
              <a:ext uri="{FF2B5EF4-FFF2-40B4-BE49-F238E27FC236}">
                <a16:creationId xmlns:a16="http://schemas.microsoft.com/office/drawing/2014/main" id="{24BFC00A-0FDD-4E49-9A81-3A4A25CF070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04836-86B1-42BB-918F-60D0FDB3E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F5CA86A-33A6-4D6C-8F86-3F215106B4E8}" type="datetime1">
              <a:rPr lang="en-US"/>
              <a:pPr>
                <a:defRPr/>
              </a:pPr>
              <a:t>11/7/2018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9BF01-37C9-483A-AF5E-2A8714912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Wireless baby Monitor: team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03185-B449-41E8-937C-C91D0BDD0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FFFFFF"/>
                </a:solidFill>
              </a:defRPr>
            </a:lvl1pPr>
          </a:lstStyle>
          <a:p>
            <a:fld id="{AA35EDF9-3E92-4114-A15A-51E554A60DE7}" type="slidenum">
              <a:rPr lang="en-US" altLang="en-US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036FEC-D7B8-4234-9A9A-AC2B3B8CE259}"/>
              </a:ext>
            </a:extLst>
          </p:cNvPr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07" r:id="rId1"/>
    <p:sldLayoutId id="2147484602" r:id="rId2"/>
    <p:sldLayoutId id="2147484608" r:id="rId3"/>
    <p:sldLayoutId id="2147484603" r:id="rId4"/>
    <p:sldLayoutId id="2147484604" r:id="rId5"/>
    <p:sldLayoutId id="2147484605" r:id="rId6"/>
    <p:sldLayoutId id="2147484609" r:id="rId7"/>
    <p:sldLayoutId id="2147484610" r:id="rId8"/>
    <p:sldLayoutId id="2147484611" r:id="rId9"/>
    <p:sldLayoutId id="2147484606" r:id="rId10"/>
    <p:sldLayoutId id="2147484612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pja.com/download/31227sc.pdf" TargetMode="External"/><Relationship Id="rId2" Type="http://schemas.openxmlformats.org/officeDocument/2006/relationships/hyperlink" Target="https://components101.com/hc-sr501-pir-sensor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enrysbench.capnfatz.com/henrys-bench/arduino-sensors-and-input/arduino-hc-sr501-motion-sensor-tutorial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651E-9A6D-4107-8CA9-D8DFC100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Knight’s Wireless Baby Monitor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5612A050-B9B0-4269-B9FB-5321069C3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828800"/>
            <a:ext cx="6842125" cy="4022725"/>
          </a:xfrm>
        </p:spPr>
        <p:txBody>
          <a:bodyPr/>
          <a:lstStyle/>
          <a:p>
            <a:pPr algn="ctr"/>
            <a:endParaRPr lang="en-US" altLang="en-US"/>
          </a:p>
          <a:p>
            <a:pPr algn="ctr"/>
            <a:r>
              <a:rPr lang="en-US" altLang="en-US"/>
              <a:t>Keeping our babies safe!</a:t>
            </a:r>
          </a:p>
          <a:p>
            <a:pPr algn="ctr"/>
            <a:endParaRPr lang="en-US" altLang="en-US"/>
          </a:p>
          <a:p>
            <a:pPr algn="ctr"/>
            <a:endParaRPr lang="en-US" altLang="en-US"/>
          </a:p>
        </p:txBody>
      </p:sp>
      <p:sp>
        <p:nvSpPr>
          <p:cNvPr id="8196" name="Slide Number Placeholder 2">
            <a:extLst>
              <a:ext uri="{FF2B5EF4-FFF2-40B4-BE49-F238E27FC236}">
                <a16:creationId xmlns:a16="http://schemas.microsoft.com/office/drawing/2014/main" id="{20B850C1-B255-478F-B6F1-FC869219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36DD85A-EE13-4EED-85DA-89C2CBD09550}" type="slidenum">
              <a:rPr lang="en-US" altLang="en-US" sz="1000">
                <a:solidFill>
                  <a:srgbClr val="FFFFFF"/>
                </a:solidFill>
              </a:rPr>
              <a:pPr/>
              <a:t>1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pic>
        <p:nvPicPr>
          <p:cNvPr id="8197" name="Picture 7">
            <a:extLst>
              <a:ext uri="{FF2B5EF4-FFF2-40B4-BE49-F238E27FC236}">
                <a16:creationId xmlns:a16="http://schemas.microsoft.com/office/drawing/2014/main" id="{28EC4B04-4AB8-4D02-8392-046BE8920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819400"/>
            <a:ext cx="38385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D7BD1-1C4C-4E4F-9D0A-1C131CAEE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71563"/>
            <a:ext cx="4000500" cy="571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100" b="1" dirty="0"/>
              <a:t>Potentiometer</a:t>
            </a:r>
            <a:br>
              <a:rPr lang="en-US" dirty="0"/>
            </a:br>
            <a:endParaRPr lang="en-US" dirty="0"/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54EF9B8F-CCF0-4DB2-BFE2-159B3AE24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pic>
        <p:nvPicPr>
          <p:cNvPr id="17412" name="Picture 2" descr="C:\Users\maomao\Desktop\Y}S]B9P{5ST[1}_}L8GK}SA.jpg">
            <a:extLst>
              <a:ext uri="{FF2B5EF4-FFF2-40B4-BE49-F238E27FC236}">
                <a16:creationId xmlns:a16="http://schemas.microsoft.com/office/drawing/2014/main" id="{DAEBC95C-B5AD-4A40-BD70-90B05195D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500188"/>
            <a:ext cx="4665663" cy="277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Box 5">
            <a:extLst>
              <a:ext uri="{FF2B5EF4-FFF2-40B4-BE49-F238E27FC236}">
                <a16:creationId xmlns:a16="http://schemas.microsoft.com/office/drawing/2014/main" id="{B9CDC836-0D14-438C-84EA-23F9287E5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8938" y="4286250"/>
            <a:ext cx="28479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000" b="1"/>
              <a:t>Adjust delay time</a:t>
            </a:r>
          </a:p>
          <a:p>
            <a:r>
              <a:rPr lang="en-US" altLang="en-US" sz="2000" b="1"/>
              <a:t>Clockwise=longer delay</a:t>
            </a:r>
          </a:p>
          <a:p>
            <a:r>
              <a:rPr lang="en-US" altLang="en-US" sz="2000" b="1"/>
              <a:t>Anticlockwise=shorter delay</a:t>
            </a:r>
          </a:p>
        </p:txBody>
      </p:sp>
      <p:sp>
        <p:nvSpPr>
          <p:cNvPr id="17414" name="TextBox 6">
            <a:extLst>
              <a:ext uri="{FF2B5EF4-FFF2-40B4-BE49-F238E27FC236}">
                <a16:creationId xmlns:a16="http://schemas.microsoft.com/office/drawing/2014/main" id="{DDBBE964-9896-49D6-BC01-AC9F1E58A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286250"/>
            <a:ext cx="292893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000" b="1"/>
              <a:t>Adjust distance</a:t>
            </a:r>
          </a:p>
          <a:p>
            <a:r>
              <a:rPr lang="en-US" altLang="en-US" sz="2000" b="1"/>
              <a:t>Clockwise = increase 7m</a:t>
            </a:r>
          </a:p>
          <a:p>
            <a:r>
              <a:rPr lang="en-US" altLang="en-US" sz="2000" b="1"/>
              <a:t>Anticlockwise= decrease 0m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D7B99E75-BB87-41F0-8697-F069F6CB2EE9}"/>
              </a:ext>
            </a:extLst>
          </p:cNvPr>
          <p:cNvSpPr/>
          <p:nvPr/>
        </p:nvSpPr>
        <p:spPr>
          <a:xfrm>
            <a:off x="1928813" y="1357313"/>
            <a:ext cx="285750" cy="1500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7416" name="Picture 3" descr="C:\Users\maomao\Desktop\DM@ZS7AC_N)[ZLA)0N30J}L.jpg">
            <a:extLst>
              <a:ext uri="{FF2B5EF4-FFF2-40B4-BE49-F238E27FC236}">
                <a16:creationId xmlns:a16="http://schemas.microsoft.com/office/drawing/2014/main" id="{0CD7AAE9-171E-453C-A7B4-039DDCEDC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1500188"/>
            <a:ext cx="3576638" cy="278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7" name="TextBox 10">
            <a:extLst>
              <a:ext uri="{FF2B5EF4-FFF2-40B4-BE49-F238E27FC236}">
                <a16:creationId xmlns:a16="http://schemas.microsoft.com/office/drawing/2014/main" id="{D2A2D1DB-B60B-499E-B961-889FA668F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438" y="4286250"/>
            <a:ext cx="328136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/>
              <a:t>Output voltage:</a:t>
            </a:r>
          </a:p>
          <a:p>
            <a:r>
              <a:rPr lang="en-US" altLang="en-US" sz="2000" b="1"/>
              <a:t>to enter the sensor output range is high, people leave the sensor range of the automatic delay off high, output low</a:t>
            </a:r>
          </a:p>
          <a:p>
            <a:endParaRPr lang="en-US" altLang="en-US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94B2ED-2F2F-4C29-A821-4FD0C02B406E}"/>
              </a:ext>
            </a:extLst>
          </p:cNvPr>
          <p:cNvSpPr txBox="1"/>
          <p:nvPr/>
        </p:nvSpPr>
        <p:spPr>
          <a:xfrm>
            <a:off x="5357818" y="3929066"/>
            <a:ext cx="83820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/>
              <a:t>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68F82-CB64-4F88-B817-43B5BF93CE52}"/>
              </a:ext>
            </a:extLst>
          </p:cNvPr>
          <p:cNvSpPr txBox="1"/>
          <p:nvPr/>
        </p:nvSpPr>
        <p:spPr>
          <a:xfrm>
            <a:off x="6254613" y="3929066"/>
            <a:ext cx="107157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/>
              <a:t>Ground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4DC945-67BB-4B78-A8C0-C21C8A38D1A8}"/>
              </a:ext>
            </a:extLst>
          </p:cNvPr>
          <p:cNvSpPr txBox="1"/>
          <p:nvPr/>
        </p:nvSpPr>
        <p:spPr>
          <a:xfrm>
            <a:off x="7358082" y="3929066"/>
            <a:ext cx="1000106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/>
              <a:t>Output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CCDE3D-377A-4029-9B7F-72CA66B02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69" y="640080"/>
            <a:ext cx="8563132" cy="522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446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FEEC6-15FB-4133-B0DF-450BAF3E7F6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304800"/>
            <a:ext cx="7696200" cy="1449388"/>
          </a:xfrm>
        </p:spPr>
        <p:txBody>
          <a:bodyPr/>
          <a:lstStyle/>
          <a:p>
            <a:pPr>
              <a:defRPr/>
            </a:pPr>
            <a:r>
              <a:rPr lang="en-US" sz="2800" b="1" dirty="0"/>
              <a:t>Basic features</a:t>
            </a: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2AE802E8-A534-45C4-914A-515BFEFFEC1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85800" y="1828800"/>
            <a:ext cx="7696200" cy="4022725"/>
          </a:xfrm>
        </p:spPr>
        <p:txBody>
          <a:bodyPr/>
          <a:lstStyle/>
          <a:p>
            <a:r>
              <a:rPr lang="en-US" altLang="en-US" b="1" dirty="0"/>
              <a:t>Induction blocking time(default setting:2.5s)</a:t>
            </a:r>
          </a:p>
          <a:p>
            <a:pPr>
              <a:buFont typeface="Calibri" panose="020F0502020204030204" pitchFamily="34" charset="0"/>
              <a:buNone/>
            </a:pPr>
            <a:r>
              <a:rPr lang="en-US" altLang="en-US" b="1" dirty="0"/>
              <a:t>       After output, we can set the blocking time, and the motion sensor will stop working in the blocking time</a:t>
            </a:r>
            <a:endParaRPr lang="en-US" altLang="en-US" dirty="0"/>
          </a:p>
          <a:p>
            <a:r>
              <a:rPr lang="en-US" altLang="en-US" b="1" dirty="0"/>
              <a:t>two trigger mode:</a:t>
            </a:r>
          </a:p>
          <a:p>
            <a:pPr>
              <a:buFont typeface="Calibri" panose="020F0502020204030204" pitchFamily="34" charset="0"/>
              <a:buNone/>
            </a:pPr>
            <a:r>
              <a:rPr lang="en-US" altLang="en-US" dirty="0"/>
              <a:t>     </a:t>
            </a:r>
            <a:r>
              <a:rPr lang="en-US" altLang="en-US" b="1" dirty="0"/>
              <a:t>A or L: can not repeat the trigger</a:t>
            </a:r>
          </a:p>
          <a:p>
            <a:pPr>
              <a:buFont typeface="Calibri" panose="020F0502020204030204" pitchFamily="34" charset="0"/>
              <a:buNone/>
            </a:pPr>
            <a:r>
              <a:rPr lang="en-US" altLang="en-US" b="1" dirty="0"/>
              <a:t>     B or H: repeatable trigger: If  some move object move in the sensing range,  The motion sensor will work after the delay time. </a:t>
            </a:r>
          </a:p>
          <a:p>
            <a:pPr>
              <a:buFont typeface="Calibri" panose="020F0502020204030204" pitchFamily="34" charset="0"/>
              <a:buNone/>
            </a:pPr>
            <a:endParaRPr lang="en-US" alt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1A921-7BCD-454E-A9F3-AE53E80B74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857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2800" b="1" dirty="0"/>
              <a:t>Connect to the board</a:t>
            </a:r>
          </a:p>
        </p:txBody>
      </p:sp>
      <p:pic>
        <p:nvPicPr>
          <p:cNvPr id="19459" name="Picture 2" descr="C:\Users\maomao\Desktop\AM%%E{3(IWZHL}6T70$%O)Y.jpg">
            <a:extLst>
              <a:ext uri="{FF2B5EF4-FFF2-40B4-BE49-F238E27FC236}">
                <a16:creationId xmlns:a16="http://schemas.microsoft.com/office/drawing/2014/main" id="{D8B83E5F-09C9-404E-A733-FD80EFB3A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57438"/>
            <a:ext cx="4586288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3" descr="C:\Users\maomao\Desktop\A{%9}BX7I6GB4E)SJ[_8FIE.jpg">
            <a:extLst>
              <a:ext uri="{FF2B5EF4-FFF2-40B4-BE49-F238E27FC236}">
                <a16:creationId xmlns:a16="http://schemas.microsoft.com/office/drawing/2014/main" id="{CE4B6B9B-1C95-40C9-BE39-ECDE86518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785938"/>
            <a:ext cx="4502150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6" descr="C:\Users\maomao\AppData\Roaming\Tencent\Users\259420662\QQ\WinTemp\RichOle\DYP~L]R(TCGNA0UA6TC_Q}Y.jpg">
            <a:extLst>
              <a:ext uri="{FF2B5EF4-FFF2-40B4-BE49-F238E27FC236}">
                <a16:creationId xmlns:a16="http://schemas.microsoft.com/office/drawing/2014/main" id="{B6AB5D24-B0D7-4202-852D-3B4C8EC80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2357438"/>
            <a:ext cx="344488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B251AAD5-406D-4B4E-834E-C48D95BBF24F}"/>
              </a:ext>
            </a:extLst>
          </p:cNvPr>
          <p:cNvSpPr/>
          <p:nvPr/>
        </p:nvSpPr>
        <p:spPr>
          <a:xfrm>
            <a:off x="4429124" y="1214422"/>
            <a:ext cx="142876" cy="500066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2" name="Group 154">
            <a:extLst>
              <a:ext uri="{FF2B5EF4-FFF2-40B4-BE49-F238E27FC236}">
                <a16:creationId xmlns:a16="http://schemas.microsoft.com/office/drawing/2014/main" id="{74EA00DE-FD14-4336-9E4D-294DEA263D36}"/>
              </a:ext>
            </a:extLst>
          </p:cNvPr>
          <p:cNvGrpSpPr>
            <a:grpSpLocks/>
          </p:cNvGrpSpPr>
          <p:nvPr/>
        </p:nvGrpSpPr>
        <p:grpSpPr bwMode="auto">
          <a:xfrm rot="-2752098">
            <a:off x="665162" y="2093913"/>
            <a:ext cx="849313" cy="846138"/>
            <a:chOff x="3348039" y="1062037"/>
            <a:chExt cx="485775" cy="500062"/>
          </a:xfrm>
        </p:grpSpPr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1692C70D-9C0F-4055-80DE-E5007C9D2880}"/>
                </a:ext>
              </a:extLst>
            </p:cNvPr>
            <p:cNvSpPr/>
            <p:nvPr/>
          </p:nvSpPr>
          <p:spPr>
            <a:xfrm>
              <a:off x="3348039" y="1062037"/>
              <a:ext cx="485775" cy="500062"/>
            </a:xfrm>
            <a:prstGeom prst="arc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090F9195-8AB8-4669-8B22-EBB8D15A7ED4}"/>
                </a:ext>
              </a:extLst>
            </p:cNvPr>
            <p:cNvSpPr/>
            <p:nvPr/>
          </p:nvSpPr>
          <p:spPr>
            <a:xfrm>
              <a:off x="3375058" y="1122706"/>
              <a:ext cx="395884" cy="371528"/>
            </a:xfrm>
            <a:prstGeom prst="arc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2EBAAD6E-3249-43FD-97C3-640944CC1583}"/>
                </a:ext>
              </a:extLst>
            </p:cNvPr>
            <p:cNvSpPr/>
            <p:nvPr/>
          </p:nvSpPr>
          <p:spPr>
            <a:xfrm>
              <a:off x="3394135" y="1180895"/>
              <a:ext cx="319613" cy="271140"/>
            </a:xfrm>
            <a:prstGeom prst="arc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79C1D049-CA3A-457C-8FDC-0905FB784853}"/>
              </a:ext>
            </a:extLst>
          </p:cNvPr>
          <p:cNvSpPr/>
          <p:nvPr/>
        </p:nvSpPr>
        <p:spPr>
          <a:xfrm>
            <a:off x="5072066" y="2643182"/>
            <a:ext cx="1188044" cy="27699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schemeClr val="tx1"/>
                </a:solidFill>
              </a:rPr>
              <a:t>Microcontroller</a:t>
            </a:r>
          </a:p>
        </p:txBody>
      </p:sp>
      <p:grpSp>
        <p:nvGrpSpPr>
          <p:cNvPr id="27" name="Group 154">
            <a:extLst>
              <a:ext uri="{FF2B5EF4-FFF2-40B4-BE49-F238E27FC236}">
                <a16:creationId xmlns:a16="http://schemas.microsoft.com/office/drawing/2014/main" id="{17070624-F973-4F8E-9C49-84389B0C3D18}"/>
              </a:ext>
            </a:extLst>
          </p:cNvPr>
          <p:cNvGrpSpPr>
            <a:grpSpLocks/>
          </p:cNvGrpSpPr>
          <p:nvPr/>
        </p:nvGrpSpPr>
        <p:grpSpPr bwMode="auto">
          <a:xfrm rot="981767">
            <a:off x="6745288" y="1889125"/>
            <a:ext cx="849312" cy="846138"/>
            <a:chOff x="3348039" y="1062037"/>
            <a:chExt cx="485775" cy="500062"/>
          </a:xfrm>
        </p:grpSpPr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E05A90C6-E482-4C3B-BF43-96C36A4F0900}"/>
                </a:ext>
              </a:extLst>
            </p:cNvPr>
            <p:cNvSpPr/>
            <p:nvPr/>
          </p:nvSpPr>
          <p:spPr>
            <a:xfrm>
              <a:off x="3348039" y="1062037"/>
              <a:ext cx="485775" cy="500062"/>
            </a:xfrm>
            <a:prstGeom prst="arc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EC8AD9B4-2A0E-4493-80DA-C3E5738DE525}"/>
                </a:ext>
              </a:extLst>
            </p:cNvPr>
            <p:cNvSpPr/>
            <p:nvPr/>
          </p:nvSpPr>
          <p:spPr>
            <a:xfrm>
              <a:off x="3373310" y="1122006"/>
              <a:ext cx="395884" cy="371528"/>
            </a:xfrm>
            <a:prstGeom prst="arc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9D05CF80-1226-4354-AF97-62471C73A200}"/>
                </a:ext>
              </a:extLst>
            </p:cNvPr>
            <p:cNvSpPr/>
            <p:nvPr/>
          </p:nvSpPr>
          <p:spPr>
            <a:xfrm>
              <a:off x="3391280" y="1177829"/>
              <a:ext cx="319613" cy="271140"/>
            </a:xfrm>
            <a:prstGeom prst="arc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AF953976-BA19-4473-A148-0AD2EB357588}"/>
              </a:ext>
            </a:extLst>
          </p:cNvPr>
          <p:cNvSpPr/>
          <p:nvPr/>
        </p:nvSpPr>
        <p:spPr>
          <a:xfrm>
            <a:off x="727000" y="3287836"/>
            <a:ext cx="1188044" cy="27699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schemeClr val="tx1"/>
                </a:solidFill>
              </a:rPr>
              <a:t>Microcontroller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79 0.01665 L -0.17916 0.0346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00" y="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79 0.01665 L -0.17916 0.0346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00" y="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87C4A-2266-4C99-B8F3-ADE6FF4D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References: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B3329B-D625-43CD-BADA-E46A15FC2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F777-5A0B-4CC7-BA15-6734E068876E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4BB429-E801-46F6-8E27-FB1F42EFB683}"/>
              </a:ext>
            </a:extLst>
          </p:cNvPr>
          <p:cNvSpPr/>
          <p:nvPr/>
        </p:nvSpPr>
        <p:spPr>
          <a:xfrm>
            <a:off x="798512" y="2209800"/>
            <a:ext cx="76104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dirty="0">
                <a:hlinkClick r:id="rId2"/>
              </a:rPr>
              <a:t>https://components101.com/hc-sr501-pir-sensor</a:t>
            </a:r>
            <a:endParaRPr lang="en-MY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dirty="0">
                <a:hlinkClick r:id="rId3"/>
              </a:rPr>
              <a:t>https://www.mpja.com/download/31227sc.pdf</a:t>
            </a:r>
            <a:endParaRPr lang="en-MY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dirty="0">
                <a:hlinkClick r:id="rId4"/>
              </a:rPr>
              <a:t>http://henrysbench.capnfatz.com/henrys-bench/arduino-sensors-and-input/arduino-hc-sr501-motion-sensor-tutorial/</a:t>
            </a:r>
            <a:endParaRPr lang="en-MY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MY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MY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7773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A3C8B-E50F-4E67-8603-357762368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Group Information</a:t>
            </a:r>
            <a:b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Team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9219" name="Slide Number Placeholder 2">
            <a:extLst>
              <a:ext uri="{FF2B5EF4-FFF2-40B4-BE49-F238E27FC236}">
                <a16:creationId xmlns:a16="http://schemas.microsoft.com/office/drawing/2014/main" id="{EE295ACF-6E39-4174-9BA8-AD0ED8299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4FC4EA3-A7C6-4467-960B-A49F0A051D6B}" type="slidenum">
              <a:rPr lang="en-US" altLang="en-US" sz="1000">
                <a:solidFill>
                  <a:srgbClr val="FFFFFF"/>
                </a:solidFill>
              </a:rPr>
              <a:pPr/>
              <a:t>2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88C3B99-C5C2-4EF9-BCC3-0F18592DBF58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2743200"/>
          <a:ext cx="6477000" cy="2351088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388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Members: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Mentors: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420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Jaoaud Annoni (EE)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Zaza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Soriano, EE,</a:t>
                      </a:r>
                      <a:r>
                        <a:rPr lang="en-US" sz="20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20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CpE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42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Theresa Moyo (EE)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Dino Soriano, RN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42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Hanyun Wang (EE)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42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Dan Zuber (CpE)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2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2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47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Sponsor: Boeing</a:t>
                      </a: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6B62F33-BCBE-473E-A9EC-A6E4E9B065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Objectives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45C4B84-0F42-4B61-B64C-554C95C522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905000"/>
            <a:ext cx="74676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Tx/>
              <a:buSzPct val="90000"/>
              <a:buFont typeface="Wingdings" panose="05000000000000000000" pitchFamily="2" charset="2"/>
              <a:buChar char="Ø"/>
            </a:pPr>
            <a:r>
              <a:rPr lang="en-US" altLang="en-US">
                <a:solidFill>
                  <a:srgbClr val="545472"/>
                </a:solidFill>
                <a:cs typeface="Times New Roman" panose="02020603050405020304" pitchFamily="18" charset="0"/>
              </a:rPr>
              <a:t>Build a reliable baby monitor for infants under one year old to monitor the infant and keep it out of hazardous positions known to be associated with SUID and SIDS.</a:t>
            </a:r>
          </a:p>
          <a:p>
            <a:pPr eaLnBrk="1" hangingPunct="1">
              <a:lnSpc>
                <a:spcPct val="80000"/>
              </a:lnSpc>
              <a:buClrTx/>
              <a:buSzPct val="90000"/>
              <a:buFont typeface="Wingdings" panose="05000000000000000000" pitchFamily="2" charset="2"/>
              <a:buChar char="Ø"/>
            </a:pPr>
            <a:r>
              <a:rPr lang="en-US" altLang="en-US">
                <a:solidFill>
                  <a:srgbClr val="545472"/>
                </a:solidFill>
                <a:cs typeface="Times New Roman" panose="02020603050405020304" pitchFamily="18" charset="0"/>
              </a:rPr>
              <a:t>Monitor </a:t>
            </a:r>
            <a:r>
              <a:rPr lang="en-US" altLang="en-US" b="1">
                <a:solidFill>
                  <a:srgbClr val="545472"/>
                </a:solidFill>
                <a:cs typeface="Times New Roman" panose="02020603050405020304" pitchFamily="18" charset="0"/>
              </a:rPr>
              <a:t>motion</a:t>
            </a:r>
            <a:r>
              <a:rPr lang="en-US" altLang="en-US">
                <a:solidFill>
                  <a:srgbClr val="545472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b="1">
                <a:solidFill>
                  <a:srgbClr val="545472"/>
                </a:solidFill>
                <a:cs typeface="Times New Roman" panose="02020603050405020304" pitchFamily="18" charset="0"/>
              </a:rPr>
              <a:t>body</a:t>
            </a:r>
            <a:r>
              <a:rPr lang="en-US" altLang="en-US">
                <a:solidFill>
                  <a:srgbClr val="545472"/>
                </a:solidFill>
                <a:cs typeface="Times New Roman" panose="02020603050405020304" pitchFamily="18" charset="0"/>
              </a:rPr>
              <a:t> heat of the infant with the </a:t>
            </a:r>
            <a:r>
              <a:rPr lang="en-US" altLang="en-US" b="1">
                <a:solidFill>
                  <a:srgbClr val="545472"/>
                </a:solidFill>
                <a:cs typeface="Times New Roman" panose="02020603050405020304" pitchFamily="18" charset="0"/>
              </a:rPr>
              <a:t>temperature</a:t>
            </a:r>
            <a:r>
              <a:rPr lang="en-US" altLang="en-US">
                <a:solidFill>
                  <a:srgbClr val="545472"/>
                </a:solidFill>
                <a:cs typeface="Times New Roman" panose="02020603050405020304" pitchFamily="18" charset="0"/>
              </a:rPr>
              <a:t> and </a:t>
            </a:r>
            <a:r>
              <a:rPr lang="en-US" altLang="en-US" b="1">
                <a:solidFill>
                  <a:srgbClr val="545472"/>
                </a:solidFill>
                <a:cs typeface="Times New Roman" panose="02020603050405020304" pitchFamily="18" charset="0"/>
              </a:rPr>
              <a:t>sound</a:t>
            </a:r>
            <a:r>
              <a:rPr lang="en-US" altLang="en-US">
                <a:solidFill>
                  <a:srgbClr val="545472"/>
                </a:solidFill>
                <a:cs typeface="Times New Roman" panose="02020603050405020304" pitchFamily="18" charset="0"/>
              </a:rPr>
              <a:t> of the environment.</a:t>
            </a:r>
          </a:p>
          <a:p>
            <a:pPr eaLnBrk="1" hangingPunct="1">
              <a:lnSpc>
                <a:spcPct val="80000"/>
              </a:lnSpc>
              <a:buClrTx/>
              <a:buSzPct val="90000"/>
              <a:buFont typeface="Wingdings" panose="05000000000000000000" pitchFamily="2" charset="2"/>
              <a:buChar char="Ø"/>
            </a:pPr>
            <a:r>
              <a:rPr lang="en-US" altLang="en-US">
                <a:solidFill>
                  <a:srgbClr val="545472"/>
                </a:solidFill>
                <a:cs typeface="Times New Roman" panose="02020603050405020304" pitchFamily="18" charset="0"/>
              </a:rPr>
              <a:t>Alert the caretaker and parents of life threatening events.</a:t>
            </a:r>
          </a:p>
          <a:p>
            <a:pPr eaLnBrk="1" hangingPunct="1">
              <a:lnSpc>
                <a:spcPct val="80000"/>
              </a:lnSpc>
              <a:buClrTx/>
              <a:buSzPct val="90000"/>
              <a:buFont typeface="Wingdings" panose="05000000000000000000" pitchFamily="2" charset="2"/>
              <a:buChar char="Ø"/>
            </a:pPr>
            <a:r>
              <a:rPr lang="en-US" altLang="en-US">
                <a:solidFill>
                  <a:srgbClr val="545472"/>
                </a:solidFill>
                <a:cs typeface="Times New Roman" panose="02020603050405020304" pitchFamily="18" charset="0"/>
              </a:rPr>
              <a:t>Enable the parents to monitor the babies environment via their smart phones. </a:t>
            </a:r>
          </a:p>
          <a:p>
            <a:pPr eaLnBrk="1" hangingPunct="1">
              <a:lnSpc>
                <a:spcPct val="80000"/>
              </a:lnSpc>
              <a:buClrTx/>
              <a:buSzPct val="90000"/>
              <a:buFont typeface="Wingdings" panose="05000000000000000000" pitchFamily="2" charset="2"/>
              <a:buChar char="Ø"/>
            </a:pPr>
            <a:r>
              <a:rPr lang="en-US" altLang="en-US">
                <a:solidFill>
                  <a:srgbClr val="545472"/>
                </a:solidFill>
                <a:cs typeface="Times New Roman" panose="02020603050405020304" pitchFamily="18" charset="0"/>
              </a:rPr>
              <a:t>Ability to add remote sensors in the future to monitor the heart rate and babies temperature.</a:t>
            </a:r>
          </a:p>
        </p:txBody>
      </p:sp>
      <p:sp>
        <p:nvSpPr>
          <p:cNvPr id="10244" name="Slide Number Placeholder 1">
            <a:extLst>
              <a:ext uri="{FF2B5EF4-FFF2-40B4-BE49-F238E27FC236}">
                <a16:creationId xmlns:a16="http://schemas.microsoft.com/office/drawing/2014/main" id="{AFA2907D-20E7-414F-B506-DE82ED3B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8ADFD67-FC69-4C74-B581-3FFC3C39A90A}" type="slidenum">
              <a:rPr lang="en-US" altLang="en-US" sz="1000">
                <a:solidFill>
                  <a:srgbClr val="FFFFFF"/>
                </a:solidFill>
              </a:rPr>
              <a:pPr/>
              <a:t>3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6859B-BECC-4DC0-89A6-A2F7D2D01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System Specifications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E7C359B-69D0-47E2-AC8A-9B130533853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2325" y="2209800"/>
          <a:ext cx="7543800" cy="2393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037">
                <a:tc>
                  <a:txBody>
                    <a:bodyPr/>
                    <a:lstStyle/>
                    <a:p>
                      <a:r>
                        <a:rPr lang="en-US" sz="1800" dirty="0"/>
                        <a:t>System</a:t>
                      </a:r>
                      <a:r>
                        <a:rPr lang="en-US" sz="1800" baseline="0" dirty="0"/>
                        <a:t> Specifications</a:t>
                      </a:r>
                      <a:endParaRPr lang="en-US" sz="1800" dirty="0"/>
                    </a:p>
                  </a:txBody>
                  <a:tcPr marT="45743" marB="4574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37">
                <a:tc>
                  <a:txBody>
                    <a:bodyPr/>
                    <a:lstStyle/>
                    <a:p>
                      <a:r>
                        <a:rPr lang="en-US" sz="1800" dirty="0"/>
                        <a:t>Monitoring unit</a:t>
                      </a:r>
                      <a:r>
                        <a:rPr lang="en-US" sz="1800" baseline="0" dirty="0"/>
                        <a:t> no larger than 8” wide x 12” deep x ¾ “ thick</a:t>
                      </a:r>
                      <a:endParaRPr lang="en-US" sz="1800" dirty="0"/>
                    </a:p>
                  </a:txBody>
                  <a:tcPr marT="45743" marB="4574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3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monitoring unit shall operate for 10 hours on rechargeable batteries.</a:t>
                      </a:r>
                    </a:p>
                  </a:txBody>
                  <a:tcPr marT="45743" marB="4574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41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minimum broadcast range from the transmitter to the wireless receiver will be 40 meters.</a:t>
                      </a:r>
                    </a:p>
                  </a:txBody>
                  <a:tcPr marT="45743" marB="4574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4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The alarm unit shall</a:t>
                      </a:r>
                      <a:r>
                        <a:rPr lang="en-US" sz="1800" baseline="0" dirty="0"/>
                        <a:t> always be activated by rechargeable batteries lasting 8 hours on one charge.</a:t>
                      </a:r>
                      <a:endParaRPr lang="en-US" sz="1800" dirty="0"/>
                    </a:p>
                  </a:txBody>
                  <a:tcPr marT="45743" marB="4574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281" name="Slide Number Placeholder 4">
            <a:extLst>
              <a:ext uri="{FF2B5EF4-FFF2-40B4-BE49-F238E27FC236}">
                <a16:creationId xmlns:a16="http://schemas.microsoft.com/office/drawing/2014/main" id="{D7997E5A-8294-452A-8963-3D4C1ED7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D4749C8-25AA-45D6-BF09-FB68C7662027}" type="slidenum">
              <a:rPr lang="en-US" altLang="en-US" sz="1000">
                <a:solidFill>
                  <a:srgbClr val="FFFFFF"/>
                </a:solidFill>
              </a:rPr>
              <a:pPr/>
              <a:t>4</a:t>
            </a:fld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038F4-B4B6-4208-846E-E9DC8F99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Overall System </a:t>
            </a:r>
          </a:p>
        </p:txBody>
      </p:sp>
      <p:sp>
        <p:nvSpPr>
          <p:cNvPr id="12291" name="Slide Number Placeholder 5">
            <a:extLst>
              <a:ext uri="{FF2B5EF4-FFF2-40B4-BE49-F238E27FC236}">
                <a16:creationId xmlns:a16="http://schemas.microsoft.com/office/drawing/2014/main" id="{38040B45-B00D-4300-86AE-33C98D0B9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4AF8715-2359-4700-AB1E-931A54194EAF}" type="slidenum">
              <a:rPr lang="en-US" altLang="en-US" sz="1000">
                <a:solidFill>
                  <a:srgbClr val="FFFFFF"/>
                </a:solidFill>
              </a:rPr>
              <a:pPr/>
              <a:t>5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pic>
        <p:nvPicPr>
          <p:cNvPr id="12292" name="Picture 6">
            <a:extLst>
              <a:ext uri="{FF2B5EF4-FFF2-40B4-BE49-F238E27FC236}">
                <a16:creationId xmlns:a16="http://schemas.microsoft.com/office/drawing/2014/main" id="{0C2E4324-B522-4B05-BF2F-A88DDFF4B4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1538" y="1846263"/>
            <a:ext cx="4905375" cy="4022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FBB5-7070-47E1-84F9-586D1B30C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Motion sensor</a:t>
            </a:r>
          </a:p>
        </p:txBody>
      </p:sp>
      <p:sp>
        <p:nvSpPr>
          <p:cNvPr id="13315" name="Slide Number Placeholder 4">
            <a:extLst>
              <a:ext uri="{FF2B5EF4-FFF2-40B4-BE49-F238E27FC236}">
                <a16:creationId xmlns:a16="http://schemas.microsoft.com/office/drawing/2014/main" id="{3B923B07-D2EA-4A91-B232-5D19B21D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FB817C9-9A8C-4694-B678-D5884CDD24A2}" type="slidenum">
              <a:rPr lang="en-US" altLang="en-US" sz="1000">
                <a:solidFill>
                  <a:srgbClr val="FFFFFF"/>
                </a:solidFill>
              </a:rPr>
              <a:pPr/>
              <a:t>6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pic>
        <p:nvPicPr>
          <p:cNvPr id="13316" name="Picture 6">
            <a:extLst>
              <a:ext uri="{FF2B5EF4-FFF2-40B4-BE49-F238E27FC236}">
                <a16:creationId xmlns:a16="http://schemas.microsoft.com/office/drawing/2014/main" id="{57A59F9D-B373-4371-8D53-BED0856771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1538" y="1846263"/>
            <a:ext cx="4905375" cy="4022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" descr="C:\Users\maomao\AppData\Local\Microsoft\Windows\Temporary Internet Files\Content.IE5\W66W0RRL\MC900436275[1].png">
            <a:extLst>
              <a:ext uri="{FF2B5EF4-FFF2-40B4-BE49-F238E27FC236}">
                <a16:creationId xmlns:a16="http://schemas.microsoft.com/office/drawing/2014/main" id="{CAD77359-7F09-4ACD-AC01-592E3958E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000500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lowchart: Delay 10">
            <a:extLst>
              <a:ext uri="{FF2B5EF4-FFF2-40B4-BE49-F238E27FC236}">
                <a16:creationId xmlns:a16="http://schemas.microsoft.com/office/drawing/2014/main" id="{6EC5FCD0-C639-41AE-954F-5AB9F6C94620}"/>
              </a:ext>
            </a:extLst>
          </p:cNvPr>
          <p:cNvSpPr/>
          <p:nvPr/>
        </p:nvSpPr>
        <p:spPr>
          <a:xfrm>
            <a:off x="5000625" y="4429125"/>
            <a:ext cx="642938" cy="500063"/>
          </a:xfrm>
          <a:prstGeom prst="flowChartDelay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b="1" dirty="0"/>
              <a:t>sensor</a:t>
            </a:r>
          </a:p>
        </p:txBody>
      </p:sp>
      <p:grpSp>
        <p:nvGrpSpPr>
          <p:cNvPr id="12" name="Group 154">
            <a:extLst>
              <a:ext uri="{FF2B5EF4-FFF2-40B4-BE49-F238E27FC236}">
                <a16:creationId xmlns:a16="http://schemas.microsoft.com/office/drawing/2014/main" id="{1B4658A8-E24B-42F7-A148-D76C88AAAB90}"/>
              </a:ext>
            </a:extLst>
          </p:cNvPr>
          <p:cNvGrpSpPr>
            <a:grpSpLocks/>
          </p:cNvGrpSpPr>
          <p:nvPr/>
        </p:nvGrpSpPr>
        <p:grpSpPr bwMode="auto">
          <a:xfrm rot="-5610512">
            <a:off x="6432550" y="4319588"/>
            <a:ext cx="849313" cy="846137"/>
            <a:chOff x="3348039" y="1062037"/>
            <a:chExt cx="485775" cy="500062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49164AF2-5832-4678-B9CD-3CF8F7E40B5D}"/>
                </a:ext>
              </a:extLst>
            </p:cNvPr>
            <p:cNvSpPr/>
            <p:nvPr/>
          </p:nvSpPr>
          <p:spPr>
            <a:xfrm>
              <a:off x="3348039" y="1062037"/>
              <a:ext cx="485775" cy="500062"/>
            </a:xfrm>
            <a:prstGeom prst="arc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814AA8AF-1547-402C-985E-5FE2B4D411C8}"/>
                </a:ext>
              </a:extLst>
            </p:cNvPr>
            <p:cNvSpPr/>
            <p:nvPr/>
          </p:nvSpPr>
          <p:spPr>
            <a:xfrm>
              <a:off x="3370864" y="1123492"/>
              <a:ext cx="395884" cy="371528"/>
            </a:xfrm>
            <a:prstGeom prst="arc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0BBD0A44-F493-4A5C-B7FA-F0043731F634}"/>
                </a:ext>
              </a:extLst>
            </p:cNvPr>
            <p:cNvSpPr/>
            <p:nvPr/>
          </p:nvSpPr>
          <p:spPr>
            <a:xfrm>
              <a:off x="3394933" y="1180785"/>
              <a:ext cx="319613" cy="271141"/>
            </a:xfrm>
            <a:prstGeom prst="arc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4341" name="Picture 7" descr="C:\Users\maomao\AppData\Local\Microsoft\Windows\Temporary Internet Files\Content.IE5\UEVAA67D\MM900236290[1].gif">
            <a:extLst>
              <a:ext uri="{FF2B5EF4-FFF2-40B4-BE49-F238E27FC236}">
                <a16:creationId xmlns:a16="http://schemas.microsoft.com/office/drawing/2014/main" id="{64A8ABD1-2A8F-44CF-9424-2FF34FD966B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571500"/>
            <a:ext cx="1570038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B1A0ED3-CEB0-4C2B-ACC9-88D0C309C737}"/>
              </a:ext>
            </a:extLst>
          </p:cNvPr>
          <p:cNvSpPr txBox="1"/>
          <p:nvPr/>
        </p:nvSpPr>
        <p:spPr>
          <a:xfrm>
            <a:off x="2786063" y="4429125"/>
            <a:ext cx="1643062" cy="584200"/>
          </a:xfrm>
          <a:prstGeom prst="rect">
            <a:avLst/>
          </a:prstGeom>
          <a:noFill/>
          <a:ln>
            <a:solidFill>
              <a:schemeClr val="accent1">
                <a:alpha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1600" b="1" dirty="0"/>
              <a:t>Move too often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600" b="1" dirty="0"/>
              <a:t>Don’t move</a:t>
            </a:r>
          </a:p>
        </p:txBody>
      </p:sp>
      <p:pic>
        <p:nvPicPr>
          <p:cNvPr id="14343" name="Picture 10" descr="C:\Users\maomao\AppData\Local\Microsoft\Windows\Temporary Internet Files\Content.IE5\D8ZRNSPJ\MM900234722[1].gif">
            <a:extLst>
              <a:ext uri="{FF2B5EF4-FFF2-40B4-BE49-F238E27FC236}">
                <a16:creationId xmlns:a16="http://schemas.microsoft.com/office/drawing/2014/main" id="{5CD03F5F-E426-4294-B79B-A2A65EEFEFE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3643313"/>
            <a:ext cx="9540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ight Arrow 23">
            <a:extLst>
              <a:ext uri="{FF2B5EF4-FFF2-40B4-BE49-F238E27FC236}">
                <a16:creationId xmlns:a16="http://schemas.microsoft.com/office/drawing/2014/main" id="{844CD485-EAA3-48B8-8BBA-D3C4332F4836}"/>
              </a:ext>
            </a:extLst>
          </p:cNvPr>
          <p:cNvSpPr/>
          <p:nvPr/>
        </p:nvSpPr>
        <p:spPr>
          <a:xfrm rot="10305191" flipV="1">
            <a:off x="1643063" y="4916488"/>
            <a:ext cx="1077912" cy="46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Bent Arrow 28">
            <a:extLst>
              <a:ext uri="{FF2B5EF4-FFF2-40B4-BE49-F238E27FC236}">
                <a16:creationId xmlns:a16="http://schemas.microsoft.com/office/drawing/2014/main" id="{C197EDA4-E32D-4642-BBFD-6A8E155F9997}"/>
              </a:ext>
            </a:extLst>
          </p:cNvPr>
          <p:cNvSpPr/>
          <p:nvPr/>
        </p:nvSpPr>
        <p:spPr>
          <a:xfrm rot="16200000">
            <a:off x="-500063" y="3571876"/>
            <a:ext cx="2500313" cy="214312"/>
          </a:xfrm>
          <a:prstGeom prst="bentArrow">
            <a:avLst>
              <a:gd name="adj1" fmla="val 9852"/>
              <a:gd name="adj2" fmla="val 14397"/>
              <a:gd name="adj3" fmla="val 26515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4346" name="TextBox 32">
            <a:extLst>
              <a:ext uri="{FF2B5EF4-FFF2-40B4-BE49-F238E27FC236}">
                <a16:creationId xmlns:a16="http://schemas.microsoft.com/office/drawing/2014/main" id="{9507F163-AE4C-43B6-9AE1-F27652ED3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5357813"/>
            <a:ext cx="19288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cell phone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b="1"/>
          </a:p>
        </p:txBody>
      </p:sp>
      <p:sp>
        <p:nvSpPr>
          <p:cNvPr id="45" name="Left Arrow 44">
            <a:extLst>
              <a:ext uri="{FF2B5EF4-FFF2-40B4-BE49-F238E27FC236}">
                <a16:creationId xmlns:a16="http://schemas.microsoft.com/office/drawing/2014/main" id="{DEB30C78-E702-40E7-B63E-C1E5B98692F9}"/>
              </a:ext>
            </a:extLst>
          </p:cNvPr>
          <p:cNvSpPr/>
          <p:nvPr/>
        </p:nvSpPr>
        <p:spPr>
          <a:xfrm rot="1862801">
            <a:off x="2192338" y="4295775"/>
            <a:ext cx="612775" cy="82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Bent Arrow 45">
            <a:extLst>
              <a:ext uri="{FF2B5EF4-FFF2-40B4-BE49-F238E27FC236}">
                <a16:creationId xmlns:a16="http://schemas.microsoft.com/office/drawing/2014/main" id="{1613CCB6-46FF-42E2-8C1F-DF7689C9A77E}"/>
              </a:ext>
            </a:extLst>
          </p:cNvPr>
          <p:cNvSpPr/>
          <p:nvPr/>
        </p:nvSpPr>
        <p:spPr>
          <a:xfrm rot="16200000">
            <a:off x="535781" y="2964657"/>
            <a:ext cx="1571625" cy="500062"/>
          </a:xfrm>
          <a:prstGeom prst="bentArrow">
            <a:avLst>
              <a:gd name="adj1" fmla="val 6895"/>
              <a:gd name="adj2" fmla="val 7157"/>
              <a:gd name="adj3" fmla="val 13889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14349" name="Picture 19" descr="C:\Users\maomao\AppData\Local\Microsoft\Windows\Temporary Internet Files\Content.IE5\LK5D6CAK\MC900439836[1].png">
            <a:extLst>
              <a:ext uri="{FF2B5EF4-FFF2-40B4-BE49-F238E27FC236}">
                <a16:creationId xmlns:a16="http://schemas.microsoft.com/office/drawing/2014/main" id="{DB5605CD-B93C-4165-9C92-9B2E88D9E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357688"/>
            <a:ext cx="122872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TextBox 22">
            <a:extLst>
              <a:ext uri="{FF2B5EF4-FFF2-40B4-BE49-F238E27FC236}">
                <a16:creationId xmlns:a16="http://schemas.microsoft.com/office/drawing/2014/main" id="{8F95827D-2AE9-46CC-853F-3EB3C939B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0" y="5072063"/>
            <a:ext cx="2266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motion sensor</a:t>
            </a:r>
          </a:p>
        </p:txBody>
      </p:sp>
      <p:sp>
        <p:nvSpPr>
          <p:cNvPr id="14351" name="TextBox 24">
            <a:extLst>
              <a:ext uri="{FF2B5EF4-FFF2-40B4-BE49-F238E27FC236}">
                <a16:creationId xmlns:a16="http://schemas.microsoft.com/office/drawing/2014/main" id="{7EC7A1DF-E56B-40AD-8E0E-45EF31FDB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563" y="3273425"/>
            <a:ext cx="1701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Buzzer</a:t>
            </a: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B4375E23-D98E-4B87-A291-205A928D4665}"/>
              </a:ext>
            </a:extLst>
          </p:cNvPr>
          <p:cNvSpPr/>
          <p:nvPr/>
        </p:nvSpPr>
        <p:spPr>
          <a:xfrm>
            <a:off x="4929188" y="4286250"/>
            <a:ext cx="46037" cy="7143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805C6189-21B9-40D3-8976-C16482141330}"/>
              </a:ext>
            </a:extLst>
          </p:cNvPr>
          <p:cNvSpPr/>
          <p:nvPr/>
        </p:nvSpPr>
        <p:spPr>
          <a:xfrm>
            <a:off x="4857750" y="4286250"/>
            <a:ext cx="71438" cy="714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5A1248F6-94D3-4E61-AE57-14CCE978EFFC}"/>
              </a:ext>
            </a:extLst>
          </p:cNvPr>
          <p:cNvSpPr/>
          <p:nvPr/>
        </p:nvSpPr>
        <p:spPr>
          <a:xfrm>
            <a:off x="4857750" y="4929188"/>
            <a:ext cx="71438" cy="714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7316898A-72EC-4593-8EEB-0260B1ACD031}"/>
              </a:ext>
            </a:extLst>
          </p:cNvPr>
          <p:cNvSpPr/>
          <p:nvPr/>
        </p:nvSpPr>
        <p:spPr>
          <a:xfrm>
            <a:off x="4857750" y="4643438"/>
            <a:ext cx="71438" cy="460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8265E704-302E-4158-BA9B-637ED8C82678}"/>
              </a:ext>
            </a:extLst>
          </p:cNvPr>
          <p:cNvSpPr/>
          <p:nvPr/>
        </p:nvSpPr>
        <p:spPr>
          <a:xfrm>
            <a:off x="4429125" y="4643438"/>
            <a:ext cx="357188" cy="1428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57" name="TextBox 33">
            <a:extLst>
              <a:ext uri="{FF2B5EF4-FFF2-40B4-BE49-F238E27FC236}">
                <a16:creationId xmlns:a16="http://schemas.microsoft.com/office/drawing/2014/main" id="{F277AA39-056D-490B-B075-DF43478DDBEE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3071813" y="2000250"/>
            <a:ext cx="12858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24 hours</a:t>
            </a:r>
          </a:p>
          <a:p>
            <a:endParaRPr lang="en-US" altLang="en-US" b="1"/>
          </a:p>
        </p:txBody>
      </p:sp>
      <p:sp>
        <p:nvSpPr>
          <p:cNvPr id="35" name="Oval Callout 34">
            <a:extLst>
              <a:ext uri="{FF2B5EF4-FFF2-40B4-BE49-F238E27FC236}">
                <a16:creationId xmlns:a16="http://schemas.microsoft.com/office/drawing/2014/main" id="{224DDB1F-CDEA-4522-BFA3-41F8B0F05AEC}"/>
              </a:ext>
            </a:extLst>
          </p:cNvPr>
          <p:cNvSpPr/>
          <p:nvPr/>
        </p:nvSpPr>
        <p:spPr>
          <a:xfrm>
            <a:off x="2786063" y="1833563"/>
            <a:ext cx="1357312" cy="1071562"/>
          </a:xfrm>
          <a:prstGeom prst="wedgeEllipseCallout">
            <a:avLst>
              <a:gd name="adj1" fmla="val 84072"/>
              <a:gd name="adj2" fmla="val 1684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59" name="TextBox 39">
            <a:extLst>
              <a:ext uri="{FF2B5EF4-FFF2-40B4-BE49-F238E27FC236}">
                <a16:creationId xmlns:a16="http://schemas.microsoft.com/office/drawing/2014/main" id="{60112685-967C-4607-B9CA-CA9836EC6AF3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4500563" y="1500188"/>
            <a:ext cx="2286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Induction  distance</a:t>
            </a:r>
          </a:p>
          <a:p>
            <a:endParaRPr lang="en-US" altLang="en-US" b="1"/>
          </a:p>
        </p:txBody>
      </p:sp>
      <p:sp>
        <p:nvSpPr>
          <p:cNvPr id="41" name="Oval Callout 40">
            <a:extLst>
              <a:ext uri="{FF2B5EF4-FFF2-40B4-BE49-F238E27FC236}">
                <a16:creationId xmlns:a16="http://schemas.microsoft.com/office/drawing/2014/main" id="{0DFCEF95-FC9C-4F33-8255-947C33BD5D2A}"/>
              </a:ext>
            </a:extLst>
          </p:cNvPr>
          <p:cNvSpPr/>
          <p:nvPr/>
        </p:nvSpPr>
        <p:spPr>
          <a:xfrm>
            <a:off x="4357688" y="1357313"/>
            <a:ext cx="2071687" cy="1071562"/>
          </a:xfrm>
          <a:prstGeom prst="wedgeEllipseCallout">
            <a:avLst>
              <a:gd name="adj1" fmla="val -10571"/>
              <a:gd name="adj2" fmla="val 2214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61" name="Rectangle 41">
            <a:extLst>
              <a:ext uri="{FF2B5EF4-FFF2-40B4-BE49-F238E27FC236}">
                <a16:creationId xmlns:a16="http://schemas.microsoft.com/office/drawing/2014/main" id="{521F7C94-B600-4715-B96B-D8011A040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3688" y="2786063"/>
            <a:ext cx="552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Size</a:t>
            </a:r>
          </a:p>
        </p:txBody>
      </p:sp>
      <p:sp>
        <p:nvSpPr>
          <p:cNvPr id="43" name="Oval Callout 42">
            <a:extLst>
              <a:ext uri="{FF2B5EF4-FFF2-40B4-BE49-F238E27FC236}">
                <a16:creationId xmlns:a16="http://schemas.microsoft.com/office/drawing/2014/main" id="{15BDDFAA-42AA-468D-B150-7B93E6F58258}"/>
              </a:ext>
            </a:extLst>
          </p:cNvPr>
          <p:cNvSpPr/>
          <p:nvPr/>
        </p:nvSpPr>
        <p:spPr>
          <a:xfrm>
            <a:off x="6286500" y="2428875"/>
            <a:ext cx="1357313" cy="1071563"/>
          </a:xfrm>
          <a:prstGeom prst="wedgeEllipseCallout">
            <a:avLst>
              <a:gd name="adj1" fmla="val -99447"/>
              <a:gd name="adj2" fmla="val 1317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79 0.01665 L -0.17916 0.0346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00" y="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7E2E74D-CBDE-40F4-B94C-C61E9EA61350}"/>
              </a:ext>
            </a:extLst>
          </p:cNvPr>
          <p:cNvGraphicFramePr>
            <a:graphicFrameLocks noGrp="1"/>
          </p:cNvGraphicFramePr>
          <p:nvPr/>
        </p:nvGraphicFramePr>
        <p:xfrm>
          <a:off x="214313" y="1714500"/>
          <a:ext cx="8715376" cy="4214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3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4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00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72494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Adjustable distance</a:t>
                      </a: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Induction  distance</a:t>
                      </a: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Size</a:t>
                      </a: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Infrared (24 Hours)</a:t>
                      </a: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Delay time</a:t>
                      </a: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Triggering</a:t>
                      </a:r>
                    </a:p>
                  </a:txBody>
                  <a:tcPr marL="91439" marR="9143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33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Mini IR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sensor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&lt;3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m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10 x 23 mm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infrared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Repeated triggering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704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Security Hi-Q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3-5 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28 x 28 x 26 mm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infrared</a:t>
                      </a:r>
                    </a:p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Repeated triggering</a:t>
                      </a:r>
                    </a:p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1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New R1</a:t>
                      </a:r>
                    </a:p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5-8m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6.3 x 3.8 x 2.8cm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infrared</a:t>
                      </a:r>
                    </a:p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30s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179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HC-SR501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91439" marR="9143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0-7m</a:t>
                      </a:r>
                    </a:p>
                  </a:txBody>
                  <a:tcPr marL="91439" marR="9143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24x34mm</a:t>
                      </a:r>
                    </a:p>
                  </a:txBody>
                  <a:tcPr marL="91439" marR="9143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infrared</a:t>
                      </a:r>
                    </a:p>
                  </a:txBody>
                  <a:tcPr marL="91439" marR="9143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0- tens of seconds</a:t>
                      </a:r>
                    </a:p>
                  </a:txBody>
                  <a:tcPr marL="91439" marR="9143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Repeated trigger/can not repeated</a:t>
                      </a:r>
                    </a:p>
                  </a:txBody>
                  <a:tcPr marL="91439" marR="91439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B9AE7-ADFC-44A4-9097-12FA91FADD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5750" y="685800"/>
            <a:ext cx="8858250" cy="855663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3100" b="1" dirty="0"/>
              <a:t>HC-SR501</a:t>
            </a:r>
            <a:br>
              <a:rPr lang="en-US" sz="3100" dirty="0"/>
            </a:br>
            <a:r>
              <a:rPr lang="en-US" sz="3100" b="1" dirty="0"/>
              <a:t>Infrared PIR Motion Sensor Detector Module</a:t>
            </a:r>
            <a:br>
              <a:rPr lang="en-US" b="1" dirty="0"/>
            </a:br>
            <a:endParaRPr lang="en-US" dirty="0"/>
          </a:p>
        </p:txBody>
      </p:sp>
      <p:pic>
        <p:nvPicPr>
          <p:cNvPr id="16387" name="Picture 2" descr="C:\Users\maomao\Desktop\7R3CQ}`FG$O%}PNF5JA70U3.jpg">
            <a:extLst>
              <a:ext uri="{FF2B5EF4-FFF2-40B4-BE49-F238E27FC236}">
                <a16:creationId xmlns:a16="http://schemas.microsoft.com/office/drawing/2014/main" id="{BB5B0FA6-25A5-4231-BAF8-F58126125756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214438"/>
            <a:ext cx="3962400" cy="2868612"/>
          </a:xfrm>
        </p:spPr>
      </p:pic>
      <p:sp>
        <p:nvSpPr>
          <p:cNvPr id="16388" name="Rectangle 6">
            <a:extLst>
              <a:ext uri="{FF2B5EF4-FFF2-40B4-BE49-F238E27FC236}">
                <a16:creationId xmlns:a16="http://schemas.microsoft.com/office/drawing/2014/main" id="{D770753A-4042-4AAD-8F98-C6B1690CE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0" y="1643063"/>
            <a:ext cx="3500438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 I</a:t>
            </a:r>
            <a:r>
              <a:rPr lang="en-US" altLang="zh-CN" b="1"/>
              <a:t>nfrared sensor</a:t>
            </a:r>
          </a:p>
          <a:p>
            <a:endParaRPr lang="en-US" altLang="zh-CN" b="1"/>
          </a:p>
          <a:p>
            <a:endParaRPr lang="en-US" altLang="zh-CN" b="1"/>
          </a:p>
          <a:p>
            <a:r>
              <a:rPr lang="en-US" altLang="en-US" b="1"/>
              <a:t>Control circuit board</a:t>
            </a:r>
          </a:p>
          <a:p>
            <a:endParaRPr lang="en-US" altLang="en-US" b="1"/>
          </a:p>
          <a:p>
            <a:endParaRPr lang="en-US" altLang="en-US" b="1"/>
          </a:p>
        </p:txBody>
      </p:sp>
      <p:graphicFrame>
        <p:nvGraphicFramePr>
          <p:cNvPr id="17" name="内容占位符 5">
            <a:extLst>
              <a:ext uri="{FF2B5EF4-FFF2-40B4-BE49-F238E27FC236}">
                <a16:creationId xmlns:a16="http://schemas.microsoft.com/office/drawing/2014/main" id="{6AE7B3DD-7FD8-41D3-9332-5C39C8ADB7EC}"/>
              </a:ext>
            </a:extLst>
          </p:cNvPr>
          <p:cNvGraphicFramePr>
            <a:graphicFrameLocks/>
          </p:cNvGraphicFramePr>
          <p:nvPr/>
        </p:nvGraphicFramePr>
        <p:xfrm>
          <a:off x="285750" y="4267200"/>
          <a:ext cx="8629649" cy="195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7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9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0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27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0405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Basic Specification</a:t>
                      </a:r>
                    </a:p>
                  </a:txBody>
                  <a:tcPr marL="91448" marR="91448"/>
                </a:tc>
                <a:tc hMerge="1"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156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Detection distance:</a:t>
                      </a:r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Delay time</a:t>
                      </a:r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Working voltage</a:t>
                      </a:r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Voltage output</a:t>
                      </a:r>
                    </a:p>
                  </a:txBody>
                  <a:tcPr marL="91448" marR="914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239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0-7M</a:t>
                      </a:r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0.5-200s</a:t>
                      </a:r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DC 4.5V – 20V</a:t>
                      </a:r>
                    </a:p>
                  </a:txBody>
                  <a:tcPr marL="91448" marR="91448"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High/Low output :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3.3V/0V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8" marR="914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08DDFC-8216-45C7-8F89-3A351D95EEB8}"/>
              </a:ext>
            </a:extLst>
          </p:cNvPr>
          <p:cNvCxnSpPr/>
          <p:nvPr/>
        </p:nvCxnSpPr>
        <p:spPr>
          <a:xfrm flipH="1">
            <a:off x="2895600" y="2811463"/>
            <a:ext cx="1066800" cy="923925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9" name="TextBox 20">
            <a:extLst>
              <a:ext uri="{FF2B5EF4-FFF2-40B4-BE49-F238E27FC236}">
                <a16:creationId xmlns:a16="http://schemas.microsoft.com/office/drawing/2014/main" id="{9EFD884C-4B78-44C1-B0A9-ABFE08E5DA8B}"/>
              </a:ext>
            </a:extLst>
          </p:cNvPr>
          <p:cNvSpPr txBox="1">
            <a:spLocks noChangeArrowheads="1"/>
          </p:cNvSpPr>
          <p:nvPr/>
        </p:nvSpPr>
        <p:spPr bwMode="auto">
          <a:xfrm rot="-2509452">
            <a:off x="3633788" y="3241675"/>
            <a:ext cx="1104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24mm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4C3356-2005-4951-8E7B-5E400E505958}"/>
              </a:ext>
            </a:extLst>
          </p:cNvPr>
          <p:cNvCxnSpPr/>
          <p:nvPr/>
        </p:nvCxnSpPr>
        <p:spPr>
          <a:xfrm>
            <a:off x="206375" y="2811463"/>
            <a:ext cx="2286000" cy="1000125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11" name="TextBox 24">
            <a:extLst>
              <a:ext uri="{FF2B5EF4-FFF2-40B4-BE49-F238E27FC236}">
                <a16:creationId xmlns:a16="http://schemas.microsoft.com/office/drawing/2014/main" id="{4449B16A-E696-4B33-949C-352A0635E4FC}"/>
              </a:ext>
            </a:extLst>
          </p:cNvPr>
          <p:cNvSpPr txBox="1">
            <a:spLocks noChangeArrowheads="1"/>
          </p:cNvSpPr>
          <p:nvPr/>
        </p:nvSpPr>
        <p:spPr bwMode="auto">
          <a:xfrm rot="1684972">
            <a:off x="244475" y="3249613"/>
            <a:ext cx="1195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32</a:t>
            </a:r>
            <a:r>
              <a:rPr lang="en-US" altLang="zh-CN" b="1"/>
              <a:t>mm</a:t>
            </a:r>
            <a:endParaRPr lang="en-US" altLang="en-US" b="1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AB6FC4B5-8230-48B5-AC57-2BF34BDDBB4B}"/>
              </a:ext>
            </a:extLst>
          </p:cNvPr>
          <p:cNvSpPr/>
          <p:nvPr/>
        </p:nvSpPr>
        <p:spPr>
          <a:xfrm>
            <a:off x="3124200" y="1766888"/>
            <a:ext cx="2019300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AB539D53-B12E-42C1-AD72-157A029FF047}"/>
              </a:ext>
            </a:extLst>
          </p:cNvPr>
          <p:cNvSpPr/>
          <p:nvPr/>
        </p:nvSpPr>
        <p:spPr>
          <a:xfrm>
            <a:off x="3505200" y="2571750"/>
            <a:ext cx="1709738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4381</TotalTime>
  <Words>493</Words>
  <Application>Microsoft Office PowerPoint</Application>
  <PresentationFormat>On-screen Show (4:3)</PresentationFormat>
  <Paragraphs>114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Times New Roman</vt:lpstr>
      <vt:lpstr>Wingdings</vt:lpstr>
      <vt:lpstr>Retrospect</vt:lpstr>
      <vt:lpstr>Knight’s Wireless Baby Monitor</vt:lpstr>
      <vt:lpstr>Group Information Team 5</vt:lpstr>
      <vt:lpstr>Objectives</vt:lpstr>
      <vt:lpstr>System Specifications</vt:lpstr>
      <vt:lpstr>Overall System </vt:lpstr>
      <vt:lpstr>Motion sensor</vt:lpstr>
      <vt:lpstr>PowerPoint Presentation</vt:lpstr>
      <vt:lpstr>PowerPoint Presentation</vt:lpstr>
      <vt:lpstr>HC-SR501 Infrared PIR Motion Sensor Detector Module </vt:lpstr>
      <vt:lpstr>Potentiometer </vt:lpstr>
      <vt:lpstr>PowerPoint Presentation</vt:lpstr>
      <vt:lpstr>Basic features</vt:lpstr>
      <vt:lpstr>Connect to the board</vt:lpstr>
      <vt:lpstr>References:</vt:lpstr>
    </vt:vector>
  </TitlesOfParts>
  <Company>Caroline Fabbrini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SIDS Monitor Project #17: Fall 2003</dc:title>
  <dc:creator>Caroline Fabbrini</dc:creator>
  <cp:lastModifiedBy>Tengku Agam</cp:lastModifiedBy>
  <cp:revision>180</cp:revision>
  <cp:lastPrinted>2014-01-27T13:13:46Z</cp:lastPrinted>
  <dcterms:created xsi:type="dcterms:W3CDTF">2003-11-24T23:07:49Z</dcterms:created>
  <dcterms:modified xsi:type="dcterms:W3CDTF">2018-11-08T02:58:04Z</dcterms:modified>
</cp:coreProperties>
</file>