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4" r:id="rId4"/>
    <p:sldId id="275" r:id="rId5"/>
    <p:sldId id="270" r:id="rId6"/>
    <p:sldId id="271" r:id="rId7"/>
    <p:sldId id="279" r:id="rId8"/>
    <p:sldId id="263" r:id="rId9"/>
    <p:sldId id="278" r:id="rId10"/>
    <p:sldId id="277" r:id="rId11"/>
    <p:sldId id="261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6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total-number-of-website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techcrunch.com/2011/03/30/the-history-of-internet-usage-and-speeds-infographic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utorialrepublic.com/html-reference/html5-tag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randomuser.me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rethanwallet.com/tools/api" TargetMode="External"/><Relationship Id="rId5" Type="http://schemas.openxmlformats.org/officeDocument/2006/relationships/hyperlink" Target="https://bytefish.medium.com/free-fake-apis-whenever-you-need-some-fake-data-549354dde29d" TargetMode="External"/><Relationship Id="rId4" Type="http://schemas.openxmlformats.org/officeDocument/2006/relationships/hyperlink" Target="https://fakestoreapi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loth.com/cern-the-worlds-first-website-went-online-20-years-ago-today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info.cern.ch/hypertext/WWW/Summary.html" TargetMode="External"/><Relationship Id="rId4" Type="http://schemas.openxmlformats.org/officeDocument/2006/relationships/hyperlink" Target="http://info.cern.ch/hypertext/WWW/TheProje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7200"/>
            <a:ext cx="7467600" cy="1143000"/>
          </a:xfrm>
        </p:spPr>
        <p:txBody>
          <a:bodyPr/>
          <a:lstStyle/>
          <a:p>
            <a:r>
              <a:rPr lang="en-US" altLang="en-US" sz="6000">
                <a:latin typeface="Arial" charset="0"/>
              </a:rPr>
              <a:t>Web Technology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286000"/>
            <a:ext cx="5257800" cy="6858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600" dirty="0"/>
              <a:t>Part 1:  </a:t>
            </a:r>
          </a:p>
          <a:p>
            <a:r>
              <a:rPr lang="en-US" altLang="en-US" sz="3600" b="1" dirty="0">
                <a:solidFill>
                  <a:srgbClr val="003366"/>
                </a:solidFill>
              </a:rPr>
              <a:t>Introduction</a:t>
            </a:r>
            <a:endParaRPr kumimoji="0" lang="en-AU" altLang="en-US" sz="3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1BB33-460A-4000-8B24-29D21531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743075"/>
            <a:ext cx="5667375" cy="4429125"/>
          </a:xfrm>
          <a:prstGeom prst="rect">
            <a:avLst/>
          </a:prstGeom>
        </p:spPr>
      </p:pic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1447800" y="3922713"/>
            <a:ext cx="7113233" cy="118110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447800" y="2886075"/>
            <a:ext cx="7086600" cy="1036637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example 1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707187" y="2951163"/>
            <a:ext cx="159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rgbClr val="FF3300"/>
                </a:solidFill>
              </a:rPr>
              <a:t>CSS segment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981825" y="3941763"/>
            <a:ext cx="140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rgbClr val="FF3300"/>
                </a:solidFill>
              </a:rPr>
              <a:t>JS segment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DE1BF-A8A0-4B17-AF5A-20689EF7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511" y="3922713"/>
            <a:ext cx="7113233" cy="11811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CA894BB-AA17-458A-B6F6-109E0975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511" y="2886075"/>
            <a:ext cx="7086600" cy="103663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264B5-245A-44BF-965D-7BCC8F90DF5E}"/>
              </a:ext>
            </a:extLst>
          </p:cNvPr>
          <p:cNvSpPr txBox="1"/>
          <p:nvPr/>
        </p:nvSpPr>
        <p:spPr>
          <a:xfrm>
            <a:off x="1587624" y="121762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1.html</a:t>
            </a:r>
          </a:p>
        </p:txBody>
      </p:sp>
    </p:spTree>
    <p:extLst>
      <p:ext uri="{BB962C8B-B14F-4D97-AF65-F5344CB8AC3E}">
        <p14:creationId xmlns:p14="http://schemas.microsoft.com/office/powerpoint/2010/main" val="393630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30795-7E7A-4157-AE6D-7BCCD1B6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1276"/>
            <a:ext cx="4947083" cy="2247900"/>
          </a:xfrm>
          <a:prstGeom prst="rect">
            <a:avLst/>
          </a:prstGeom>
        </p:spPr>
      </p:pic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066800" y="4066176"/>
            <a:ext cx="6796596" cy="228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066800" y="3837576"/>
            <a:ext cx="6796596" cy="2286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example 2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456363" y="3805826"/>
            <a:ext cx="1316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600" b="1">
                <a:solidFill>
                  <a:srgbClr val="FF3300"/>
                </a:solidFill>
              </a:rPr>
              <a:t>CSS segment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6461125" y="3989976"/>
            <a:ext cx="1158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600" b="1">
                <a:solidFill>
                  <a:srgbClr val="FF3300"/>
                </a:solidFill>
              </a:rPr>
              <a:t>JS segment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7467600" y="4370976"/>
            <a:ext cx="457200" cy="1143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E139-17A9-4F97-866D-C4DFDD8D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65" y="1441642"/>
            <a:ext cx="1790235" cy="1835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78B50-0486-4108-BAFB-271619C5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543" y="5602469"/>
            <a:ext cx="4563630" cy="8423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B20FAE-5621-4FB1-90FD-F3B6FE24567F}"/>
              </a:ext>
            </a:extLst>
          </p:cNvPr>
          <p:cNvSpPr txBox="1"/>
          <p:nvPr/>
        </p:nvSpPr>
        <p:spPr>
          <a:xfrm>
            <a:off x="1066800" y="2412533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DC0703-7B33-4C79-A2BB-ECA7BD16ED2E}"/>
              </a:ext>
            </a:extLst>
          </p:cNvPr>
          <p:cNvSpPr txBox="1"/>
          <p:nvPr/>
        </p:nvSpPr>
        <p:spPr>
          <a:xfrm>
            <a:off x="6178833" y="914400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4E20D-E15D-4856-9B20-609A4215579E}"/>
              </a:ext>
            </a:extLst>
          </p:cNvPr>
          <p:cNvSpPr txBox="1"/>
          <p:nvPr/>
        </p:nvSpPr>
        <p:spPr>
          <a:xfrm>
            <a:off x="4191000" y="5074266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2.js</a:t>
            </a:r>
          </a:p>
        </p:txBody>
      </p: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7467600" y="3227976"/>
            <a:ext cx="381000" cy="533400"/>
          </a:xfrm>
          <a:prstGeom prst="upArrow">
            <a:avLst>
              <a:gd name="adj1" fmla="val 50000"/>
              <a:gd name="adj2" fmla="val 68749"/>
            </a:avLst>
          </a:prstGeom>
          <a:solidFill>
            <a:schemeClr val="accent2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– basic elements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209800"/>
            <a:ext cx="8382000" cy="2971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Every element has name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Start tag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End tag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Most element s have content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Some elements have no content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Some elements have no end tags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086350" y="2209800"/>
            <a:ext cx="12731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body</a:t>
            </a:r>
            <a:r>
              <a:rPr kumimoji="1" lang="en-US" altLang="en-US" sz="2400" dirty="0">
                <a:latin typeface="Arial" charset="0"/>
              </a:rPr>
              <a:t> ..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457950" y="2209800"/>
            <a:ext cx="12731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table</a:t>
            </a:r>
            <a:r>
              <a:rPr kumimoji="1" lang="en-US" altLang="en-US" sz="2400" dirty="0">
                <a:latin typeface="Arial" charset="0"/>
              </a:rPr>
              <a:t> ..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7829550" y="2209800"/>
            <a:ext cx="7810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p</a:t>
            </a:r>
            <a:r>
              <a:rPr kumimoji="1" lang="en-US" altLang="en-US" sz="2400" dirty="0">
                <a:latin typeface="Arial" charset="0"/>
              </a:rPr>
              <a:t> ..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2408492" y="2590800"/>
            <a:ext cx="6111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&lt;</a:t>
            </a:r>
            <a:r>
              <a:rPr kumimoji="1" lang="en-US" altLang="en-US" sz="2400" dirty="0">
                <a:latin typeface="Arial" charset="0"/>
              </a:rPr>
              <a:t> ..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587302" y="2997679"/>
            <a:ext cx="6953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&lt;/</a:t>
            </a:r>
            <a:r>
              <a:rPr kumimoji="1" lang="en-US" altLang="en-US" sz="2400" dirty="0">
                <a:latin typeface="Arial" charset="0"/>
              </a:rPr>
              <a:t> ..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5867400" y="3454879"/>
            <a:ext cx="26225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&lt;H1&gt;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Hello !</a:t>
            </a:r>
            <a:r>
              <a:rPr kumimoji="1" lang="en-US" altLang="en-US" sz="2400" dirty="0">
                <a:latin typeface="Arial" charset="0"/>
              </a:rPr>
              <a:t>&lt;/H1&gt;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3859647" y="5334000"/>
            <a:ext cx="2669618" cy="46384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</a:t>
            </a:r>
            <a:r>
              <a:rPr kumimoji="1" lang="en-US" altLang="en-US" sz="2400" dirty="0" err="1">
                <a:latin typeface="Arial" charset="0"/>
              </a:rPr>
              <a:t>img</a:t>
            </a:r>
            <a:r>
              <a:rPr kumimoji="1" lang="en-US" altLang="en-US" sz="2400" dirty="0">
                <a:latin typeface="Arial" charset="0"/>
              </a:rPr>
              <a:t> </a:t>
            </a:r>
            <a:r>
              <a:rPr kumimoji="1" lang="en-US" altLang="en-US" sz="2400" dirty="0" err="1">
                <a:latin typeface="Arial" charset="0"/>
              </a:rPr>
              <a:t>src</a:t>
            </a:r>
            <a:r>
              <a:rPr kumimoji="1" lang="en-US" altLang="en-US" sz="2400" dirty="0">
                <a:latin typeface="Arial" charset="0"/>
              </a:rPr>
              <a:t>=“tt.jpg”/&gt;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1066800" y="4343400"/>
            <a:ext cx="56356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en-US" sz="2400" dirty="0">
                <a:latin typeface="Arial" charset="0"/>
              </a:rPr>
              <a:t>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table</a:t>
            </a:r>
            <a:r>
              <a:rPr kumimoji="1" lang="en-US" altLang="en-US" sz="2400" dirty="0">
                <a:latin typeface="Arial" charset="0"/>
              </a:rPr>
              <a:t>&gt;&lt;</a:t>
            </a:r>
            <a:r>
              <a:rPr kumimoji="1" lang="en-US" altLang="en-US" sz="2400" dirty="0" err="1">
                <a:solidFill>
                  <a:srgbClr val="FF3300"/>
                </a:solidFill>
                <a:latin typeface="Arial" charset="0"/>
              </a:rPr>
              <a:t>tr</a:t>
            </a:r>
            <a:r>
              <a:rPr kumimoji="1" lang="en-US" altLang="en-US" sz="2400" dirty="0">
                <a:latin typeface="Arial" charset="0"/>
              </a:rPr>
              <a:t>&gt;&lt;td&gt;Hello !&lt;/td&gt;&lt;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/</a:t>
            </a:r>
            <a:r>
              <a:rPr kumimoji="1" lang="en-US" altLang="en-US" sz="2400" dirty="0" err="1">
                <a:solidFill>
                  <a:srgbClr val="FF3300"/>
                </a:solidFill>
                <a:latin typeface="Arial" charset="0"/>
              </a:rPr>
              <a:t>tr</a:t>
            </a:r>
            <a:r>
              <a:rPr kumimoji="1" lang="en-US" altLang="en-US" sz="2400" dirty="0">
                <a:latin typeface="Arial" charset="0"/>
              </a:rPr>
              <a:t>&gt;&lt;</a:t>
            </a:r>
            <a:r>
              <a:rPr kumimoji="1" lang="en-US" altLang="en-US" sz="2400" dirty="0">
                <a:solidFill>
                  <a:srgbClr val="FF3300"/>
                </a:solidFill>
                <a:latin typeface="Arial" charset="0"/>
              </a:rPr>
              <a:t>/table</a:t>
            </a:r>
            <a:r>
              <a:rPr kumimoji="1" lang="en-US" altLang="en-US" sz="2400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310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HTML – basic structure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959635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5386388" cy="3030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04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Tag Attributes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162800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Specific for element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Have value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Must be closed </a:t>
            </a:r>
            <a:r>
              <a:rPr lang="en-US" altLang="en-US" sz="1600" b="1" dirty="0">
                <a:solidFill>
                  <a:srgbClr val="FF3300"/>
                </a:solidFill>
              </a:rPr>
              <a:t>“</a:t>
            </a:r>
            <a:r>
              <a:rPr lang="en-US" altLang="en-US" sz="1600" dirty="0" err="1"/>
              <a:t>attr</a:t>
            </a:r>
            <a:r>
              <a:rPr lang="en-US" altLang="en-US" sz="1600" b="1" dirty="0">
                <a:solidFill>
                  <a:srgbClr val="FF3300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Can be from a list, a number, a percentage or created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2819400"/>
            <a:ext cx="6981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7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 Text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4800600" cy="2667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Formatting Elements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/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Header 	</a:t>
            </a:r>
            <a:r>
              <a:rPr lang="en-US" altLang="en-US" sz="1200" b="1" dirty="0">
                <a:solidFill>
                  <a:srgbClr val="FF3300"/>
                </a:solidFill>
              </a:rPr>
              <a:t>&lt;H1&gt;…&lt;/H1&gt; - &lt;H6&gt;…&lt;/H6&gt;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Break 	</a:t>
            </a:r>
            <a:r>
              <a:rPr lang="en-US" altLang="en-US" sz="1200" b="1" dirty="0">
                <a:solidFill>
                  <a:srgbClr val="FF3300"/>
                </a:solidFill>
              </a:rPr>
              <a:t>&lt;BR/&gt;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Paragraph 	</a:t>
            </a:r>
            <a:r>
              <a:rPr lang="en-US" altLang="en-US" sz="1200" b="1" dirty="0">
                <a:solidFill>
                  <a:srgbClr val="FF3300"/>
                </a:solidFill>
              </a:rPr>
              <a:t>&lt;P&gt;…&lt;/P&gt; 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Preformatted </a:t>
            </a:r>
            <a:r>
              <a:rPr lang="en-US" altLang="en-US" sz="1200" b="1" dirty="0">
                <a:solidFill>
                  <a:srgbClr val="FF3300"/>
                </a:solidFill>
              </a:rPr>
              <a:t>&lt;PRE&gt;…&lt;/PRE&gt;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No break	</a:t>
            </a:r>
            <a:r>
              <a:rPr lang="en-US" altLang="en-US" sz="1200" b="1" dirty="0">
                <a:solidFill>
                  <a:srgbClr val="FF3300"/>
                </a:solidFill>
              </a:rPr>
              <a:t>&lt;NOBR&gt;…&lt;/NOBR&gt;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Bold	</a:t>
            </a:r>
            <a:r>
              <a:rPr lang="en-US" altLang="en-US" sz="1200" b="1" dirty="0">
                <a:solidFill>
                  <a:srgbClr val="FF3300"/>
                </a:solidFill>
              </a:rPr>
              <a:t>&lt;B&gt;…&lt;/B&gt;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Italics	</a:t>
            </a:r>
            <a:r>
              <a:rPr lang="en-US" altLang="en-US" sz="1200" b="1" dirty="0">
                <a:solidFill>
                  <a:srgbClr val="FF3300"/>
                </a:solidFill>
              </a:rPr>
              <a:t>&lt;I&gt;…&lt;/I&gt;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Underline	</a:t>
            </a:r>
            <a:r>
              <a:rPr lang="en-US" altLang="en-US" sz="1200" b="1" dirty="0">
                <a:solidFill>
                  <a:srgbClr val="FF3300"/>
                </a:solidFill>
              </a:rPr>
              <a:t>&lt;U&gt;…&lt;/U&gt;</a:t>
            </a:r>
          </a:p>
          <a:p>
            <a:pPr marL="952500" lvl="1" indent="-495300">
              <a:lnSpc>
                <a:spcPct val="90000"/>
              </a:lnSpc>
              <a:buClr>
                <a:srgbClr val="FF3300"/>
              </a:buClr>
              <a:buSzTx/>
              <a:buFont typeface="Monotype Sorts" pitchFamily="2" charset="2"/>
              <a:buAutoNum type="arabicPeriod"/>
            </a:pPr>
            <a:r>
              <a:rPr lang="en-US" altLang="en-US" sz="1200" dirty="0"/>
              <a:t>Tab	</a:t>
            </a:r>
            <a:r>
              <a:rPr lang="en-US" altLang="en-US" sz="1200" b="1" dirty="0">
                <a:solidFill>
                  <a:srgbClr val="FF3300"/>
                </a:solidFill>
              </a:rPr>
              <a:t>&lt;BLOCKQUOTE&gt;…&lt;BLOCKQUOTE&gt;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581400" y="4408217"/>
            <a:ext cx="1491412" cy="30995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 dirty="0">
                <a:solidFill>
                  <a:srgbClr val="003366"/>
                </a:solidFill>
                <a:latin typeface="Arial" charset="0"/>
                <a:cs typeface="Arial" charset="0"/>
              </a:rPr>
              <a:t>&lt;P&gt; = 2 * &lt;BR/&gt;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457200" y="1435100"/>
            <a:ext cx="2133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33400" indent="-5334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953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altLang="en-US" sz="2000" dirty="0">
                <a:latin typeface="Arial" charset="0"/>
              </a:rPr>
              <a:t>Alignment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kumimoji="1" lang="en-US" altLang="en-US" sz="2000" dirty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u"/>
            </a:pPr>
            <a:r>
              <a:rPr kumimoji="1" lang="en-US" altLang="en-US" sz="1200" dirty="0">
                <a:latin typeface="Arial" charset="0"/>
              </a:rPr>
              <a:t>Default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u"/>
            </a:pPr>
            <a:r>
              <a:rPr kumimoji="1" lang="en-US" altLang="en-US" sz="1200" dirty="0">
                <a:latin typeface="Arial" charset="0"/>
              </a:rPr>
              <a:t>Left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u"/>
            </a:pPr>
            <a:r>
              <a:rPr kumimoji="1" lang="en-US" altLang="en-US" sz="1200" dirty="0">
                <a:latin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u"/>
            </a:pPr>
            <a:r>
              <a:rPr kumimoji="1" lang="en-US" altLang="en-US" sz="1200" dirty="0">
                <a:latin typeface="Arial" charset="0"/>
              </a:rPr>
              <a:t>Center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Char char="u"/>
            </a:pPr>
            <a:r>
              <a:rPr kumimoji="1" lang="en-US" altLang="en-US" sz="1200" dirty="0">
                <a:latin typeface="Arial" charset="0"/>
              </a:rPr>
              <a:t>Justify *</a:t>
            </a:r>
            <a:endParaRPr kumimoji="1" lang="en-US" altLang="en-US" sz="12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600" y="1371600"/>
            <a:ext cx="3506638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en-US" sz="2000" dirty="0"/>
              <a:t>Special tags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&lt;SMALL&gt;…&lt;/SMALL&gt;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&lt;BIG&gt;…&lt;/BIG&gt;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&lt;SUP&gt;…&lt;/SUP&gt;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&lt;SUB&gt;…&lt;/SUB&gt;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&lt;STRIKE&gt;…&lt;/STRIKE&gt;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0" y="4191000"/>
            <a:ext cx="335423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1" lang="en-US" altLang="en-US" sz="2000" dirty="0">
                <a:latin typeface="Arial" charset="0"/>
              </a:rPr>
              <a:t>Advanced containers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kumimoji="1" lang="en-US" altLang="en-US" sz="1400" dirty="0">
                <a:solidFill>
                  <a:srgbClr val="FF3300"/>
                </a:solidFill>
                <a:latin typeface="Arial" charset="0"/>
              </a:rPr>
              <a:t>&lt;SPAN&gt;…&lt;/SPAN&gt;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kumimoji="1" lang="en-US" altLang="en-US" sz="1400" dirty="0">
                <a:solidFill>
                  <a:srgbClr val="FF3300"/>
                </a:solidFill>
                <a:latin typeface="Arial" charset="0"/>
              </a:rPr>
              <a:t>&lt;DIV&gt;…&lt;/DIV&gt;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43600" y="1435100"/>
            <a:ext cx="2819400" cy="19812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en-US" sz="2000" dirty="0"/>
              <a:t>List types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&lt;UL&gt;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&lt;DIR&gt;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&lt;MENU&gt;</a:t>
            </a:r>
          </a:p>
          <a:p>
            <a:pPr lvl="1"/>
            <a:r>
              <a:rPr lang="en-US" altLang="en-US" sz="1400" dirty="0">
                <a:solidFill>
                  <a:srgbClr val="FF3300"/>
                </a:solidFill>
              </a:rPr>
              <a:t>&lt;OL&gt;</a:t>
            </a:r>
          </a:p>
        </p:txBody>
      </p:sp>
    </p:spTree>
    <p:extLst>
      <p:ext uri="{BB962C8B-B14F-4D97-AF65-F5344CB8AC3E}">
        <p14:creationId xmlns:p14="http://schemas.microsoft.com/office/powerpoint/2010/main" val="226137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Linking Pages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086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HREF - applied to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Link	</a:t>
            </a:r>
            <a:r>
              <a:rPr lang="en-US" altLang="en-US" sz="1400" b="1" dirty="0">
                <a:solidFill>
                  <a:srgbClr val="003366"/>
                </a:solidFill>
              </a:rPr>
              <a:t>&lt;LINK REL=“stylesheet” HREF="styles.css"&gt;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Text	</a:t>
            </a:r>
            <a:r>
              <a:rPr lang="en-US" altLang="en-US" sz="1400" b="1" dirty="0">
                <a:solidFill>
                  <a:srgbClr val="003366"/>
                </a:solidFill>
              </a:rPr>
              <a:t>&lt;a </a:t>
            </a:r>
            <a:r>
              <a:rPr lang="en-US" altLang="en-US" sz="1400" b="1" dirty="0" err="1">
                <a:solidFill>
                  <a:srgbClr val="003366"/>
                </a:solidFill>
              </a:rPr>
              <a:t>href</a:t>
            </a:r>
            <a:r>
              <a:rPr lang="en-US" altLang="en-US" sz="1400" b="1" dirty="0">
                <a:solidFill>
                  <a:srgbClr val="003366"/>
                </a:solidFill>
              </a:rPr>
              <a:t>=“http:/www.a.com/stam.htm” &gt;</a:t>
            </a:r>
            <a:r>
              <a:rPr lang="en-US" altLang="en-US" sz="1400" b="1" dirty="0" err="1">
                <a:solidFill>
                  <a:srgbClr val="003366"/>
                </a:solidFill>
              </a:rPr>
              <a:t>stam</a:t>
            </a:r>
            <a:r>
              <a:rPr lang="en-US" altLang="en-US" sz="1400" b="1" dirty="0">
                <a:solidFill>
                  <a:srgbClr val="003366"/>
                </a:solidFill>
              </a:rPr>
              <a:t> text&lt;/a&gt;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Area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Image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HREF types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http	</a:t>
            </a:r>
            <a:r>
              <a:rPr lang="en-US" altLang="en-US" sz="1800" dirty="0">
                <a:solidFill>
                  <a:srgbClr val="003366"/>
                </a:solidFill>
              </a:rPr>
              <a:t>“http://www.hp.com”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ftp	</a:t>
            </a:r>
            <a:r>
              <a:rPr lang="en-US" altLang="en-US" sz="1800" dirty="0">
                <a:solidFill>
                  <a:srgbClr val="003366"/>
                </a:solidFill>
              </a:rPr>
              <a:t>“ftp://www.hp.com”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mailto	</a:t>
            </a:r>
            <a:r>
              <a:rPr lang="en-US" altLang="en-US" sz="1800" dirty="0">
                <a:solidFill>
                  <a:srgbClr val="003366"/>
                </a:solidFill>
              </a:rPr>
              <a:t>“mailto:alex@keselman.com”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solidFill>
                  <a:srgbClr val="FF3300"/>
                </a:solidFill>
              </a:rPr>
              <a:t>javascript</a:t>
            </a:r>
            <a:r>
              <a:rPr lang="en-US" altLang="en-US" sz="1800" dirty="0">
                <a:solidFill>
                  <a:srgbClr val="FF3300"/>
                </a:solidFill>
              </a:rPr>
              <a:t>	</a:t>
            </a:r>
            <a:r>
              <a:rPr lang="en-US" altLang="en-US" sz="1800" dirty="0">
                <a:solidFill>
                  <a:srgbClr val="003366"/>
                </a:solidFill>
              </a:rPr>
              <a:t>“</a:t>
            </a:r>
            <a:r>
              <a:rPr lang="en-US" altLang="en-US" sz="1800" dirty="0" err="1">
                <a:solidFill>
                  <a:srgbClr val="003366"/>
                </a:solidFill>
              </a:rPr>
              <a:t>javascript:myfunc</a:t>
            </a:r>
            <a:r>
              <a:rPr lang="en-US" altLang="en-US" sz="1800" dirty="0">
                <a:solidFill>
                  <a:srgbClr val="003366"/>
                </a:solidFill>
              </a:rPr>
              <a:t>()”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Target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FF3300"/>
                </a:solidFill>
              </a:rPr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143245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 Object Model</a:t>
            </a:r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67400" y="1828800"/>
            <a:ext cx="2667000" cy="2057400"/>
          </a:xfrm>
        </p:spPr>
        <p:txBody>
          <a:bodyPr/>
          <a:lstStyle/>
          <a:p>
            <a:r>
              <a:rPr lang="en-US" altLang="en-US" sz="2000" dirty="0"/>
              <a:t>The Document Object model is the mechanism that makes HTML programmable</a:t>
            </a:r>
          </a:p>
        </p:txBody>
      </p:sp>
      <p:sp>
        <p:nvSpPr>
          <p:cNvPr id="181254" name="Rectangle 1030"/>
          <p:cNvSpPr>
            <a:spLocks noChangeArrowheads="1"/>
          </p:cNvSpPr>
          <p:nvPr/>
        </p:nvSpPr>
        <p:spPr bwMode="auto">
          <a:xfrm>
            <a:off x="914400" y="22860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>
                <a:solidFill>
                  <a:srgbClr val="000099"/>
                </a:solidFill>
              </a:rPr>
              <a:t>Parent Object</a:t>
            </a:r>
          </a:p>
        </p:txBody>
      </p:sp>
      <p:sp>
        <p:nvSpPr>
          <p:cNvPr id="181255" name="AutoShape 1031" descr="Data tree structure"/>
          <p:cNvSpPr>
            <a:spLocks noChangeAspect="1" noChangeArrowheads="1"/>
          </p:cNvSpPr>
          <p:nvPr/>
        </p:nvSpPr>
        <p:spPr bwMode="auto">
          <a:xfrm>
            <a:off x="3684588" y="2833688"/>
            <a:ext cx="1774825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256" name="AutoShape 1032" descr="Data tree structure"/>
          <p:cNvSpPr>
            <a:spLocks noChangeAspect="1" noChangeArrowheads="1"/>
          </p:cNvSpPr>
          <p:nvPr/>
        </p:nvSpPr>
        <p:spPr bwMode="auto">
          <a:xfrm>
            <a:off x="3684588" y="2833688"/>
            <a:ext cx="1774825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258" name="AutoShape 1034" descr="DOM Tree Sample"/>
          <p:cNvSpPr>
            <a:spLocks noChangeAspect="1" noChangeArrowheads="1"/>
          </p:cNvSpPr>
          <p:nvPr/>
        </p:nvSpPr>
        <p:spPr bwMode="auto">
          <a:xfrm>
            <a:off x="2994025" y="2376488"/>
            <a:ext cx="224155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260" name="AutoShape 1036" descr="DOM Tree Sample"/>
          <p:cNvSpPr>
            <a:spLocks noChangeAspect="1" noChangeArrowheads="1"/>
          </p:cNvSpPr>
          <p:nvPr/>
        </p:nvSpPr>
        <p:spPr bwMode="auto">
          <a:xfrm>
            <a:off x="2994025" y="2376488"/>
            <a:ext cx="224155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261" name="Rectangle 1037"/>
          <p:cNvSpPr>
            <a:spLocks noChangeArrowheads="1"/>
          </p:cNvSpPr>
          <p:nvPr/>
        </p:nvSpPr>
        <p:spPr bwMode="auto">
          <a:xfrm>
            <a:off x="4419600" y="41910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>
                <a:solidFill>
                  <a:srgbClr val="000099"/>
                </a:solidFill>
              </a:rPr>
              <a:t>Child Object (1)</a:t>
            </a:r>
          </a:p>
        </p:txBody>
      </p:sp>
      <p:sp>
        <p:nvSpPr>
          <p:cNvPr id="181264" name="Rectangle 1040"/>
          <p:cNvSpPr>
            <a:spLocks noChangeArrowheads="1"/>
          </p:cNvSpPr>
          <p:nvPr/>
        </p:nvSpPr>
        <p:spPr bwMode="auto">
          <a:xfrm>
            <a:off x="4419600" y="47244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>
                <a:solidFill>
                  <a:srgbClr val="000099"/>
                </a:solidFill>
              </a:rPr>
              <a:t>Child Object (2)</a:t>
            </a:r>
          </a:p>
        </p:txBody>
      </p:sp>
      <p:sp>
        <p:nvSpPr>
          <p:cNvPr id="181265" name="Rectangle 1041"/>
          <p:cNvSpPr>
            <a:spLocks noChangeArrowheads="1"/>
          </p:cNvSpPr>
          <p:nvPr/>
        </p:nvSpPr>
        <p:spPr bwMode="auto">
          <a:xfrm>
            <a:off x="2667000" y="35814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chemeClr val="accent2"/>
                </a:solidFill>
              </a:rPr>
              <a:t>Active Object</a:t>
            </a:r>
          </a:p>
        </p:txBody>
      </p:sp>
      <p:sp>
        <p:nvSpPr>
          <p:cNvPr id="181266" name="Rectangle 1042"/>
          <p:cNvSpPr>
            <a:spLocks noChangeArrowheads="1"/>
          </p:cNvSpPr>
          <p:nvPr/>
        </p:nvSpPr>
        <p:spPr bwMode="auto">
          <a:xfrm>
            <a:off x="2743200" y="53340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>
                <a:solidFill>
                  <a:srgbClr val="000099"/>
                </a:solidFill>
              </a:rPr>
              <a:t>Next Object </a:t>
            </a:r>
          </a:p>
        </p:txBody>
      </p:sp>
      <p:sp>
        <p:nvSpPr>
          <p:cNvPr id="181267" name="Rectangle 1043"/>
          <p:cNvSpPr>
            <a:spLocks noChangeArrowheads="1"/>
          </p:cNvSpPr>
          <p:nvPr/>
        </p:nvSpPr>
        <p:spPr bwMode="auto">
          <a:xfrm>
            <a:off x="2667000" y="2971800"/>
            <a:ext cx="28194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rgbClr val="000099"/>
                </a:solidFill>
              </a:rPr>
              <a:t>Previous Object </a:t>
            </a:r>
          </a:p>
        </p:txBody>
      </p:sp>
      <p:cxnSp>
        <p:nvCxnSpPr>
          <p:cNvPr id="181269" name="AutoShape 1045"/>
          <p:cNvCxnSpPr>
            <a:cxnSpLocks noChangeShapeType="1"/>
            <a:stCxn id="181254" idx="2"/>
            <a:endCxn id="181265" idx="1"/>
          </p:cNvCxnSpPr>
          <p:nvPr/>
        </p:nvCxnSpPr>
        <p:spPr bwMode="auto">
          <a:xfrm rot="16200000" flipH="1">
            <a:off x="1950243" y="3069432"/>
            <a:ext cx="1090613" cy="34290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70" name="AutoShape 1046"/>
          <p:cNvCxnSpPr>
            <a:cxnSpLocks noChangeShapeType="1"/>
            <a:stCxn id="181265" idx="2"/>
            <a:endCxn id="181261" idx="1"/>
          </p:cNvCxnSpPr>
          <p:nvPr/>
        </p:nvCxnSpPr>
        <p:spPr bwMode="auto">
          <a:xfrm rot="16200000" flipH="1">
            <a:off x="4045743" y="4021932"/>
            <a:ext cx="404813" cy="34290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71" name="AutoShape 1047"/>
          <p:cNvCxnSpPr>
            <a:cxnSpLocks noChangeShapeType="1"/>
            <a:stCxn id="181254" idx="2"/>
            <a:endCxn id="181266" idx="1"/>
          </p:cNvCxnSpPr>
          <p:nvPr/>
        </p:nvCxnSpPr>
        <p:spPr bwMode="auto">
          <a:xfrm rot="16200000" flipH="1">
            <a:off x="1112043" y="3907632"/>
            <a:ext cx="2843213" cy="41910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72" name="AutoShape 1048"/>
          <p:cNvCxnSpPr>
            <a:cxnSpLocks noChangeShapeType="1"/>
            <a:stCxn id="181254" idx="2"/>
            <a:endCxn id="181267" idx="1"/>
          </p:cNvCxnSpPr>
          <p:nvPr/>
        </p:nvCxnSpPr>
        <p:spPr bwMode="auto">
          <a:xfrm rot="16200000" flipH="1">
            <a:off x="2255043" y="2764632"/>
            <a:ext cx="481013" cy="34290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73" name="AutoShape 1049"/>
          <p:cNvCxnSpPr>
            <a:cxnSpLocks noChangeShapeType="1"/>
            <a:stCxn id="181265" idx="2"/>
            <a:endCxn id="181264" idx="1"/>
          </p:cNvCxnSpPr>
          <p:nvPr/>
        </p:nvCxnSpPr>
        <p:spPr bwMode="auto">
          <a:xfrm rot="16200000" flipH="1">
            <a:off x="3779043" y="4288632"/>
            <a:ext cx="938213" cy="34290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45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Cascading Style Sheets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895600"/>
            <a:ext cx="5181600" cy="1676400"/>
          </a:xfrm>
        </p:spPr>
        <p:txBody>
          <a:bodyPr/>
          <a:lstStyle/>
          <a:p>
            <a:r>
              <a:rPr lang="en-US" altLang="en-US" sz="2400" dirty="0"/>
              <a:t>What Style Sheets can do</a:t>
            </a:r>
          </a:p>
          <a:p>
            <a:pPr lvl="1"/>
            <a:r>
              <a:rPr lang="en-US" altLang="en-US" sz="1800" dirty="0"/>
              <a:t>Grouping elements</a:t>
            </a:r>
          </a:p>
          <a:p>
            <a:pPr lvl="1"/>
            <a:r>
              <a:rPr lang="en-US" altLang="en-US" sz="1800" dirty="0"/>
              <a:t>Instant change of the Web Site design</a:t>
            </a:r>
          </a:p>
          <a:p>
            <a:pPr lvl="1"/>
            <a:r>
              <a:rPr lang="en-US" altLang="en-US" sz="1800" dirty="0"/>
              <a:t>Team cooperation in web development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1295400" y="1981200"/>
            <a:ext cx="6696362" cy="46384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400" dirty="0">
                <a:solidFill>
                  <a:srgbClr val="000099"/>
                </a:solidFill>
              </a:rPr>
              <a:t>&lt;LINK REL=“stylesheet”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61670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Styles in HTML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6096000" cy="4114800"/>
          </a:xfrm>
        </p:spPr>
        <p:txBody>
          <a:bodyPr/>
          <a:lstStyle/>
          <a:p>
            <a:r>
              <a:rPr lang="en-US" altLang="en-US" dirty="0"/>
              <a:t>External Style Sheet</a:t>
            </a:r>
          </a:p>
          <a:p>
            <a:endParaRPr lang="en-US" altLang="en-US" dirty="0"/>
          </a:p>
          <a:p>
            <a:r>
              <a:rPr lang="en-US" altLang="en-US" dirty="0"/>
              <a:t>Embedded - within the HEAD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Inline Styles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833688" y="2438400"/>
            <a:ext cx="5929312" cy="40229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rgbClr val="000099"/>
                </a:solidFill>
              </a:rPr>
              <a:t>&lt;LINK REL=“stylesheet” HREF="styles.css"&gt;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819400" y="3324225"/>
            <a:ext cx="4876800" cy="13239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rgbClr val="000099"/>
                </a:solidFill>
              </a:rPr>
              <a:t>&lt;STYLE&gt;</a:t>
            </a:r>
          </a:p>
          <a:p>
            <a:r>
              <a:rPr lang="en-US" altLang="en-US" sz="2000" dirty="0">
                <a:solidFill>
                  <a:srgbClr val="000099"/>
                </a:solidFill>
              </a:rPr>
              <a:t>	A {color: red;}</a:t>
            </a:r>
          </a:p>
          <a:p>
            <a:r>
              <a:rPr lang="en-US" altLang="en-US" sz="2000" dirty="0">
                <a:solidFill>
                  <a:srgbClr val="000099"/>
                </a:solidFill>
              </a:rPr>
              <a:t>	A:hover {color: navy;}</a:t>
            </a:r>
          </a:p>
          <a:p>
            <a:r>
              <a:rPr lang="en-US" altLang="en-US" sz="2000" dirty="0">
                <a:solidFill>
                  <a:srgbClr val="000099"/>
                </a:solidFill>
              </a:rPr>
              <a:t>&lt;/STYLE&gt;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2819400" y="5257800"/>
            <a:ext cx="5638800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rgbClr val="000099"/>
                </a:solidFill>
              </a:rPr>
              <a:t>&lt;body style=“cursor: </a:t>
            </a:r>
            <a:r>
              <a:rPr lang="en-US" altLang="en-US" sz="2000" dirty="0" err="1">
                <a:solidFill>
                  <a:srgbClr val="000099"/>
                </a:solidFill>
              </a:rPr>
              <a:t>hand;color</a:t>
            </a:r>
            <a:r>
              <a:rPr lang="en-US" altLang="en-US" sz="2000" dirty="0">
                <a:solidFill>
                  <a:srgbClr val="000099"/>
                </a:solidFill>
              </a:rPr>
              <a:t>: navy;”&gt;</a:t>
            </a:r>
          </a:p>
        </p:txBody>
      </p:sp>
    </p:spTree>
    <p:extLst>
      <p:ext uri="{BB962C8B-B14F-4D97-AF65-F5344CB8AC3E}">
        <p14:creationId xmlns:p14="http://schemas.microsoft.com/office/powerpoint/2010/main" val="6277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art: How Many Websites Are There? | Statista">
            <a:extLst>
              <a:ext uri="{FF2B5EF4-FFF2-40B4-BE49-F238E27FC236}">
                <a16:creationId xmlns:a16="http://schemas.microsoft.com/office/drawing/2014/main" id="{BB5A3914-8BE2-4D2C-B724-626B7407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5" y="3040083"/>
            <a:ext cx="4554232" cy="32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>
                <a:latin typeface="Arial" charset="0"/>
              </a:rPr>
              <a:t>Wide-Area Network 1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97108" y="1447800"/>
            <a:ext cx="8153400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en-US" dirty="0">
                <a:solidFill>
                  <a:srgbClr val="CC0000"/>
                </a:solidFill>
              </a:rPr>
              <a:t>WAN </a:t>
            </a:r>
            <a:r>
              <a:rPr lang="en-US" altLang="en-US" dirty="0">
                <a:solidFill>
                  <a:srgbClr val="003366"/>
                </a:solidFill>
              </a:rPr>
              <a:t>emerged in the late 1960 as an academic research project.</a:t>
            </a:r>
          </a:p>
          <a:p>
            <a:r>
              <a:rPr lang="en-US" altLang="en-US" dirty="0">
                <a:solidFill>
                  <a:srgbClr val="CC0000"/>
                </a:solidFill>
              </a:rPr>
              <a:t>Evolution</a:t>
            </a:r>
            <a:r>
              <a:rPr lang="en-US" altLang="en-US" dirty="0">
                <a:solidFill>
                  <a:srgbClr val="003366"/>
                </a:solidFill>
              </a:rPr>
              <a:t> - from 4 sites (Arpanet, 1968) to World Wide Web (3.2 B users, 1.8 B web sites in </a:t>
            </a:r>
            <a:r>
              <a:rPr lang="en-GB" altLang="en-US" dirty="0">
                <a:solidFill>
                  <a:srgbClr val="003366"/>
                </a:solidFill>
              </a:rPr>
              <a:t>2020</a:t>
            </a:r>
            <a:r>
              <a:rPr lang="en-US" altLang="en-US" dirty="0">
                <a:solidFill>
                  <a:srgbClr val="003366"/>
                </a:solidFill>
              </a:rPr>
              <a:t>).</a:t>
            </a:r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>
                <a:solidFill>
                  <a:srgbClr val="CC0000"/>
                </a:solidFill>
              </a:rPr>
              <a:t>Communication speeds</a:t>
            </a:r>
            <a:r>
              <a:rPr lang="en-US" altLang="en-US" dirty="0">
                <a:solidFill>
                  <a:srgbClr val="003366"/>
                </a:solidFill>
              </a:rPr>
              <a:t> - from 1200 bits/s to more then 1000 Mbit/s.</a:t>
            </a:r>
          </a:p>
          <a:p>
            <a:r>
              <a:rPr lang="en-US" altLang="en-US" dirty="0">
                <a:solidFill>
                  <a:srgbClr val="CC0000"/>
                </a:solidFill>
              </a:rPr>
              <a:t>Structure </a:t>
            </a:r>
            <a:r>
              <a:rPr lang="en-US" altLang="en-US" dirty="0">
                <a:solidFill>
                  <a:srgbClr val="003366"/>
                </a:solidFill>
              </a:rPr>
              <a:t>- Network of networks.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29928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hlinkClick r:id="rId3"/>
              </a:rPr>
              <a:t>http://www.internetlivestats.com/total-number-of-websites/</a:t>
            </a:r>
            <a:endParaRPr lang="en-GB" sz="1100" dirty="0"/>
          </a:p>
        </p:txBody>
      </p:sp>
      <p:sp>
        <p:nvSpPr>
          <p:cNvPr id="4" name="Rectangle 3"/>
          <p:cNvSpPr/>
          <p:nvPr/>
        </p:nvSpPr>
        <p:spPr>
          <a:xfrm>
            <a:off x="381000" y="6527884"/>
            <a:ext cx="7620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>
                <a:hlinkClick r:id="rId4"/>
              </a:rPr>
              <a:t>http://techcrunch.com/2011/03/30/the-history-of-internet-usage-and-speeds-infographic/</a:t>
            </a:r>
            <a:endParaRPr lang="en-GB" sz="1050" dirty="0"/>
          </a:p>
        </p:txBody>
      </p:sp>
      <p:pic>
        <p:nvPicPr>
          <p:cNvPr id="1026" name="Picture 2" descr="Top 20 Countries By Number of Internet users 1991 to 2020 | Currentstats -  YouTube">
            <a:extLst>
              <a:ext uri="{FF2B5EF4-FFF2-40B4-BE49-F238E27FC236}">
                <a16:creationId xmlns:a16="http://schemas.microsoft.com/office/drawing/2014/main" id="{5D473AB6-BAC6-471F-A2AD-9FC095E1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37613"/>
            <a:ext cx="4090999" cy="23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2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and Properties</a:t>
            </a:r>
            <a:r>
              <a:rPr lang="en-US" altLang="en-US" sz="3100" b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2057400"/>
            <a:ext cx="2819400" cy="762000"/>
          </a:xfrm>
        </p:spPr>
        <p:txBody>
          <a:bodyPr/>
          <a:lstStyle/>
          <a:p>
            <a:r>
              <a:rPr lang="en-US" altLang="en-US"/>
              <a:t>CSS Model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447800" y="2286000"/>
            <a:ext cx="4572000" cy="417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BODY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CURSOR: hand;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COLOR: navy;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FONT-FAMILY: Verdana;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BACKGROUND-COLOR: </a:t>
            </a:r>
            <a:r>
              <a:rPr lang="en-US" altLang="en-US" sz="1000" dirty="0" err="1">
                <a:solidFill>
                  <a:srgbClr val="000099"/>
                </a:solidFill>
              </a:rPr>
              <a:t>paleturquoise</a:t>
            </a:r>
            <a:r>
              <a:rPr lang="en-US" altLang="en-US" sz="1000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.test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BORDER-RIGHT: red double;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BORDER-TOP: red double;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BORDER-LEFT: red double;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WIDTH: 200pt;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BORDER-BOTTOM: red double;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FONT-FAMILY: 'MS Sans Serif';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HEIGHT: 100pt;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    TEXT-ALIGN: center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33400" y="1676400"/>
            <a:ext cx="350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1" lang="en-US" altLang="en-US">
                <a:latin typeface="Arial" charset="0"/>
              </a:rPr>
              <a:t>  Two rules example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4648200" y="3054658"/>
            <a:ext cx="4343400" cy="24490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SELECTOR-NAME  {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property: value;  /* comments </a:t>
            </a:r>
            <a:r>
              <a:rPr lang="en-US" altLang="en-US" sz="1600" dirty="0">
                <a:solidFill>
                  <a:srgbClr val="000099"/>
                </a:solidFill>
              </a:rPr>
              <a:t>*/</a:t>
            </a:r>
            <a:endParaRPr lang="en-US" altLang="en-US" sz="1800" dirty="0">
              <a:solidFill>
                <a:srgbClr val="000099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property: value;    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property: value;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property: value;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86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Properties</a:t>
            </a:r>
            <a:endParaRPr lang="en-US" altLang="en-US" sz="3100" b="0">
              <a:solidFill>
                <a:srgbClr val="FF3300"/>
              </a:solidFill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57200" y="1981200"/>
            <a:ext cx="3810000" cy="368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H1  {</a:t>
            </a:r>
          </a:p>
          <a:p>
            <a:pPr lvl="1"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font-family: Helvetica, Arial;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H2  {</a:t>
            </a:r>
          </a:p>
          <a:p>
            <a:pPr lvl="1"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font-family: Helvetica, Arial;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H3  {</a:t>
            </a:r>
          </a:p>
          <a:p>
            <a:pPr lvl="1"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font-family: Helvetica, Arial;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5105400" y="3200400"/>
            <a:ext cx="3657600" cy="11563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H1, H2, H3  {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>
                <a:solidFill>
                  <a:srgbClr val="000099"/>
                </a:solidFill>
              </a:rPr>
              <a:t>font-family: Helvetica, Arial;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4419600" y="3581400"/>
            <a:ext cx="533400" cy="457200"/>
          </a:xfrm>
          <a:prstGeom prst="rightArrow">
            <a:avLst>
              <a:gd name="adj1" fmla="val 43056"/>
              <a:gd name="adj2" fmla="val 50345"/>
            </a:avLst>
          </a:prstGeom>
          <a:solidFill>
            <a:schemeClr val="accent2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19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Style Classes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029200" y="1752600"/>
            <a:ext cx="3505200" cy="2443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 err="1">
                <a:solidFill>
                  <a:srgbClr val="000099"/>
                </a:solidFill>
              </a:rPr>
              <a:t>P.first</a:t>
            </a:r>
            <a:r>
              <a:rPr lang="en-US" altLang="en-US" sz="1800" dirty="0">
                <a:solidFill>
                  <a:srgbClr val="000099"/>
                </a:solidFill>
              </a:rPr>
              <a:t> {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font: bold 14pt “Arial”;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800" dirty="0" err="1">
                <a:solidFill>
                  <a:srgbClr val="000099"/>
                </a:solidFill>
              </a:rPr>
              <a:t>P.second</a:t>
            </a:r>
            <a:r>
              <a:rPr lang="en-US" altLang="en-US" sz="1800" dirty="0">
                <a:solidFill>
                  <a:srgbClr val="000099"/>
                </a:solidFill>
              </a:rPr>
              <a:t> {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font: normal 10pt “Arial”;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381000" y="4572000"/>
            <a:ext cx="7924800" cy="12025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&lt;p class=“first”&gt;First class paragraph&lt;/p&gt;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&lt;p class=“second”&gt;Second class paragraph&lt;/p&gt;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&lt;span class=“first general”&gt;This class is defined for all tags&lt;/span&gt; 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838200" y="2514600"/>
            <a:ext cx="3810000" cy="1204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.general {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font: bold 18pt “Tahoma”;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4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6096000" cy="1143000"/>
          </a:xfrm>
        </p:spPr>
        <p:txBody>
          <a:bodyPr/>
          <a:lstStyle/>
          <a:p>
            <a:r>
              <a:rPr lang="en-US" altLang="en-US"/>
              <a:t>Pseudo-Classes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38200" y="1362974"/>
            <a:ext cx="3810000" cy="497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1800" dirty="0">
              <a:solidFill>
                <a:srgbClr val="000099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A: link 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color: red;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text-decoration: none;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A: visited 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color: navy;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A: active 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color: blue;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A: hover {</a:t>
            </a:r>
          </a:p>
          <a:p>
            <a:pPr lvl="1"/>
            <a:r>
              <a:rPr lang="en-US" altLang="en-US" sz="1800" dirty="0">
                <a:solidFill>
                  <a:srgbClr val="000099"/>
                </a:solidFill>
              </a:rPr>
              <a:t>text-decoration: underline;</a:t>
            </a:r>
          </a:p>
          <a:p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r>
              <a:rPr lang="en-US" altLang="en-US" sz="1800" dirty="0" err="1">
                <a:solidFill>
                  <a:srgbClr val="000099"/>
                </a:solidFill>
              </a:rPr>
              <a:t>A.special</a:t>
            </a:r>
            <a:r>
              <a:rPr lang="en-US" altLang="en-US" sz="1800" dirty="0">
                <a:solidFill>
                  <a:srgbClr val="000099"/>
                </a:solidFill>
              </a:rPr>
              <a:t>: link{</a:t>
            </a:r>
          </a:p>
          <a:p>
            <a:pPr lvl="1"/>
            <a:r>
              <a:rPr lang="en-US" altLang="en-US" sz="1800" dirty="0">
                <a:solidFill>
                  <a:srgbClr val="000099"/>
                </a:solidFill>
              </a:rPr>
              <a:t>color: black;</a:t>
            </a:r>
          </a:p>
          <a:p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06617" y="1328948"/>
            <a:ext cx="3810000" cy="516359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1800" dirty="0">
              <a:solidFill>
                <a:srgbClr val="000099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#</a:t>
            </a:r>
            <a:r>
              <a:rPr lang="en-US" altLang="en-US" dirty="0" err="1">
                <a:solidFill>
                  <a:srgbClr val="000099"/>
                </a:solidFill>
              </a:rPr>
              <a:t>myTable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 err="1">
                <a:solidFill>
                  <a:srgbClr val="000099"/>
                </a:solidFill>
              </a:rPr>
              <a:t>tr</a:t>
            </a:r>
            <a:r>
              <a:rPr lang="en-US" altLang="en-US" sz="1800" dirty="0">
                <a:solidFill>
                  <a:srgbClr val="000099"/>
                </a:solidFill>
              </a:rPr>
              <a:t>: </a:t>
            </a:r>
            <a:r>
              <a:rPr lang="en-US" dirty="0">
                <a:solidFill>
                  <a:srgbClr val="000099"/>
                </a:solidFill>
              </a:rPr>
              <a:t>first-child</a:t>
            </a:r>
            <a:r>
              <a:rPr lang="en-US" altLang="en-US" sz="1800" dirty="0">
                <a:solidFill>
                  <a:srgbClr val="000099"/>
                </a:solidFill>
              </a:rPr>
              <a:t> 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color: red;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99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1800" dirty="0">
              <a:solidFill>
                <a:srgbClr val="000099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000099"/>
                </a:solidFill>
              </a:rPr>
              <a:t>input:focus</a:t>
            </a:r>
            <a:r>
              <a:rPr lang="en-US" altLang="en-US" dirty="0">
                <a:solidFill>
                  <a:srgbClr val="000099"/>
                </a:solidFill>
              </a:rPr>
              <a:t>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  background-color: yellow;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p:nth-child(2) {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  background: red;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p:nth-child(odd) {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  background: red;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}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p:nth-child(even) {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  background: blue;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}</a:t>
            </a:r>
            <a:endParaRPr lang="en-US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5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Box Model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690563" y="2133600"/>
            <a:ext cx="4343400" cy="3505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147763" y="2514600"/>
            <a:ext cx="3429000" cy="2743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604963" y="2895600"/>
            <a:ext cx="2514600" cy="1981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2290763" y="3581400"/>
            <a:ext cx="1143000" cy="609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290763" y="3810000"/>
            <a:ext cx="982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chemeClr val="folHlink"/>
                </a:solidFill>
              </a:rPr>
              <a:t>element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604963" y="4479925"/>
            <a:ext cx="998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</a:rPr>
              <a:t>padding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1143000" y="4876800"/>
            <a:ext cx="842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chemeClr val="folHlink"/>
                </a:solidFill>
              </a:rPr>
              <a:t>border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685800" y="5257800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 dirty="0">
                <a:solidFill>
                  <a:schemeClr val="folHlink"/>
                </a:solidFill>
              </a:rPr>
              <a:t>margin</a:t>
            </a: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5473823" y="1516063"/>
            <a:ext cx="3200400" cy="1912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Padding: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padding-top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padding-right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padding-bottom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padding-left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padding</a:t>
            </a: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5473823" y="3649663"/>
            <a:ext cx="3200400" cy="1912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Margin: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margin-top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margin-right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margin-bottom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margin-left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>
                <a:solidFill>
                  <a:srgbClr val="000099"/>
                </a:solidFill>
              </a:rPr>
              <a:t>margin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60FD3-D0C6-400A-9B4A-EF847470CD2A}"/>
              </a:ext>
            </a:extLst>
          </p:cNvPr>
          <p:cNvSpPr txBox="1"/>
          <p:nvPr/>
        </p:nvSpPr>
        <p:spPr>
          <a:xfrm>
            <a:off x="5473823" y="5783263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border: 1px solid red;</a:t>
            </a:r>
          </a:p>
          <a:p>
            <a:r>
              <a:rPr lang="en-US" dirty="0"/>
              <a:t>padding: 2px 5px 7px 0;</a:t>
            </a:r>
          </a:p>
          <a:p>
            <a:r>
              <a:rPr lang="en-US" dirty="0"/>
              <a:t>margin-left: 4px;</a:t>
            </a:r>
          </a:p>
        </p:txBody>
      </p:sp>
    </p:spTree>
    <p:extLst>
      <p:ext uri="{BB962C8B-B14F-4D97-AF65-F5344CB8AC3E}">
        <p14:creationId xmlns:p14="http://schemas.microsoft.com/office/powerpoint/2010/main" val="2077364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001000" cy="1338071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https://www.tutorialrepublic.com/html-reference/html5-tags.php</a:t>
            </a:r>
            <a:endParaRPr lang="en-US" sz="1800" dirty="0"/>
          </a:p>
          <a:p>
            <a:pPr lvl="1"/>
            <a:r>
              <a:rPr lang="en-US" sz="1400" dirty="0"/>
              <a:t>Total: 126</a:t>
            </a:r>
          </a:p>
          <a:p>
            <a:pPr lvl="1"/>
            <a:r>
              <a:rPr lang="en-US" sz="1400" dirty="0"/>
              <a:t>Special: 2 (comment, HTML5 directive)</a:t>
            </a:r>
          </a:p>
          <a:p>
            <a:pPr lvl="1"/>
            <a:r>
              <a:rPr lang="en-US" sz="1400" dirty="0"/>
              <a:t>Deprecated: 18</a:t>
            </a:r>
          </a:p>
          <a:p>
            <a:pPr lvl="1"/>
            <a:r>
              <a:rPr lang="en-US" sz="1400" dirty="0"/>
              <a:t>New: 23 (NA in HTML4)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HTM Tags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CF1EA-C248-8764-90CE-3A0401D9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7" y="2988792"/>
            <a:ext cx="2363510" cy="921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36CD3-138A-9670-7403-2C727F93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66127"/>
            <a:ext cx="3299852" cy="147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EDE08C-1D88-7101-07D5-D1A18E1EF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982" y="4390554"/>
            <a:ext cx="3209238" cy="1766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6B2BFC-0E7E-D4D1-ED13-BFAEA41E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967" y="4466065"/>
            <a:ext cx="3133726" cy="161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61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Development environment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57" y="1600200"/>
            <a:ext cx="4498759" cy="4114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Development environment</a:t>
            </a:r>
          </a:p>
          <a:p>
            <a:pPr lvl="1"/>
            <a:r>
              <a:rPr lang="en-US" altLang="en-US" sz="2000" dirty="0"/>
              <a:t>VS Code</a:t>
            </a:r>
          </a:p>
          <a:p>
            <a:pPr lvl="2"/>
            <a:r>
              <a:rPr lang="en-US" altLang="en-US" sz="2000" dirty="0"/>
              <a:t>Plugins: </a:t>
            </a:r>
          </a:p>
          <a:p>
            <a:pPr lvl="3"/>
            <a:r>
              <a:rPr lang="en-US" altLang="en-US" sz="1800" dirty="0"/>
              <a:t>HTML template (shift-!)</a:t>
            </a:r>
          </a:p>
          <a:p>
            <a:pPr lvl="3"/>
            <a:r>
              <a:rPr lang="en-US" altLang="en-US" sz="1800" dirty="0"/>
              <a:t>Live Server</a:t>
            </a:r>
          </a:p>
          <a:p>
            <a:pPr lvl="3"/>
            <a:r>
              <a:rPr lang="en-US" sz="1800" dirty="0"/>
              <a:t>Auto Rename Tag</a:t>
            </a:r>
          </a:p>
          <a:p>
            <a:pPr lvl="3"/>
            <a:r>
              <a:rPr lang="en-US" sz="1800" dirty="0"/>
              <a:t>Lorem ipsum</a:t>
            </a:r>
          </a:p>
          <a:p>
            <a:pPr lvl="3"/>
            <a:r>
              <a:rPr lang="en-US" sz="1800" dirty="0"/>
              <a:t>Backticks</a:t>
            </a:r>
          </a:p>
          <a:p>
            <a:pPr marL="1143000" lvl="3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</a:pPr>
            <a:r>
              <a:rPr lang="en-US" altLang="en-US" sz="1600" dirty="0"/>
              <a:t>Multi-cursor (alt)</a:t>
            </a:r>
          </a:p>
          <a:p>
            <a:pPr marL="1143000" lvl="3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</a:pPr>
            <a:r>
              <a:rPr lang="en-US" sz="1800" dirty="0"/>
              <a:t>Htmltagwrap (alt-w)</a:t>
            </a:r>
          </a:p>
          <a:p>
            <a:pPr marL="1143000" lvl="3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</a:pPr>
            <a:r>
              <a:rPr lang="en-US" altLang="en-US" sz="1800" dirty="0"/>
              <a:t>Import cost</a:t>
            </a:r>
            <a:endParaRPr lang="en-US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5CC61-5613-F7D0-F684-FAF18ECA0268}"/>
              </a:ext>
            </a:extLst>
          </p:cNvPr>
          <p:cNvSpPr txBox="1"/>
          <p:nvPr/>
        </p:nvSpPr>
        <p:spPr>
          <a:xfrm>
            <a:off x="3733800" y="2303383"/>
            <a:ext cx="4576438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3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</a:pPr>
            <a:r>
              <a:rPr lang="en-US" altLang="en-US" b="1" dirty="0">
                <a:solidFill>
                  <a:srgbClr val="FF0000"/>
                </a:solidFill>
              </a:rPr>
              <a:t>GitHub Copilot (tab)</a:t>
            </a:r>
          </a:p>
          <a:p>
            <a:pPr marL="914400" lvl="3">
              <a:spcBef>
                <a:spcPts val="350"/>
              </a:spcBef>
              <a:buClr>
                <a:schemeClr val="accent2"/>
              </a:buClr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5B3DB-6E54-EAF3-DF45-1D85FE47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67263"/>
            <a:ext cx="4114800" cy="1661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B35CC-421F-2B46-1B34-98D9B7C1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77" y="2782970"/>
            <a:ext cx="3910336" cy="32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95791-4700-E63A-1E44-F7520EB1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13" y="3203464"/>
            <a:ext cx="4136487" cy="16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3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Examples and fake data</a:t>
            </a:r>
            <a:endParaRPr lang="en-US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4498759" cy="4114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Simple HTML examples</a:t>
            </a:r>
          </a:p>
          <a:p>
            <a:pPr lvl="1"/>
            <a:r>
              <a:rPr lang="en-US" altLang="en-US" sz="2000" dirty="0"/>
              <a:t>html, css, js</a:t>
            </a:r>
          </a:p>
          <a:p>
            <a:pPr lvl="1"/>
            <a:r>
              <a:rPr lang="en-US" altLang="en-US" sz="2000" dirty="0"/>
              <a:t>CSI, CDN</a:t>
            </a:r>
            <a:endParaRPr lang="en-GB" alt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8B5A847-0445-1011-5D33-8BE0F57A0C7E}"/>
              </a:ext>
            </a:extLst>
          </p:cNvPr>
          <p:cNvSpPr txBox="1">
            <a:spLocks noChangeArrowheads="1"/>
          </p:cNvSpPr>
          <p:nvPr/>
        </p:nvSpPr>
        <p:spPr>
          <a:xfrm>
            <a:off x="5029200" y="1524000"/>
            <a:ext cx="38862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en-US" sz="1200" dirty="0"/>
              <a:t>Fake data API for development – examples:</a:t>
            </a:r>
          </a:p>
          <a:p>
            <a:pPr lvl="1"/>
            <a:r>
              <a:rPr lang="en-US" altLang="en-US" sz="1200" dirty="0">
                <a:hlinkClick r:id="rId2"/>
              </a:rPr>
              <a:t>https://jsonplaceholder.typicode.com/</a:t>
            </a:r>
            <a:endParaRPr lang="en-US" altLang="en-US" sz="1200" dirty="0"/>
          </a:p>
          <a:p>
            <a:pPr lvl="1"/>
            <a:r>
              <a:rPr lang="en-US" altLang="en-US" sz="1200" dirty="0">
                <a:hlinkClick r:id="rId3"/>
              </a:rPr>
              <a:t>https://randomuser.me/</a:t>
            </a:r>
            <a:endParaRPr lang="en-US" altLang="en-US" sz="1200" dirty="0"/>
          </a:p>
          <a:p>
            <a:pPr lvl="1"/>
            <a:r>
              <a:rPr lang="en-US" altLang="en-US" sz="1200" dirty="0">
                <a:hlinkClick r:id="rId4"/>
              </a:rPr>
              <a:t>https://fakestoreapi.com/</a:t>
            </a:r>
            <a:endParaRPr lang="en-US" altLang="en-US" sz="1200" dirty="0"/>
          </a:p>
          <a:p>
            <a:pPr lvl="1"/>
            <a:r>
              <a:rPr lang="en-US" altLang="en-US" sz="1200" dirty="0">
                <a:hlinkClick r:id="rId5"/>
              </a:rPr>
              <a:t>https://bytefish.medium.com/free-fake-apis-whenever-you-need-some-fake-data-549354dde29d</a:t>
            </a:r>
            <a:endParaRPr lang="en-US" altLang="en-US" sz="1200" dirty="0"/>
          </a:p>
          <a:p>
            <a:endParaRPr lang="en-GB" altLang="en-US" sz="1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40D780-7DA0-EF73-26F8-EB3C6FE9741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2748379"/>
            <a:ext cx="4800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en-US" sz="1600" dirty="0"/>
              <a:t>Real data for development – example:</a:t>
            </a:r>
          </a:p>
          <a:p>
            <a:pPr lvl="1"/>
            <a:r>
              <a:rPr lang="en-US" altLang="en-US" sz="1400" dirty="0">
                <a:hlinkClick r:id="rId6"/>
              </a:rPr>
              <a:t>https://www.morethanwallet.com/tools/api</a:t>
            </a:r>
            <a:endParaRPr lang="en-US" altLang="en-US" sz="1400" dirty="0"/>
          </a:p>
          <a:p>
            <a:pPr lvl="1"/>
            <a:endParaRPr lang="en-GB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DB545-C7D1-A7C8-B644-811730099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3429000"/>
            <a:ext cx="4200525" cy="148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8DD62-D09F-DD8E-D82E-F621AF09F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4556916"/>
            <a:ext cx="4729741" cy="21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>
                <a:latin typeface="Arial" charset="0"/>
              </a:rPr>
              <a:t>First Web Site</a:t>
            </a:r>
          </a:p>
        </p:txBody>
      </p:sp>
      <p:pic>
        <p:nvPicPr>
          <p:cNvPr id="8" name="Picture 2" descr="CERN website dispayed in Line Mode Browser ">
            <a:extLst>
              <a:ext uri="{FF2B5EF4-FFF2-40B4-BE49-F238E27FC236}">
                <a16:creationId xmlns:a16="http://schemas.microsoft.com/office/drawing/2014/main" id="{CCB482D5-5EF2-4DAF-9D59-8774D563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067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BAC939-A8AC-4719-80CD-695AEC6BA845}"/>
              </a:ext>
            </a:extLst>
          </p:cNvPr>
          <p:cNvSpPr txBox="1"/>
          <p:nvPr/>
        </p:nvSpPr>
        <p:spPr>
          <a:xfrm>
            <a:off x="5638800" y="1295400"/>
            <a:ext cx="2514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A1A4A"/>
                </a:solidFill>
                <a:effectLst/>
                <a:latin typeface="Merriweather"/>
              </a:rPr>
              <a:t>The website, created by Tim Berners-Lee at CERN, was a basic text page with hyperlinks and went live on August 6, 1991.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FC93D-C55F-45E1-BA92-1FB71B0AD190}"/>
              </a:ext>
            </a:extLst>
          </p:cNvPr>
          <p:cNvSpPr txBox="1"/>
          <p:nvPr/>
        </p:nvSpPr>
        <p:spPr>
          <a:xfrm>
            <a:off x="381000" y="4533347"/>
            <a:ext cx="4472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https://alexloth.com/cern-the-worlds-first-website-went-online-20-years-ago-today/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ACF25-0453-06C3-3292-3C6D4445815D}"/>
              </a:ext>
            </a:extLst>
          </p:cNvPr>
          <p:cNvSpPr txBox="1"/>
          <p:nvPr/>
        </p:nvSpPr>
        <p:spPr>
          <a:xfrm>
            <a:off x="398755" y="5056026"/>
            <a:ext cx="818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http://info.cern.ch/hypertext/WWW/TheProject.html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FCD5-82ED-AF67-2F8F-6CBC57B70D1E}"/>
              </a:ext>
            </a:extLst>
          </p:cNvPr>
          <p:cNvSpPr txBox="1"/>
          <p:nvPr/>
        </p:nvSpPr>
        <p:spPr>
          <a:xfrm>
            <a:off x="398755" y="5382825"/>
            <a:ext cx="7901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http://info.cern.ch/hypertext/WWW/Summary.html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458D0-5124-EE55-20AD-91CA604F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13" y="2569291"/>
            <a:ext cx="331097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DD5B35-28BA-B16C-F7C7-C8E59F940781}"/>
              </a:ext>
            </a:extLst>
          </p:cNvPr>
          <p:cNvSpPr txBox="1"/>
          <p:nvPr/>
        </p:nvSpPr>
        <p:spPr>
          <a:xfrm>
            <a:off x="5660083" y="5003303"/>
            <a:ext cx="28915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>
                <a:solidFill>
                  <a:srgbClr val="1A1A4A"/>
                </a:solidFill>
                <a:effectLst/>
                <a:latin typeface="Merriweather"/>
              </a:defRPr>
            </a:lvl1pPr>
          </a:lstStyle>
          <a:p>
            <a:r>
              <a:rPr lang="en-US" sz="1400" dirty="0"/>
              <a:t>The website was hosted on Berners-Lees’ NeXT computer, the first web server ever, which had a note taped to the front that said: “</a:t>
            </a:r>
            <a:r>
              <a:rPr lang="en-US" sz="1400" dirty="0">
                <a:solidFill>
                  <a:srgbClr val="FF0000"/>
                </a:solidFill>
              </a:rPr>
              <a:t>This machine is a server. DO NOT POWER DOWN</a:t>
            </a:r>
            <a:r>
              <a:rPr lang="en-US" sz="1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6504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>
                <a:latin typeface="Arial" charset="0"/>
              </a:rPr>
              <a:t>CompuServe</a:t>
            </a:r>
          </a:p>
        </p:txBody>
      </p:sp>
      <p:pic>
        <p:nvPicPr>
          <p:cNvPr id="1026" name="Picture 2" descr="🥇 ▷ CompuServe: A ascensão e queda do gigante da Internet">
            <a:extLst>
              <a:ext uri="{FF2B5EF4-FFF2-40B4-BE49-F238E27FC236}">
                <a16:creationId xmlns:a16="http://schemas.microsoft.com/office/drawing/2014/main" id="{CC35FF7B-F46B-D24C-9FC6-ED39742F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469"/>
            <a:ext cx="2743200" cy="20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World: CompuServe Information Manager 1.x (Win)">
            <a:extLst>
              <a:ext uri="{FF2B5EF4-FFF2-40B4-BE49-F238E27FC236}">
                <a16:creationId xmlns:a16="http://schemas.microsoft.com/office/drawing/2014/main" id="{7BEACA0A-5481-CAAB-BD5F-C8C76B9D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19" y="2076935"/>
            <a:ext cx="2286046" cy="17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42D2EF-91F5-A7FE-4892-4C1AE670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713747"/>
            <a:ext cx="2216412" cy="574626"/>
          </a:xfrm>
          <a:prstGeom prst="rect">
            <a:avLst/>
          </a:prstGeom>
        </p:spPr>
      </p:pic>
      <p:pic>
        <p:nvPicPr>
          <p:cNvPr id="1030" name="Picture 6" descr="compuserve - Fraternity History &amp; MoreFraternity History &amp; More">
            <a:extLst>
              <a:ext uri="{FF2B5EF4-FFF2-40B4-BE49-F238E27FC236}">
                <a16:creationId xmlns:a16="http://schemas.microsoft.com/office/drawing/2014/main" id="{7FB6C21F-C17E-D441-1160-03376DB5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1" y="3863917"/>
            <a:ext cx="2930130" cy="17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ntage CompuServe Ad Gallery (1980s – 1990s) – The Man in the Gray Flannel  Suit">
            <a:extLst>
              <a:ext uri="{FF2B5EF4-FFF2-40B4-BE49-F238E27FC236}">
                <a16:creationId xmlns:a16="http://schemas.microsoft.com/office/drawing/2014/main" id="{1C49FFD4-6D09-A8FA-073D-41039B272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22813"/>
            <a:ext cx="3590423" cy="50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9E4FF-9CB5-7FAE-4F14-D6B6B9A5C773}"/>
              </a:ext>
            </a:extLst>
          </p:cNvPr>
          <p:cNvSpPr txBox="1"/>
          <p:nvPr/>
        </p:nvSpPr>
        <p:spPr>
          <a:xfrm>
            <a:off x="1848180" y="6315717"/>
            <a:ext cx="67818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</a:rPr>
              <a:t>CompuServe announced on April 15, 2009 that </a:t>
            </a:r>
            <a:r>
              <a:rPr lang="en-US" sz="1100" b="1" i="0" dirty="0">
                <a:effectLst/>
                <a:latin typeface="Arial" panose="020B0604020202020204" pitchFamily="34" charset="0"/>
              </a:rPr>
              <a:t>CompuServe Classic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 would "no longer operate as an Internet Service Provider" and would close on June 30, 2009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70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>
                <a:latin typeface="Arial" charset="0"/>
              </a:rPr>
              <a:t>Wide-Area Network 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53216F-10A7-4A00-B12A-7485096539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819400" cy="21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9BDBD-F539-46D9-98DA-D2524CA27F34}"/>
              </a:ext>
            </a:extLst>
          </p:cNvPr>
          <p:cNvSpPr txBox="1"/>
          <p:nvPr/>
        </p:nvSpPr>
        <p:spPr>
          <a:xfrm>
            <a:off x="3733783" y="2273753"/>
            <a:ext cx="494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5.6 billion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searches per day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than 2,500,000 servers worldwide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DDAB0-9889-4146-9F3F-4311AD9A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94" y="3517106"/>
            <a:ext cx="6262688" cy="269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CB57A-4036-43D8-87AA-030103C6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571041"/>
            <a:ext cx="3797423" cy="1058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21EA2-A239-45CE-BF85-896F01C4022E}"/>
              </a:ext>
            </a:extLst>
          </p:cNvPr>
          <p:cNvSpPr txBox="1"/>
          <p:nvPr/>
        </p:nvSpPr>
        <p:spPr>
          <a:xfrm>
            <a:off x="3733783" y="1600200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8298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Hypertext &amp; Visual Browser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1" y="1284652"/>
            <a:ext cx="2895600" cy="16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en-US" sz="18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hypertext</a:t>
            </a:r>
            <a:r>
              <a:rPr lang="en-US" altLang="en-US" sz="12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en-US" sz="1400" dirty="0">
                <a:latin typeface="Tahoma" pitchFamily="34" charset="0"/>
                <a:cs typeface="Tahoma" pitchFamily="34" charset="0"/>
              </a:rPr>
              <a:t>A collection of documents containing cross-reference links that can be used </a:t>
            </a:r>
          </a:p>
          <a:p>
            <a:pPr lvl="1"/>
            <a:r>
              <a:rPr lang="en-US" altLang="en-US" sz="1400" dirty="0">
                <a:latin typeface="Tahoma" pitchFamily="34" charset="0"/>
                <a:cs typeface="Tahoma" pitchFamily="34" charset="0"/>
              </a:rPr>
              <a:t>interactively by a user to move immediately from one topic to another.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6039" y="1570038"/>
            <a:ext cx="5562600" cy="3124200"/>
            <a:chOff x="2514600" y="3124200"/>
            <a:chExt cx="5562600" cy="3124200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2514600" y="3124200"/>
              <a:ext cx="1371600" cy="15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en-US" altLang="en-US"/>
            </a:p>
          </p:txBody>
        </p:sp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6794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 b="1">
                  <a:solidFill>
                    <a:srgbClr val="FF3300"/>
                  </a:solidFill>
                </a:rPr>
                <a:t>Page 1</a:t>
              </a: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2895600" y="3779838"/>
              <a:ext cx="5921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3</a:t>
              </a:r>
            </a:p>
          </p:txBody>
        </p:sp>
        <p:sp>
          <p:nvSpPr>
            <p:cNvPr id="129036" name="Text Box 12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592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2</a:t>
              </a:r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4572000" y="4724400"/>
              <a:ext cx="1371600" cy="15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en-US" altLang="en-US"/>
            </a:p>
          </p:txBody>
        </p: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6794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 b="1">
                  <a:solidFill>
                    <a:srgbClr val="FF3300"/>
                  </a:solidFill>
                </a:rPr>
                <a:t>Page 2</a:t>
              </a:r>
            </a:p>
          </p:txBody>
        </p:sp>
        <p:sp>
          <p:nvSpPr>
            <p:cNvPr id="129039" name="Text Box 15"/>
            <p:cNvSpPr txBox="1">
              <a:spLocks noChangeArrowheads="1"/>
            </p:cNvSpPr>
            <p:nvPr/>
          </p:nvSpPr>
          <p:spPr bwMode="auto">
            <a:xfrm>
              <a:off x="4953000" y="5257800"/>
              <a:ext cx="592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1</a:t>
              </a:r>
            </a:p>
          </p:txBody>
        </p:sp>
        <p:sp>
          <p:nvSpPr>
            <p:cNvPr id="129040" name="Text Box 16"/>
            <p:cNvSpPr txBox="1">
              <a:spLocks noChangeArrowheads="1"/>
            </p:cNvSpPr>
            <p:nvPr/>
          </p:nvSpPr>
          <p:spPr bwMode="auto">
            <a:xfrm>
              <a:off x="4953000" y="5516563"/>
              <a:ext cx="5921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3</a:t>
              </a:r>
            </a:p>
          </p:txBody>
        </p:sp>
        <p:sp>
          <p:nvSpPr>
            <p:cNvPr id="129041" name="Rectangle 17"/>
            <p:cNvSpPr>
              <a:spLocks noChangeArrowheads="1"/>
            </p:cNvSpPr>
            <p:nvPr/>
          </p:nvSpPr>
          <p:spPr bwMode="auto">
            <a:xfrm>
              <a:off x="6705600" y="3124200"/>
              <a:ext cx="1371600" cy="15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en-US" altLang="en-US"/>
            </a:p>
          </p:txBody>
        </p:sp>
        <p:sp>
          <p:nvSpPr>
            <p:cNvPr id="129042" name="Text Box 18"/>
            <p:cNvSpPr txBox="1">
              <a:spLocks noChangeArrowheads="1"/>
            </p:cNvSpPr>
            <p:nvPr/>
          </p:nvSpPr>
          <p:spPr bwMode="auto">
            <a:xfrm>
              <a:off x="7010400" y="3200400"/>
              <a:ext cx="6794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 b="1">
                  <a:solidFill>
                    <a:srgbClr val="FF3300"/>
                  </a:solidFill>
                </a:rPr>
                <a:t>Page 3</a:t>
              </a:r>
            </a:p>
          </p:txBody>
        </p:sp>
        <p:sp>
          <p:nvSpPr>
            <p:cNvPr id="129043" name="Text Box 19"/>
            <p:cNvSpPr txBox="1">
              <a:spLocks noChangeArrowheads="1"/>
            </p:cNvSpPr>
            <p:nvPr/>
          </p:nvSpPr>
          <p:spPr bwMode="auto">
            <a:xfrm>
              <a:off x="7086600" y="3733800"/>
              <a:ext cx="592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1</a:t>
              </a:r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7086600" y="3992563"/>
              <a:ext cx="5921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200"/>
                <a:t>Page 2</a:t>
              </a:r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3505200" y="3962400"/>
              <a:ext cx="31242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cxnSp>
          <p:nvCxnSpPr>
            <p:cNvPr id="129046" name="AutoShape 22"/>
            <p:cNvCxnSpPr>
              <a:cxnSpLocks noChangeShapeType="1"/>
              <a:stCxn id="129036" idx="3"/>
              <a:endCxn id="129037" idx="1"/>
            </p:cNvCxnSpPr>
            <p:nvPr/>
          </p:nvCxnSpPr>
          <p:spPr bwMode="auto">
            <a:xfrm>
              <a:off x="3487738" y="4176713"/>
              <a:ext cx="1084262" cy="1309687"/>
            </a:xfrm>
            <a:prstGeom prst="bentConnector3">
              <a:avLst>
                <a:gd name="adj1" fmla="val 49926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47" name="AutoShape 23"/>
            <p:cNvCxnSpPr>
              <a:cxnSpLocks noChangeShapeType="1"/>
              <a:stCxn id="129040" idx="3"/>
              <a:endCxn id="129041" idx="2"/>
            </p:cNvCxnSpPr>
            <p:nvPr/>
          </p:nvCxnSpPr>
          <p:spPr bwMode="auto">
            <a:xfrm flipV="1">
              <a:off x="5545138" y="4648200"/>
              <a:ext cx="1846262" cy="1006475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48" name="AutoShape 24"/>
            <p:cNvCxnSpPr>
              <a:cxnSpLocks noChangeShapeType="1"/>
              <a:stCxn id="129039" idx="1"/>
              <a:endCxn id="129029" idx="3"/>
            </p:cNvCxnSpPr>
            <p:nvPr/>
          </p:nvCxnSpPr>
          <p:spPr bwMode="auto">
            <a:xfrm rot="10800000">
              <a:off x="3886200" y="3886200"/>
              <a:ext cx="1066800" cy="150971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49" name="AutoShape 25"/>
            <p:cNvCxnSpPr>
              <a:cxnSpLocks noChangeShapeType="1"/>
              <a:stCxn id="129043" idx="1"/>
            </p:cNvCxnSpPr>
            <p:nvPr/>
          </p:nvCxnSpPr>
          <p:spPr bwMode="auto">
            <a:xfrm rot="10800000">
              <a:off x="4038600" y="3306763"/>
              <a:ext cx="3048000" cy="565150"/>
            </a:xfrm>
            <a:prstGeom prst="bentConnector3">
              <a:avLst>
                <a:gd name="adj1" fmla="val 60569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50" name="AutoShape 26"/>
            <p:cNvCxnSpPr>
              <a:cxnSpLocks noChangeShapeType="1"/>
              <a:stCxn id="129044" idx="1"/>
              <a:endCxn id="129037" idx="0"/>
            </p:cNvCxnSpPr>
            <p:nvPr/>
          </p:nvCxnSpPr>
          <p:spPr bwMode="auto">
            <a:xfrm rot="10800000" flipV="1">
              <a:off x="5257800" y="4130675"/>
              <a:ext cx="1828800" cy="593725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990600" y="28638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1600" b="1" dirty="0">
                <a:latin typeface="Tahoma" pitchFamily="34" charset="0"/>
                <a:cs typeface="Tahoma" pitchFamily="34" charset="0"/>
              </a:rPr>
              <a:t>Tim Berners-Lee, 1989</a:t>
            </a:r>
            <a:endParaRPr lang="en-US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4496639" y="5486400"/>
            <a:ext cx="3276600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1200" dirty="0">
                <a:latin typeface="Tahoma" pitchFamily="34" charset="0"/>
                <a:cs typeface="Tahoma" pitchFamily="34" charset="0"/>
              </a:rPr>
              <a:t>First graphic web-browser (MOSAIC) and “mouse click” based hyperlinks</a:t>
            </a:r>
          </a:p>
          <a:p>
            <a:endParaRPr lang="en-US" altLang="en-US" sz="12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en-US" sz="1600" b="1" dirty="0">
                <a:latin typeface="Tahoma" pitchFamily="34" charset="0"/>
                <a:cs typeface="Tahoma" pitchFamily="34" charset="0"/>
              </a:rPr>
              <a:t>Marc Andreessen, 1993</a:t>
            </a:r>
          </a:p>
        </p:txBody>
      </p:sp>
      <p:pic>
        <p:nvPicPr>
          <p:cNvPr id="3074" name="Picture 2" descr="NCSA Mosaic 2.7 for Un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7" y="3730955"/>
            <a:ext cx="3683603" cy="27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8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286000"/>
            <a:ext cx="5257800" cy="6858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600" dirty="0"/>
              <a:t>Part </a:t>
            </a:r>
            <a:r>
              <a:rPr lang="ru-RU" altLang="en-US" sz="3600" dirty="0"/>
              <a:t>2</a:t>
            </a:r>
            <a:r>
              <a:rPr lang="en-US" altLang="en-US" sz="3600" dirty="0"/>
              <a:t>:  </a:t>
            </a:r>
          </a:p>
          <a:p>
            <a:r>
              <a:rPr lang="en-US" altLang="en-US" sz="3600" b="1" dirty="0">
                <a:solidFill>
                  <a:srgbClr val="003366"/>
                </a:solidFill>
              </a:rPr>
              <a:t>Introduction to front-end development</a:t>
            </a:r>
            <a:endParaRPr kumimoji="0" lang="en-AU" altLang="en-US" sz="3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and Server side scripts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5700713" y="1924667"/>
          <a:ext cx="1995487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995058" imgH="3621603" progId="Photoshop.Image.5">
                  <p:embed/>
                </p:oleObj>
              </mc:Choice>
              <mc:Fallback>
                <p:oleObj name="Image" r:id="rId2" imgW="1995058" imgH="3621603" progId="Photoshop.Image.5">
                  <p:embed/>
                  <p:pic>
                    <p:nvPicPr>
                      <p:cNvPr id="140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924667"/>
                        <a:ext cx="1995487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33400" y="1924667"/>
            <a:ext cx="3948113" cy="8947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en-US" sz="3200" b="1" dirty="0"/>
              <a:t>server side script</a:t>
            </a:r>
          </a:p>
          <a:p>
            <a:pPr algn="ctr"/>
            <a:r>
              <a:rPr lang="en-US" altLang="en-US" sz="2000" b="1" dirty="0">
                <a:solidFill>
                  <a:srgbClr val="C00000"/>
                </a:solidFill>
              </a:rPr>
              <a:t>asp, </a:t>
            </a:r>
            <a:r>
              <a:rPr lang="en-US" altLang="en-US" sz="2000" b="1" dirty="0" err="1">
                <a:solidFill>
                  <a:srgbClr val="C00000"/>
                </a:solidFill>
              </a:rPr>
              <a:t>aspx</a:t>
            </a:r>
            <a:r>
              <a:rPr lang="en-US" altLang="en-US" sz="2000" b="1" dirty="0">
                <a:solidFill>
                  <a:srgbClr val="C00000"/>
                </a:solidFill>
              </a:rPr>
              <a:t>, </a:t>
            </a:r>
            <a:r>
              <a:rPr lang="en-US" altLang="en-US" sz="2000" b="1" dirty="0" err="1">
                <a:solidFill>
                  <a:srgbClr val="C00000"/>
                </a:solidFill>
              </a:rPr>
              <a:t>php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33400" y="3048000"/>
            <a:ext cx="3948113" cy="8947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en-US" sz="3200" b="1" dirty="0"/>
              <a:t>client side script</a:t>
            </a:r>
          </a:p>
          <a:p>
            <a:pPr algn="ctr"/>
            <a:r>
              <a:rPr lang="en-US" altLang="en-US" sz="2000" b="1" dirty="0" err="1">
                <a:solidFill>
                  <a:srgbClr val="C00000"/>
                </a:solidFill>
              </a:rPr>
              <a:t>js</a:t>
            </a:r>
            <a:r>
              <a:rPr lang="en-US" altLang="en-US" sz="2000" b="1" dirty="0">
                <a:solidFill>
                  <a:srgbClr val="C00000"/>
                </a:solidFill>
              </a:rPr>
              <a:t>, </a:t>
            </a:r>
            <a:r>
              <a:rPr lang="en-US" altLang="en-US" sz="2000" b="1" dirty="0" err="1">
                <a:solidFill>
                  <a:srgbClr val="C00000"/>
                </a:solidFill>
              </a:rPr>
              <a:t>vbs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738313" y="4648200"/>
            <a:ext cx="2743200" cy="592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en-US" sz="3200" b="1"/>
              <a:t>HTML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4557713" y="2514600"/>
            <a:ext cx="1143000" cy="0"/>
          </a:xfrm>
          <a:prstGeom prst="line">
            <a:avLst/>
          </a:prstGeom>
          <a:noFill/>
          <a:ln w="88900">
            <a:solidFill>
              <a:srgbClr val="FFCC99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4557713" y="3352800"/>
            <a:ext cx="1143000" cy="0"/>
          </a:xfrm>
          <a:prstGeom prst="line">
            <a:avLst/>
          </a:prstGeom>
          <a:noFill/>
          <a:ln w="88900">
            <a:solidFill>
              <a:srgbClr val="FFCC99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4557713" y="5105400"/>
            <a:ext cx="1143000" cy="0"/>
          </a:xfrm>
          <a:prstGeom prst="line">
            <a:avLst/>
          </a:prstGeom>
          <a:noFill/>
          <a:ln w="88900">
            <a:solidFill>
              <a:srgbClr val="FFCC99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HTML, DHTML, CSS</a:t>
            </a:r>
          </a:p>
        </p:txBody>
      </p:sp>
      <p:sp>
        <p:nvSpPr>
          <p:cNvPr id="126982" name="Rectangle 1030"/>
          <p:cNvSpPr>
            <a:spLocks noChangeArrowheads="1"/>
          </p:cNvSpPr>
          <p:nvPr/>
        </p:nvSpPr>
        <p:spPr bwMode="auto">
          <a:xfrm>
            <a:off x="1981200" y="2135188"/>
            <a:ext cx="6629400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Hypertext Markup Language (HTML) </a:t>
            </a:r>
          </a:p>
          <a:p>
            <a:pPr lvl="1"/>
            <a:r>
              <a:rPr lang="en-US" altLang="en-US" sz="1400">
                <a:latin typeface="Tahoma" pitchFamily="34" charset="0"/>
                <a:cs typeface="Tahoma" pitchFamily="34" charset="0"/>
              </a:rPr>
              <a:t>A markup language derived from the Standard Generalized Markup Language (SGML). Used to create a text document with formatting specifications that tells a software browser how to display the page or pages included in the document. </a:t>
            </a:r>
          </a:p>
        </p:txBody>
      </p:sp>
      <p:sp>
        <p:nvSpPr>
          <p:cNvPr id="126983" name="Rectangle 1031"/>
          <p:cNvSpPr>
            <a:spLocks noChangeArrowheads="1"/>
          </p:cNvSpPr>
          <p:nvPr/>
        </p:nvSpPr>
        <p:spPr bwMode="auto">
          <a:xfrm>
            <a:off x="1981200" y="3824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DHTML</a:t>
            </a:r>
            <a:r>
              <a:rPr lang="en-US" altLang="en-US" sz="1800" b="1" dirty="0">
                <a:latin typeface="Tahoma" pitchFamily="34" charset="0"/>
                <a:cs typeface="Tahoma" pitchFamily="34" charset="0"/>
              </a:rPr>
              <a:t>  - </a:t>
            </a:r>
            <a:r>
              <a:rPr lang="en-US" altLang="en-US" sz="1400" dirty="0">
                <a:latin typeface="Tahoma" pitchFamily="34" charset="0"/>
                <a:cs typeface="Tahoma" pitchFamily="34" charset="0"/>
              </a:rPr>
              <a:t>Dynamic HTML</a:t>
            </a:r>
          </a:p>
        </p:txBody>
      </p:sp>
      <p:sp>
        <p:nvSpPr>
          <p:cNvPr id="126984" name="Rectangle 1032"/>
          <p:cNvSpPr>
            <a:spLocks noChangeArrowheads="1"/>
          </p:cNvSpPr>
          <p:nvPr/>
        </p:nvSpPr>
        <p:spPr bwMode="auto">
          <a:xfrm>
            <a:off x="1981200" y="4543425"/>
            <a:ext cx="6019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18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Cascading style sheet</a:t>
            </a:r>
            <a:r>
              <a:rPr lang="en-US" altLang="en-US" sz="24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en-US" sz="1400" dirty="0">
                <a:latin typeface="Tahoma" pitchFamily="34" charset="0"/>
                <a:cs typeface="Tahoma" pitchFamily="34" charset="0"/>
              </a:rPr>
              <a:t>A separate HTML file that keeps track of design and format information such as the colors, fonts, font sizes, and margins you use in your help files or Web pages. </a:t>
            </a:r>
          </a:p>
        </p:txBody>
      </p:sp>
    </p:spTree>
    <p:extLst>
      <p:ext uri="{BB962C8B-B14F-4D97-AF65-F5344CB8AC3E}">
        <p14:creationId xmlns:p14="http://schemas.microsoft.com/office/powerpoint/2010/main" val="180279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6395</TotalTime>
  <Words>1434</Words>
  <Application>Microsoft Office PowerPoint</Application>
  <PresentationFormat>On-screen Show (4:3)</PresentationFormat>
  <Paragraphs>291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</vt:lpstr>
      <vt:lpstr>Lucida Sans Unicode</vt:lpstr>
      <vt:lpstr>Merriweather</vt:lpstr>
      <vt:lpstr>Monotype Sorts</vt:lpstr>
      <vt:lpstr>Tahoma</vt:lpstr>
      <vt:lpstr>Verdana</vt:lpstr>
      <vt:lpstr>Wingdings</vt:lpstr>
      <vt:lpstr>Wingdings 2</vt:lpstr>
      <vt:lpstr>Wingdings 3</vt:lpstr>
      <vt:lpstr>Concourse</vt:lpstr>
      <vt:lpstr>Image</vt:lpstr>
      <vt:lpstr>Web Technology</vt:lpstr>
      <vt:lpstr>Wide-Area Network 1</vt:lpstr>
      <vt:lpstr>First Web Site</vt:lpstr>
      <vt:lpstr>CompuServe</vt:lpstr>
      <vt:lpstr>Wide-Area Network 2</vt:lpstr>
      <vt:lpstr>Hypertext &amp; Visual Browser</vt:lpstr>
      <vt:lpstr>PowerPoint Presentation</vt:lpstr>
      <vt:lpstr>Client and Server side scripts</vt:lpstr>
      <vt:lpstr>HTML, DHTML, CSS</vt:lpstr>
      <vt:lpstr>HTML example 1</vt:lpstr>
      <vt:lpstr>HTML example 2</vt:lpstr>
      <vt:lpstr>HTML – basic elements</vt:lpstr>
      <vt:lpstr>HTML – basic structure</vt:lpstr>
      <vt:lpstr>Tag Attributes</vt:lpstr>
      <vt:lpstr>Formatting Text</vt:lpstr>
      <vt:lpstr>Linking Pages</vt:lpstr>
      <vt:lpstr>Document Object Model</vt:lpstr>
      <vt:lpstr>Cascading Style Sheets</vt:lpstr>
      <vt:lpstr>Using Styles in HTML</vt:lpstr>
      <vt:lpstr>Rules and Properties </vt:lpstr>
      <vt:lpstr>Grouping Properties</vt:lpstr>
      <vt:lpstr>Style Classes</vt:lpstr>
      <vt:lpstr>Pseudo-Classes</vt:lpstr>
      <vt:lpstr>CSS Box Model</vt:lpstr>
      <vt:lpstr>More About HTM Tags</vt:lpstr>
      <vt:lpstr>Development environment</vt:lpstr>
      <vt:lpstr>Examples and fake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Alex Keselman</dc:creator>
  <cp:lastModifiedBy>אלכסנדר קסלמן</cp:lastModifiedBy>
  <cp:revision>97</cp:revision>
  <dcterms:created xsi:type="dcterms:W3CDTF">2006-08-16T00:00:00Z</dcterms:created>
  <dcterms:modified xsi:type="dcterms:W3CDTF">2024-05-28T04:59:12Z</dcterms:modified>
</cp:coreProperties>
</file>