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9" r:id="rId3"/>
    <p:sldId id="261" r:id="rId4"/>
    <p:sldId id="262" r:id="rId5"/>
    <p:sldId id="286" r:id="rId6"/>
    <p:sldId id="287" r:id="rId7"/>
    <p:sldId id="288" r:id="rId8"/>
    <p:sldId id="297" r:id="rId9"/>
    <p:sldId id="289" r:id="rId10"/>
    <p:sldId id="290" r:id="rId11"/>
    <p:sldId id="291" r:id="rId12"/>
    <p:sldId id="312" r:id="rId13"/>
    <p:sldId id="293" r:id="rId14"/>
    <p:sldId id="292" r:id="rId15"/>
    <p:sldId id="294" r:id="rId16"/>
    <p:sldId id="296" r:id="rId17"/>
    <p:sldId id="298" r:id="rId18"/>
    <p:sldId id="299" r:id="rId19"/>
    <p:sldId id="300" r:id="rId20"/>
    <p:sldId id="301" r:id="rId21"/>
    <p:sldId id="302" r:id="rId22"/>
    <p:sldId id="303" r:id="rId23"/>
    <p:sldId id="313" r:id="rId24"/>
    <p:sldId id="304" r:id="rId25"/>
    <p:sldId id="305" r:id="rId26"/>
    <p:sldId id="306" r:id="rId27"/>
    <p:sldId id="307" r:id="rId28"/>
    <p:sldId id="314" r:id="rId29"/>
    <p:sldId id="309" r:id="rId30"/>
    <p:sldId id="310" r:id="rId31"/>
    <p:sldId id="308" r:id="rId32"/>
    <p:sldId id="311" r:id="rId33"/>
    <p:sldId id="285" r:id="rId34"/>
  </p:sldIdLst>
  <p:sldSz cx="9144000" cy="5143500" type="screen16x9"/>
  <p:notesSz cx="6858000" cy="9144000"/>
  <p:embeddedFontLst>
    <p:embeddedFont>
      <p:font typeface="Encode Sans ExtraLight" charset="-18"/>
      <p:regular r:id="rId36"/>
      <p:bold r:id="rId37"/>
    </p:embeddedFont>
    <p:embeddedFont>
      <p:font typeface="Montserrat" charset="-18"/>
      <p:regular r:id="rId38"/>
      <p:bold r:id="rId39"/>
      <p:italic r:id="rId40"/>
      <p:boldItalic r:id="rId41"/>
    </p:embeddedFont>
    <p:embeddedFont>
      <p:font typeface="Encode Sans" charset="-18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7ADFE52-F996-4958-A75B-F6847DD6059E}">
  <a:tblStyle styleId="{17ADFE52-F996-4958-A75B-F6847DD605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54286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65b1d66dc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65b1d66dc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493950"/>
            <a:ext cx="9144000" cy="164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3747300" y="3493900"/>
            <a:ext cx="1649400" cy="1649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4044100"/>
            <a:ext cx="9144000" cy="109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4022400" y="4044100"/>
            <a:ext cx="1099200" cy="109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29" name="Google Shape;29;p5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30" name="Google Shape;30;p5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32;p5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" name="Google Shape;33;p5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hort + 1 column + image">
  <p:cSld name="TITLE_AND_BODY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39" name="Google Shape;39;p6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40" name="Google Shape;40;p6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" name="Google Shape;42;p6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" name="Google Shape;43;p6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37404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49" name="Google Shape;49;p7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50" name="Google Shape;50;p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" name="Google Shape;52;p7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" name="Google Shape;53;p7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2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ed">
  <p:cSld name="BLANK_1">
    <p:bg>
      <p:bgPr>
        <a:solidFill>
          <a:schemeClr val="accen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ExtraLight"/>
              <a:buChar char="▪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 smtClean="0"/>
              <a:t>Aledroggo</a:t>
            </a:r>
            <a:endParaRPr dirty="0"/>
          </a:p>
        </p:txBody>
      </p:sp>
      <p:grpSp>
        <p:nvGrpSpPr>
          <p:cNvPr id="99" name="Google Shape;99;p13"/>
          <p:cNvGrpSpPr/>
          <p:nvPr/>
        </p:nvGrpSpPr>
        <p:grpSpPr>
          <a:xfrm>
            <a:off x="4131085" y="3900717"/>
            <a:ext cx="881739" cy="835747"/>
            <a:chOff x="5300400" y="3670175"/>
            <a:chExt cx="421300" cy="399325"/>
          </a:xfrm>
        </p:grpSpPr>
        <p:sp>
          <p:nvSpPr>
            <p:cNvPr id="100" name="Google Shape;100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Baza danych</a:t>
            </a:r>
            <a:endParaRPr dirty="0"/>
          </a:p>
        </p:txBody>
      </p:sp>
      <p:sp>
        <p:nvSpPr>
          <p:cNvPr id="175" name="Google Shape;175;p20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Symbol zastępczy tekstu 1"/>
          <p:cNvSpPr>
            <a:spLocks noGrp="1"/>
          </p:cNvSpPr>
          <p:nvPr>
            <p:ph type="body" idx="1"/>
          </p:nvPr>
        </p:nvSpPr>
        <p:spPr>
          <a:xfrm>
            <a:off x="549600" y="1200150"/>
            <a:ext cx="7550792" cy="3108300"/>
          </a:xfrm>
        </p:spPr>
        <p:txBody>
          <a:bodyPr/>
          <a:lstStyle/>
          <a:p>
            <a:pPr marL="76200" lvl="0" indent="0">
              <a:spcBef>
                <a:spcPts val="0"/>
              </a:spcBef>
              <a:buNone/>
            </a:pPr>
            <a:r>
              <a:rPr lang="pl-PL" dirty="0" err="1" smtClean="0"/>
              <a:t>Oracle</a:t>
            </a:r>
            <a:r>
              <a:rPr lang="pl-PL" dirty="0" smtClean="0"/>
              <a:t> vs </a:t>
            </a:r>
            <a:r>
              <a:rPr lang="pl-PL" dirty="0" err="1" smtClean="0"/>
              <a:t>MySQL</a:t>
            </a:r>
            <a:endParaRPr lang="pl-PL" dirty="0"/>
          </a:p>
          <a:p>
            <a:pPr lvl="0">
              <a:spcBef>
                <a:spcPts val="0"/>
              </a:spcBef>
            </a:pPr>
            <a:r>
              <a:rPr lang="pl-PL" dirty="0" smtClean="0"/>
              <a:t>Koszt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Obiekt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Skalowalność</a:t>
            </a:r>
          </a:p>
          <a:p>
            <a:r>
              <a:rPr lang="pl-PL" dirty="0" smtClean="0"/>
              <a:t>Dostosowanie do potrzeb</a:t>
            </a:r>
          </a:p>
          <a:p>
            <a:r>
              <a:rPr lang="pl-PL" dirty="0" smtClean="0"/>
              <a:t>Bezpieczeństwo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35855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 smtClean="0"/>
              <a:t>Oracle</a:t>
            </a:r>
            <a:endParaRPr dirty="0"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179512" y="1200150"/>
            <a:ext cx="432048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spcBef>
                <a:spcPts val="0"/>
              </a:spcBef>
              <a:buNone/>
            </a:pPr>
            <a:r>
              <a:rPr lang="pl-PL" dirty="0" smtClean="0"/>
              <a:t>Co poszło nie tak?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Wybór bazy</a:t>
            </a:r>
          </a:p>
          <a:p>
            <a:pPr lvl="0">
              <a:spcBef>
                <a:spcPts val="0"/>
              </a:spcBef>
            </a:pPr>
            <a:r>
              <a:rPr lang="pl-PL" dirty="0" err="1" smtClean="0"/>
              <a:t>cx_Oracle</a:t>
            </a:r>
            <a:endParaRPr lang="pl-PL" dirty="0" smtClean="0"/>
          </a:p>
          <a:p>
            <a:pPr lvl="0">
              <a:spcBef>
                <a:spcPts val="0"/>
              </a:spcBef>
            </a:pPr>
            <a:r>
              <a:rPr lang="pl-PL" dirty="0" err="1" smtClean="0"/>
              <a:t>InstantClient</a:t>
            </a:r>
            <a:r>
              <a:rPr lang="pl-PL" dirty="0" smtClean="0"/>
              <a:t> – Po co?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Prostota</a:t>
            </a:r>
          </a:p>
        </p:txBody>
      </p:sp>
      <p:sp>
        <p:nvSpPr>
          <p:cNvPr id="192" name="Google Shape;192;p2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072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 smtClean="0"/>
              <a:t>Oracle</a:t>
            </a:r>
            <a:endParaRPr dirty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026" name="Picture 2" descr="C:\Users\Jarek\Downloads\ezgif.com-gif-ma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36136"/>
            <a:ext cx="7766050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60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 smtClean="0"/>
              <a:t>Oracle</a:t>
            </a:r>
            <a:endParaRPr dirty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03598"/>
            <a:ext cx="6793657" cy="290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753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" lvl="0"/>
            <a:r>
              <a:rPr lang="pl-PL" dirty="0"/>
              <a:t>Allegro REST API</a:t>
            </a:r>
            <a:endParaRPr lang="pl-PL" dirty="0"/>
          </a:p>
        </p:txBody>
      </p:sp>
      <p:sp>
        <p:nvSpPr>
          <p:cNvPr id="175" name="Google Shape;175;p20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Symbol zastępczy tekstu 1"/>
          <p:cNvSpPr>
            <a:spLocks noGrp="1"/>
          </p:cNvSpPr>
          <p:nvPr>
            <p:ph type="body" idx="1"/>
          </p:nvPr>
        </p:nvSpPr>
        <p:spPr>
          <a:xfrm>
            <a:off x="549600" y="1200150"/>
            <a:ext cx="7550792" cy="31083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pl-PL" dirty="0" smtClean="0"/>
              <a:t>OAuth2</a:t>
            </a:r>
            <a:endParaRPr lang="pl-PL" dirty="0" smtClean="0"/>
          </a:p>
          <a:p>
            <a:pPr lvl="0">
              <a:spcBef>
                <a:spcPts val="0"/>
              </a:spcBef>
            </a:pPr>
            <a:r>
              <a:rPr lang="pl-PL" dirty="0" smtClean="0"/>
              <a:t>User </a:t>
            </a:r>
            <a:r>
              <a:rPr lang="pl-PL" dirty="0" err="1" smtClean="0"/>
              <a:t>authorization</a:t>
            </a:r>
            <a:endParaRPr lang="pl-PL" dirty="0" smtClean="0"/>
          </a:p>
          <a:p>
            <a:pPr>
              <a:spcBef>
                <a:spcPts val="0"/>
              </a:spcBef>
            </a:pPr>
            <a:r>
              <a:rPr lang="pl-PL" dirty="0" err="1"/>
              <a:t>Client_credentials</a:t>
            </a:r>
            <a:r>
              <a:rPr lang="pl-PL" dirty="0"/>
              <a:t> </a:t>
            </a:r>
            <a:r>
              <a:rPr lang="pl-PL" dirty="0" err="1"/>
              <a:t>flow</a:t>
            </a:r>
            <a:endParaRPr lang="pl-PL" dirty="0"/>
          </a:p>
          <a:p>
            <a:pPr lvl="0">
              <a:spcBef>
                <a:spcPts val="0"/>
              </a:spcBef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27499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Google </a:t>
            </a:r>
            <a:r>
              <a:rPr lang="pl-PL" dirty="0" err="1" smtClean="0"/>
              <a:t>Cloud</a:t>
            </a:r>
            <a:r>
              <a:rPr lang="pl-PL" dirty="0" smtClean="0"/>
              <a:t> Platform</a:t>
            </a:r>
            <a:endParaRPr dirty="0"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179512" y="1200150"/>
            <a:ext cx="432048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pl-PL" dirty="0" err="1" smtClean="0"/>
              <a:t>App</a:t>
            </a:r>
            <a:r>
              <a:rPr lang="pl-PL" dirty="0" smtClean="0"/>
              <a:t> Engine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300$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Kompatybilność</a:t>
            </a:r>
          </a:p>
          <a:p>
            <a:pPr lvl="0">
              <a:spcBef>
                <a:spcPts val="0"/>
              </a:spcBef>
            </a:pPr>
            <a:endParaRPr lang="pl-PL" dirty="0"/>
          </a:p>
          <a:p>
            <a:pPr marL="76200" lvl="0" indent="0">
              <a:spcBef>
                <a:spcPts val="0"/>
              </a:spcBef>
              <a:buNone/>
            </a:pPr>
            <a:endParaRPr lang="pl-PL" dirty="0" smtClean="0"/>
          </a:p>
          <a:p>
            <a:pPr lvl="0">
              <a:spcBef>
                <a:spcPts val="0"/>
              </a:spcBef>
            </a:pPr>
            <a:r>
              <a:rPr lang="pl-PL" dirty="0" smtClean="0"/>
              <a:t>Heroku, </a:t>
            </a:r>
            <a:r>
              <a:rPr lang="pl-PL" dirty="0" err="1" smtClean="0"/>
              <a:t>PythonAnywhere</a:t>
            </a:r>
            <a:r>
              <a:rPr lang="pl-PL" dirty="0" smtClean="0"/>
              <a:t>…</a:t>
            </a:r>
          </a:p>
          <a:p>
            <a:pPr lvl="0">
              <a:spcBef>
                <a:spcPts val="0"/>
              </a:spcBef>
            </a:pPr>
            <a:endParaRPr lang="pl-PL" dirty="0"/>
          </a:p>
          <a:p>
            <a:pPr marL="76200" lvl="0" indent="0">
              <a:spcBef>
                <a:spcPts val="0"/>
              </a:spcBef>
              <a:buNone/>
            </a:pPr>
            <a:endParaRPr lang="pl-PL" dirty="0" smtClean="0"/>
          </a:p>
          <a:p>
            <a:pPr marL="76200" lvl="0" indent="0">
              <a:spcBef>
                <a:spcPts val="0"/>
              </a:spcBef>
              <a:buNone/>
            </a:pPr>
            <a:endParaRPr lang="pl-PL" dirty="0" smtClean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098" name="Picture 2" descr="C:\Users\Jarek\Downloads\2719856_203327804_opel-astra-iv-klapa-tylna-kompletna-szyba-hatchback_x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46646"/>
            <a:ext cx="4067606" cy="305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55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3</a:t>
            </a:r>
            <a:r>
              <a:rPr lang="en" dirty="0" smtClean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Efekty</a:t>
            </a:r>
            <a:endParaRPr dirty="0"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Co widzi użytkownik?</a:t>
            </a:r>
            <a:endParaRPr lang="pl-PL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www.aledroggo.pl</a:t>
            </a:r>
          </a:p>
        </p:txBody>
      </p:sp>
      <p:grpSp>
        <p:nvGrpSpPr>
          <p:cNvPr id="128" name="Google Shape;128;p16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29" name="Google Shape;129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64632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354750"/>
            <a:ext cx="443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000" dirty="0" smtClean="0"/>
              <a:t/>
            </a:r>
            <a:br>
              <a:rPr lang="pl-PL" sz="6000" dirty="0" smtClean="0"/>
            </a:br>
            <a:endParaRPr sz="6000" dirty="0"/>
          </a:p>
        </p:txBody>
      </p:sp>
      <p:sp>
        <p:nvSpPr>
          <p:cNvPr id="153" name="Google Shape;153;p19"/>
          <p:cNvSpPr txBox="1">
            <a:spLocks noGrp="1"/>
          </p:cNvSpPr>
          <p:nvPr>
            <p:ph type="subTitle" idx="4294967295"/>
          </p:nvPr>
        </p:nvSpPr>
        <p:spPr>
          <a:xfrm>
            <a:off x="1547664" y="1995686"/>
            <a:ext cx="4434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 smtClean="0"/>
              <a:t>Jak to działa?</a:t>
            </a:r>
            <a:endParaRPr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5122" name="Picture 2" descr="C:\Users\Jarek\Downloads\x1080.jf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93609"/>
            <a:ext cx="473652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927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4</a:t>
            </a:r>
            <a:r>
              <a:rPr lang="en" dirty="0" smtClean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Coś konkretnego</a:t>
            </a:r>
            <a:endParaRPr dirty="0"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Trochę wiedzy</a:t>
            </a:r>
          </a:p>
        </p:txBody>
      </p:sp>
      <p:grpSp>
        <p:nvGrpSpPr>
          <p:cNvPr id="128" name="Google Shape;128;p16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29" name="Google Shape;129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9526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OAuth </a:t>
            </a:r>
            <a:r>
              <a:rPr lang="pl-PL" dirty="0" smtClean="0"/>
              <a:t>2.0</a:t>
            </a:r>
            <a:endParaRPr dirty="0"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323528" y="1203598"/>
            <a:ext cx="468052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 smtClean="0"/>
              <a:t>Otwarty framework pozwalający na budowę bezpiecznych mechanizmów autoryzacyjnych z wykorzystaniem wielu platform</a:t>
            </a:r>
            <a:endParaRPr dirty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010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Główna idea</a:t>
            </a:r>
            <a:endParaRPr dirty="0"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Co to i po co to komu?</a:t>
            </a:r>
            <a:endParaRPr dirty="0"/>
          </a:p>
        </p:txBody>
      </p:sp>
      <p:grpSp>
        <p:nvGrpSpPr>
          <p:cNvPr id="128" name="Google Shape;128;p16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29" name="Google Shape;129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OAuth2 w akcji </a:t>
            </a:r>
            <a:endParaRPr dirty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6149" name="Picture 5" descr="C:\Users\Jarek\Downloads\Untitled Diagram (4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9662"/>
            <a:ext cx="6743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015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OAuth2-elementy</a:t>
            </a:r>
            <a:endParaRPr dirty="0"/>
          </a:p>
        </p:txBody>
      </p:sp>
      <p:sp>
        <p:nvSpPr>
          <p:cNvPr id="175" name="Google Shape;175;p20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" name="Symbol zastępczy tekstu 1"/>
          <p:cNvSpPr>
            <a:spLocks noGrp="1"/>
          </p:cNvSpPr>
          <p:nvPr>
            <p:ph type="body" idx="1"/>
          </p:nvPr>
        </p:nvSpPr>
        <p:spPr>
          <a:xfrm>
            <a:off x="549600" y="1200150"/>
            <a:ext cx="7550792" cy="31083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pl-PL" dirty="0" smtClean="0"/>
              <a:t>Resource </a:t>
            </a:r>
            <a:r>
              <a:rPr lang="pl-PL" dirty="0" err="1" smtClean="0"/>
              <a:t>owner</a:t>
            </a:r>
            <a:endParaRPr lang="pl-PL" dirty="0" smtClean="0"/>
          </a:p>
          <a:p>
            <a:pPr lvl="0">
              <a:spcBef>
                <a:spcPts val="0"/>
              </a:spcBef>
            </a:pPr>
            <a:r>
              <a:rPr lang="pl-PL" dirty="0"/>
              <a:t>C</a:t>
            </a:r>
            <a:r>
              <a:rPr lang="pl-PL" dirty="0" smtClean="0"/>
              <a:t>lient</a:t>
            </a:r>
          </a:p>
          <a:p>
            <a:pPr>
              <a:spcBef>
                <a:spcPts val="0"/>
              </a:spcBef>
            </a:pPr>
            <a:r>
              <a:rPr lang="pl-PL" dirty="0" err="1" smtClean="0"/>
              <a:t>Authorization</a:t>
            </a:r>
            <a:r>
              <a:rPr lang="pl-PL" dirty="0" smtClean="0"/>
              <a:t> </a:t>
            </a:r>
            <a:r>
              <a:rPr lang="pl-PL" dirty="0" err="1" smtClean="0"/>
              <a:t>server</a:t>
            </a:r>
            <a:endParaRPr lang="pl-PL" dirty="0" smtClean="0"/>
          </a:p>
          <a:p>
            <a:pPr>
              <a:spcBef>
                <a:spcPts val="0"/>
              </a:spcBef>
            </a:pPr>
            <a:r>
              <a:rPr lang="pl-PL" dirty="0" smtClean="0"/>
              <a:t>Resource </a:t>
            </a:r>
            <a:r>
              <a:rPr lang="pl-PL" dirty="0" err="1" smtClean="0"/>
              <a:t>server</a:t>
            </a:r>
            <a:endParaRPr lang="pl-PL" dirty="0" smtClean="0"/>
          </a:p>
          <a:p>
            <a:pPr>
              <a:spcBef>
                <a:spcPts val="0"/>
              </a:spcBef>
            </a:pPr>
            <a:r>
              <a:rPr lang="pl-PL" dirty="0" smtClean="0"/>
              <a:t>Access </a:t>
            </a:r>
            <a:r>
              <a:rPr lang="pl-PL" dirty="0" err="1" smtClean="0"/>
              <a:t>token</a:t>
            </a:r>
            <a:endParaRPr lang="pl-PL" dirty="0"/>
          </a:p>
          <a:p>
            <a:pPr lvl="0">
              <a:spcBef>
                <a:spcPts val="0"/>
              </a:spcBef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651031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OAuth2-scenariusze</a:t>
            </a:r>
            <a:endParaRPr dirty="0"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179512" y="1200150"/>
            <a:ext cx="432048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pl-PL" dirty="0" err="1" smtClean="0"/>
              <a:t>Authorization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flow</a:t>
            </a:r>
            <a:endParaRPr lang="pl-PL" dirty="0" smtClean="0"/>
          </a:p>
          <a:p>
            <a:pPr lvl="0">
              <a:spcBef>
                <a:spcPts val="0"/>
              </a:spcBef>
            </a:pPr>
            <a:r>
              <a:rPr lang="pl-PL" dirty="0" err="1" smtClean="0"/>
              <a:t>Client_credentials</a:t>
            </a:r>
            <a:r>
              <a:rPr lang="pl-PL" dirty="0" smtClean="0"/>
              <a:t> </a:t>
            </a:r>
            <a:r>
              <a:rPr lang="pl-PL" dirty="0" err="1" smtClean="0"/>
              <a:t>flow</a:t>
            </a:r>
            <a:endParaRPr lang="pl-PL" dirty="0" smtClean="0"/>
          </a:p>
          <a:p>
            <a:pPr>
              <a:spcBef>
                <a:spcPts val="0"/>
              </a:spcBef>
            </a:pPr>
            <a:r>
              <a:rPr lang="pl-PL" dirty="0" err="1"/>
              <a:t>Token</a:t>
            </a:r>
            <a:r>
              <a:rPr lang="pl-PL" dirty="0"/>
              <a:t> </a:t>
            </a:r>
            <a:r>
              <a:rPr lang="pl-PL" dirty="0" err="1"/>
              <a:t>refreshing</a:t>
            </a:r>
            <a:r>
              <a:rPr lang="pl-PL" dirty="0"/>
              <a:t> </a:t>
            </a:r>
          </a:p>
          <a:p>
            <a:pPr lvl="0">
              <a:spcBef>
                <a:spcPts val="0"/>
              </a:spcBef>
            </a:pPr>
            <a:endParaRPr lang="pl-PL" dirty="0"/>
          </a:p>
          <a:p>
            <a:pPr marL="76200" lvl="0" indent="0">
              <a:spcBef>
                <a:spcPts val="0"/>
              </a:spcBef>
              <a:buNone/>
            </a:pPr>
            <a:endParaRPr lang="pl-PL" dirty="0" smtClean="0"/>
          </a:p>
          <a:p>
            <a:pPr marL="76200" lvl="0" indent="0">
              <a:spcBef>
                <a:spcPts val="0"/>
              </a:spcBef>
              <a:buNone/>
            </a:pPr>
            <a:endParaRPr lang="pl-PL" dirty="0" smtClean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4359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75606"/>
            <a:ext cx="7804150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4989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API</a:t>
            </a:r>
            <a:endParaRPr dirty="0"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323528" y="1203598"/>
            <a:ext cx="468052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 smtClean="0"/>
              <a:t>API ma za zadanie stworzyć środowisko w którym aplikacje będą mogły się ze sobą porozumiewać. API to pewnego rodzaju standard opisujący komunikacje między aplikacjami</a:t>
            </a:r>
            <a:endParaRPr dirty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922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REST</a:t>
            </a:r>
            <a:endParaRPr dirty="0"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323528" y="1203598"/>
            <a:ext cx="468052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 smtClean="0"/>
              <a:t>REST(</a:t>
            </a:r>
            <a:r>
              <a:rPr lang="pl-PL" dirty="0" err="1" smtClean="0"/>
              <a:t>representational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r>
              <a:rPr lang="pl-PL" dirty="0" smtClean="0"/>
              <a:t> transfer) Jest to rodzaj struktury/architektury API. Wymiana danych najczęściej odbywa się w formacie JSON, rzadziej XML.</a:t>
            </a:r>
            <a:endParaRPr dirty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3873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REST API</a:t>
            </a:r>
            <a:endParaRPr dirty="0"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179512" y="1200150"/>
            <a:ext cx="432048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pl-PL" dirty="0" smtClean="0"/>
              <a:t>Statyczność – TCP/IP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Jednolitość interfejsu</a:t>
            </a:r>
          </a:p>
          <a:p>
            <a:pPr lvl="0">
              <a:spcBef>
                <a:spcPts val="0"/>
              </a:spcBef>
            </a:pPr>
            <a:r>
              <a:rPr lang="pl-PL" dirty="0" err="1" smtClean="0"/>
              <a:t>Cacheable</a:t>
            </a:r>
            <a:endParaRPr lang="pl-PL" dirty="0" smtClean="0"/>
          </a:p>
          <a:p>
            <a:pPr lvl="0">
              <a:spcBef>
                <a:spcPts val="0"/>
              </a:spcBef>
            </a:pPr>
            <a:r>
              <a:rPr lang="pl-PL" dirty="0" smtClean="0"/>
              <a:t>Klient-Serwer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Warstwowość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Kod na żądanie</a:t>
            </a:r>
            <a:endParaRPr lang="pl-PL" dirty="0"/>
          </a:p>
          <a:p>
            <a:pPr marL="76200" lvl="0" indent="0">
              <a:spcBef>
                <a:spcPts val="0"/>
              </a:spcBef>
              <a:buNone/>
            </a:pPr>
            <a:endParaRPr lang="pl-PL" dirty="0" smtClean="0"/>
          </a:p>
          <a:p>
            <a:pPr marL="76200" lvl="0" indent="0">
              <a:spcBef>
                <a:spcPts val="0"/>
              </a:spcBef>
              <a:buNone/>
            </a:pPr>
            <a:endParaRPr lang="pl-PL" dirty="0" smtClean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3380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REST API</a:t>
            </a:r>
            <a:endParaRPr dirty="0"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323528" y="1203598"/>
            <a:ext cx="468052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 smtClean="0"/>
              <a:t>To po prostu zbiór odpowiedzi/reakcji w zależności od URI oraz metody HTTP jaka została wykonana</a:t>
            </a:r>
            <a:endParaRPr dirty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1679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5" y="1511300"/>
            <a:ext cx="530225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2498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Przyspieszony kurs </a:t>
            </a:r>
            <a:r>
              <a:rPr lang="pl-PL" dirty="0" err="1" smtClean="0"/>
              <a:t>Flask</a:t>
            </a:r>
            <a:endParaRPr dirty="0"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323528" y="1203598"/>
            <a:ext cx="468052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 err="1" smtClean="0"/>
              <a:t>Flask</a:t>
            </a:r>
            <a:r>
              <a:rPr lang="pl-PL" dirty="0" smtClean="0"/>
              <a:t> jest to framework znacznie upraszczający tworzenie aplikacji webowych, zapewniający przejrzysty schemat łączenia adresów URL, danych, widoków i szablonów</a:t>
            </a:r>
            <a:endParaRPr dirty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0755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Pomysł</a:t>
            </a:r>
            <a:endParaRPr dirty="0"/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pl-PL" dirty="0" smtClean="0"/>
              <a:t>Prosta zasada/funkcjonalność</a:t>
            </a:r>
            <a:endParaRPr lang="pl-PL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pl-PL" dirty="0" smtClean="0"/>
              <a:t>Możliwość rozbudowy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pl-PL" dirty="0" smtClean="0"/>
              <a:t>Historia cen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pl-PL" dirty="0" smtClean="0"/>
              <a:t>Logowanie/rejestracja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l-PL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 smtClean="0"/>
              <a:t>Czy to wszystko ma sens?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 err="1" smtClean="0"/>
              <a:t>c.d.n</a:t>
            </a:r>
            <a:r>
              <a:rPr lang="pl-PL" dirty="0" smtClean="0"/>
              <a:t>…..</a:t>
            </a:r>
            <a:endParaRPr dirty="0"/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9" name="Google Shape;189;p2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 smtClean="0"/>
              <a:t>Flask</a:t>
            </a:r>
            <a:endParaRPr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03598"/>
            <a:ext cx="7834313" cy="262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866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9" name="Google Shape;189;p2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 smtClean="0"/>
              <a:t>Flask</a:t>
            </a:r>
            <a:endParaRPr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31589"/>
            <a:ext cx="9108504" cy="295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1156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9" name="Google Shape;189;p2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 smtClean="0"/>
              <a:t>Flask</a:t>
            </a:r>
            <a:endParaRPr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3" y="1131590"/>
            <a:ext cx="9121527" cy="2923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344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9" name="Google Shape;1089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0" name="Google Shape;1090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91" name="Google Shape;1091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092" name="Google Shape;1092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093" name="Google Shape;1093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94" name="Google Shape;1094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95" name="Google Shape;1095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096" name="Google Shape;1096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97" name="Google Shape;1097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98" name="Google Shape;1098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099" name="Google Shape;1099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00" name="Google Shape;1100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01" name="Google Shape;1101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102" name="Google Shape;1102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03" name="Google Shape;1103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104" name="Google Shape;1104;p42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354750"/>
            <a:ext cx="443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000" dirty="0" smtClean="0"/>
              <a:t/>
            </a:r>
            <a:br>
              <a:rPr lang="pl-PL" sz="6000" dirty="0" smtClean="0"/>
            </a:br>
            <a:r>
              <a:rPr lang="pl-PL" sz="6000" dirty="0" smtClean="0"/>
              <a:t>Dzień świstaka</a:t>
            </a:r>
            <a:endParaRPr sz="6000" dirty="0"/>
          </a:p>
        </p:txBody>
      </p:sp>
      <p:sp>
        <p:nvSpPr>
          <p:cNvPr id="153" name="Google Shape;153;p19"/>
          <p:cNvSpPr txBox="1">
            <a:spLocks noGrp="1"/>
          </p:cNvSpPr>
          <p:nvPr>
            <p:ph type="subTitle" idx="4294967295"/>
          </p:nvPr>
        </p:nvSpPr>
        <p:spPr>
          <a:xfrm>
            <a:off x="685800" y="2497155"/>
            <a:ext cx="4434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 smtClean="0"/>
              <a:t>Czyli gdzieś już widziałem ten film</a:t>
            </a:r>
            <a:endParaRPr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 descr="C:\Users\Jarek\Downloads\FERAL-CAMELS-GET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9501"/>
            <a:ext cx="4176464" cy="234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2</a:t>
            </a:r>
            <a:r>
              <a:rPr lang="en" dirty="0" smtClean="0"/>
              <a:t>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Moje podejście</a:t>
            </a:r>
            <a:endParaRPr dirty="0"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Jak to zrobiłem i co poszło nie tak?</a:t>
            </a:r>
            <a:endParaRPr dirty="0"/>
          </a:p>
        </p:txBody>
      </p:sp>
      <p:grpSp>
        <p:nvGrpSpPr>
          <p:cNvPr id="128" name="Google Shape;128;p16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29" name="Google Shape;129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7273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Podejście</a:t>
            </a:r>
            <a:endParaRPr dirty="0"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179512" y="1200150"/>
            <a:ext cx="432048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spcBef>
                <a:spcPts val="0"/>
              </a:spcBef>
              <a:buNone/>
            </a:pPr>
            <a:r>
              <a:rPr lang="pl-PL" dirty="0" smtClean="0"/>
              <a:t>Dwa elementy tej układanki: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Robota użytkownika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Robota </a:t>
            </a:r>
            <a:r>
              <a:rPr lang="pl-PL" dirty="0" err="1" smtClean="0"/>
              <a:t>robota</a:t>
            </a:r>
            <a:endParaRPr lang="pl-PL" dirty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050" name="Picture 2" descr="C:\Users\Jarek\Downloads\88481029-a-rock-climber-on-a-rock-a-man-climbs-the-rock-on-the-background-of-a-beautiful-mountain-landscape-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80926"/>
            <a:ext cx="4189586" cy="279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17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Użytkownik</a:t>
            </a:r>
            <a:endParaRPr dirty="0"/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spcBef>
                <a:spcPts val="0"/>
              </a:spcBef>
              <a:buNone/>
            </a:pPr>
            <a:r>
              <a:rPr lang="pl-PL" dirty="0" smtClean="0"/>
              <a:t>Potrzebuje: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Graficzny interfejs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Szybki czas odpowiedzi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Przejrzystości</a:t>
            </a:r>
          </a:p>
          <a:p>
            <a:pPr marL="76200" lvl="0" indent="0">
              <a:spcBef>
                <a:spcPts val="0"/>
              </a:spcBef>
              <a:buNone/>
            </a:pPr>
            <a:endParaRPr lang="pl-PL" dirty="0" smtClean="0"/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4294967295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399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Komunikacja</a:t>
            </a:r>
            <a:endParaRPr dirty="0"/>
          </a:p>
        </p:txBody>
      </p:sp>
      <p:sp>
        <p:nvSpPr>
          <p:cNvPr id="175" name="Google Shape;175;p20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Symbol zastępczy tekstu 1"/>
          <p:cNvSpPr>
            <a:spLocks noGrp="1"/>
          </p:cNvSpPr>
          <p:nvPr>
            <p:ph type="body" idx="1"/>
          </p:nvPr>
        </p:nvSpPr>
        <p:spPr>
          <a:xfrm>
            <a:off x="549600" y="1200150"/>
            <a:ext cx="7550792" cy="3108300"/>
          </a:xfrm>
        </p:spPr>
        <p:txBody>
          <a:bodyPr/>
          <a:lstStyle/>
          <a:p>
            <a:pPr marL="76200" lvl="0" indent="0">
              <a:spcBef>
                <a:spcPts val="0"/>
              </a:spcBef>
              <a:buNone/>
            </a:pPr>
            <a:r>
              <a:rPr lang="pl-PL" dirty="0" err="1" smtClean="0"/>
              <a:t>Flask</a:t>
            </a:r>
            <a:r>
              <a:rPr lang="pl-PL" dirty="0" smtClean="0"/>
              <a:t> vs </a:t>
            </a:r>
            <a:r>
              <a:rPr lang="pl-PL" dirty="0" err="1" smtClean="0"/>
              <a:t>Django</a:t>
            </a:r>
            <a:endParaRPr lang="pl-PL" dirty="0"/>
          </a:p>
          <a:p>
            <a:pPr lvl="0">
              <a:spcBef>
                <a:spcPts val="0"/>
              </a:spcBef>
            </a:pPr>
            <a:r>
              <a:rPr lang="pl-PL" dirty="0" smtClean="0"/>
              <a:t>Framework</a:t>
            </a:r>
          </a:p>
          <a:p>
            <a:pPr lvl="0">
              <a:spcBef>
                <a:spcPts val="0"/>
              </a:spcBef>
            </a:pPr>
            <a:r>
              <a:rPr lang="pl-PL" dirty="0" err="1" smtClean="0"/>
              <a:t>Admin</a:t>
            </a:r>
            <a:endParaRPr lang="pl-PL" dirty="0" smtClean="0"/>
          </a:p>
          <a:p>
            <a:pPr lvl="0">
              <a:spcBef>
                <a:spcPts val="0"/>
              </a:spcBef>
            </a:pPr>
            <a:r>
              <a:rPr lang="pl-PL" dirty="0" smtClean="0"/>
              <a:t>ORM(biblioteki)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Autentykacja i autoryzacja</a:t>
            </a:r>
            <a:endParaRPr lang="pl-PL" dirty="0" smtClean="0"/>
          </a:p>
          <a:p>
            <a:pPr lvl="0">
              <a:spcBef>
                <a:spcPts val="0"/>
              </a:spcBef>
            </a:pPr>
            <a:r>
              <a:rPr lang="pl-PL" dirty="0" smtClean="0"/>
              <a:t>Formularze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77116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Robot</a:t>
            </a:r>
            <a:endParaRPr dirty="0"/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539552" y="1059582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spcBef>
                <a:spcPts val="0"/>
              </a:spcBef>
              <a:buNone/>
            </a:pPr>
            <a:r>
              <a:rPr lang="pl-PL" dirty="0" smtClean="0"/>
              <a:t>Chciałby: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Żeby użytkownik nie był głupi</a:t>
            </a:r>
            <a:endParaRPr lang="pl-PL" dirty="0"/>
          </a:p>
          <a:p>
            <a:pPr lvl="0">
              <a:spcBef>
                <a:spcPts val="0"/>
              </a:spcBef>
            </a:pPr>
            <a:r>
              <a:rPr lang="pl-PL" dirty="0" smtClean="0"/>
              <a:t>Połączenie ze swoją bazą danych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Połączenie </a:t>
            </a:r>
            <a:r>
              <a:rPr lang="pl-PL" dirty="0" smtClean="0"/>
              <a:t>z </a:t>
            </a:r>
            <a:r>
              <a:rPr lang="pl-PL" dirty="0" smtClean="0"/>
              <a:t>allegro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Szybki „Algorytm” gromadzenia, oraz przetwarzania danych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Gdzieś pracować</a:t>
            </a:r>
          </a:p>
          <a:p>
            <a:pPr lvl="0">
              <a:spcBef>
                <a:spcPts val="0"/>
              </a:spcBef>
            </a:pPr>
            <a:r>
              <a:rPr lang="pl-PL" dirty="0" smtClean="0"/>
              <a:t>Być bezpieczny</a:t>
            </a:r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4294967295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605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55C21"/>
      </a:accent1>
      <a:accent2>
        <a:srgbClr val="BA3B21"/>
      </a:accent2>
      <a:accent3>
        <a:srgbClr val="661201"/>
      </a:accent3>
      <a:accent4>
        <a:srgbClr val="27272D"/>
      </a:accent4>
      <a:accent5>
        <a:srgbClr val="4F4F5C"/>
      </a:accent5>
      <a:accent6>
        <a:srgbClr val="D4D3D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381</Words>
  <Application>Microsoft Office PowerPoint</Application>
  <PresentationFormat>Pokaz na ekranie (16:9)</PresentationFormat>
  <Paragraphs>144</Paragraphs>
  <Slides>33</Slides>
  <Notes>33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33</vt:i4>
      </vt:variant>
    </vt:vector>
  </HeadingPairs>
  <TitlesOfParts>
    <vt:vector size="38" baseType="lpstr">
      <vt:lpstr>Arial</vt:lpstr>
      <vt:lpstr>Encode Sans ExtraLight</vt:lpstr>
      <vt:lpstr>Montserrat</vt:lpstr>
      <vt:lpstr>Encode Sans</vt:lpstr>
      <vt:lpstr>Laertes template</vt:lpstr>
      <vt:lpstr>Aledroggo</vt:lpstr>
      <vt:lpstr>1. Główna idea</vt:lpstr>
      <vt:lpstr>Pomysł</vt:lpstr>
      <vt:lpstr> Dzień świstaka</vt:lpstr>
      <vt:lpstr>2. Moje podejście</vt:lpstr>
      <vt:lpstr>Podejście</vt:lpstr>
      <vt:lpstr>Użytkownik</vt:lpstr>
      <vt:lpstr>Komunikacja</vt:lpstr>
      <vt:lpstr>Robot</vt:lpstr>
      <vt:lpstr>Baza danych</vt:lpstr>
      <vt:lpstr>Oracle</vt:lpstr>
      <vt:lpstr>Oracle</vt:lpstr>
      <vt:lpstr>Oracle</vt:lpstr>
      <vt:lpstr>Allegro REST API</vt:lpstr>
      <vt:lpstr>Google Cloud Platform</vt:lpstr>
      <vt:lpstr>3. Efekty</vt:lpstr>
      <vt:lpstr> </vt:lpstr>
      <vt:lpstr>4. Coś konkretnego</vt:lpstr>
      <vt:lpstr>OAuth 2.0</vt:lpstr>
      <vt:lpstr>OAuth2 w akcji </vt:lpstr>
      <vt:lpstr>OAuth2-elementy</vt:lpstr>
      <vt:lpstr>OAuth2-scenariusze</vt:lpstr>
      <vt:lpstr>Prezentacja programu PowerPoint</vt:lpstr>
      <vt:lpstr>API</vt:lpstr>
      <vt:lpstr>REST</vt:lpstr>
      <vt:lpstr>REST API</vt:lpstr>
      <vt:lpstr>REST API</vt:lpstr>
      <vt:lpstr>Prezentacja programu PowerPoint</vt:lpstr>
      <vt:lpstr>Przyspieszony kurs Flask</vt:lpstr>
      <vt:lpstr>Flask</vt:lpstr>
      <vt:lpstr>Flask</vt:lpstr>
      <vt:lpstr>Flask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Aledroggo</dc:title>
  <dc:creator>Jarek</dc:creator>
  <cp:lastModifiedBy>Jarek</cp:lastModifiedBy>
  <cp:revision>28</cp:revision>
  <dcterms:modified xsi:type="dcterms:W3CDTF">2020-06-03T00:57:43Z</dcterms:modified>
</cp:coreProperties>
</file>