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7" r:id="rId5"/>
    <p:sldId id="268" r:id="rId6"/>
    <p:sldId id="259" r:id="rId7"/>
    <p:sldId id="272" r:id="rId8"/>
    <p:sldId id="262" r:id="rId9"/>
    <p:sldId id="273" r:id="rId10"/>
  </p:sldIdLst>
  <p:sldSz cx="12188825" cy="6858000"/>
  <p:notesSz cx="6858000" cy="9144000"/>
  <p:defaultTextStyle>
    <a:defPPr rtl="0">
      <a:defRPr lang="ru-ru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989"/>
    <a:srgbClr val="009999"/>
    <a:srgbClr val="0D1934"/>
    <a:srgbClr val="394404"/>
    <a:srgbClr val="5F6F0F"/>
    <a:srgbClr val="718412"/>
    <a:srgbClr val="65741A"/>
    <a:srgbClr val="70811D"/>
    <a:srgbClr val="7B8D1F"/>
    <a:srgbClr val="8397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3" autoAdjust="0"/>
    <p:restoredTop sz="94660"/>
  </p:normalViewPr>
  <p:slideViewPr>
    <p:cSldViewPr>
      <p:cViewPr varScale="1">
        <p:scale>
          <a:sx n="111" d="100"/>
          <a:sy n="111" d="100"/>
        </p:scale>
        <p:origin x="468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Щелкните, чтобы изменить стили текста образца слайда</a:t>
            </a:r>
          </a:p>
          <a:p>
            <a:pPr lvl="1" rtl="0"/>
            <a:r>
              <a:t>Второй уровень</a:t>
            </a:r>
          </a:p>
          <a:p>
            <a:pPr lvl="2" rtl="0"/>
            <a:r>
              <a:t>Третий уровень</a:t>
            </a:r>
          </a:p>
          <a:p>
            <a:pPr lvl="3" rtl="0"/>
            <a:r>
              <a:t>Четвертый уровень</a:t>
            </a:r>
          </a:p>
          <a:p>
            <a:pPr lvl="4" rtl="0"/>
            <a:r>
              <a:t>Пятый уровень</a:t>
            </a:r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диагонали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Прямая соединительная линия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линии снизу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Полилиния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Полилиния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Полилиния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/>
              <a:t>Образец подзаголовка</a:t>
            </a:r>
            <a:endParaRPr/>
          </a:p>
        </p:txBody>
      </p:sp>
      <p:sp>
        <p:nvSpPr>
          <p:cNvPr id="22" name="Дата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диагонали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Прямая соединительная линия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5" name="Замещающий текст 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4" name="Замещающий текст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4" name="Замещающий текст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ru-RU"/>
              <a:t>Вставка рисунка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линии слева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Полилиния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Полилиния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Полилиния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ru"/>
              <a:t>Стиль образца заголовка</a:t>
            </a:r>
            <a:endParaRPr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ru"/>
              <a:t>Образец текста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sz="8800" dirty="0">
                <a:solidFill>
                  <a:srgbClr val="009999"/>
                </a:solidFill>
              </a:rPr>
              <a:t>Repi</a:t>
            </a:r>
            <a:endParaRPr lang="ru" sz="8800" dirty="0">
              <a:solidFill>
                <a:srgbClr val="009999"/>
              </a:solidFill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sz="2400" dirty="0"/>
              <a:t>Б</a:t>
            </a:r>
            <a:r>
              <a:rPr lang="ru" sz="2400" dirty="0"/>
              <a:t>от-помощник для</a:t>
            </a:r>
            <a:r>
              <a:rPr lang="ru-RU" sz="2400" dirty="0"/>
              <a:t> каждого приема пищи</a:t>
            </a:r>
            <a:endParaRPr lang="ru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7FB16A-2D45-4740-9E38-CFF16E0E49FF}"/>
              </a:ext>
            </a:extLst>
          </p:cNvPr>
          <p:cNvSpPr txBox="1"/>
          <p:nvPr/>
        </p:nvSpPr>
        <p:spPr>
          <a:xfrm>
            <a:off x="8326660" y="212546"/>
            <a:ext cx="39604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008989"/>
                </a:solidFill>
              </a:rPr>
              <a:t>Создатели</a:t>
            </a:r>
            <a:r>
              <a:rPr lang="en-US" sz="2800" dirty="0">
                <a:solidFill>
                  <a:srgbClr val="008989"/>
                </a:solidFill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008989"/>
                </a:solidFill>
              </a:rPr>
              <a:t>Арсений Артеменко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008989"/>
                </a:solidFill>
              </a:rPr>
              <a:t>Лазимов Даниил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6C14494-E207-4E3E-8BF6-F2CCCD9130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45" t="19551" r="4416" b="23750"/>
          <a:stretch/>
        </p:blipFill>
        <p:spPr>
          <a:xfrm>
            <a:off x="9139120" y="2893037"/>
            <a:ext cx="2849057" cy="375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205517" y="81949"/>
            <a:ext cx="10360501" cy="1223963"/>
          </a:xfrm>
        </p:spPr>
        <p:txBody>
          <a:bodyPr rtlCol="0">
            <a:normAutofit/>
          </a:bodyPr>
          <a:lstStyle/>
          <a:p>
            <a:pPr algn="ctr" rtl="0"/>
            <a:r>
              <a:rPr lang="ru-RU" sz="6000" dirty="0">
                <a:solidFill>
                  <a:srgbClr val="009999"/>
                </a:solidFill>
              </a:rPr>
              <a:t>Идея</a:t>
            </a:r>
            <a:endParaRPr lang="en-US" sz="6000" dirty="0">
              <a:solidFill>
                <a:srgbClr val="009999"/>
              </a:solidFill>
            </a:endParaRP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485900" y="1700808"/>
            <a:ext cx="10360501" cy="4462272"/>
          </a:xfrm>
        </p:spPr>
        <p:txBody>
          <a:bodyPr rtlCol="0">
            <a:normAutofit/>
          </a:bodyPr>
          <a:lstStyle/>
          <a:p>
            <a:pPr marL="0" indent="0" algn="just">
              <a:buNone/>
            </a:pPr>
            <a:r>
              <a:rPr lang="ru-RU" dirty="0">
                <a:solidFill>
                  <a:srgbClr val="008989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dirty="0">
                <a:solidFill>
                  <a:srgbClr val="00898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еализовать </a:t>
            </a:r>
            <a:r>
              <a:rPr lang="en-US" dirty="0">
                <a:solidFill>
                  <a:srgbClr val="00898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Telegram </a:t>
            </a:r>
            <a:r>
              <a:rPr lang="ru-RU" dirty="0">
                <a:solidFill>
                  <a:srgbClr val="00898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бота, где обычные пользователи вместо того, чтобы долгими часами на просторах интернета искать рецепт понравившегося блюда, мог найти это блюдо в разы быстрее. Мы хотим облегчить повседневную жизнь людей для того чтобы они могли познать всю необъятную вселенную вкусов,  здесь для каждого найдется рецепт, который будет вам по душе.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56562FF-91ED-4FA5-B651-3F9128B36838}"/>
              </a:ext>
            </a:extLst>
          </p:cNvPr>
          <p:cNvSpPr txBox="1"/>
          <p:nvPr/>
        </p:nvSpPr>
        <p:spPr>
          <a:xfrm>
            <a:off x="1593912" y="188640"/>
            <a:ext cx="900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>
                <a:solidFill>
                  <a:srgbClr val="008989"/>
                </a:solidFill>
              </a:rPr>
              <a:t>Реализация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83A841-2111-44C4-A50E-FEC49B503226}"/>
              </a:ext>
            </a:extLst>
          </p:cNvPr>
          <p:cNvSpPr txBox="1"/>
          <p:nvPr/>
        </p:nvSpPr>
        <p:spPr>
          <a:xfrm>
            <a:off x="1413892" y="1378787"/>
            <a:ext cx="9865096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008989"/>
                </a:solidFill>
              </a:rPr>
              <a:t>Для работы бота и выполнения заданного функционала нам нужно было написать необходимые нам парсеры, для сбора информации</a:t>
            </a:r>
            <a:r>
              <a:rPr lang="en-US" sz="2800" dirty="0">
                <a:solidFill>
                  <a:srgbClr val="008989"/>
                </a:solidFill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8989"/>
                </a:solidFill>
              </a:rPr>
              <a:t>country_recipes_parser</a:t>
            </a:r>
            <a:r>
              <a:rPr lang="ru-RU" sz="2800" dirty="0">
                <a:solidFill>
                  <a:srgbClr val="008989"/>
                </a:solidFill>
              </a:rPr>
              <a:t>  </a:t>
            </a:r>
            <a:r>
              <a:rPr lang="en-US" sz="2800" dirty="0">
                <a:solidFill>
                  <a:srgbClr val="008989"/>
                </a:solidFill>
              </a:rPr>
              <a:t>– </a:t>
            </a:r>
            <a:r>
              <a:rPr lang="ru-RU" sz="2800" dirty="0">
                <a:solidFill>
                  <a:srgbClr val="008989"/>
                </a:solidFill>
              </a:rPr>
              <a:t> это парсер блюд по странам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8989"/>
                </a:solidFill>
              </a:rPr>
              <a:t>dishes_recipes_parser</a:t>
            </a:r>
            <a:r>
              <a:rPr lang="ru-RU" sz="2800" dirty="0">
                <a:solidFill>
                  <a:srgbClr val="008989"/>
                </a:solidFill>
              </a:rPr>
              <a:t>  </a:t>
            </a:r>
            <a:r>
              <a:rPr lang="en-US" sz="2800" dirty="0">
                <a:solidFill>
                  <a:srgbClr val="008989"/>
                </a:solidFill>
              </a:rPr>
              <a:t>– </a:t>
            </a:r>
            <a:r>
              <a:rPr lang="ru-RU" sz="2800" dirty="0">
                <a:solidFill>
                  <a:srgbClr val="008989"/>
                </a:solidFill>
              </a:rPr>
              <a:t> это парсер блюд по продуктам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8989"/>
                </a:solidFill>
              </a:rPr>
              <a:t>type_recipes_parser</a:t>
            </a:r>
            <a:r>
              <a:rPr lang="ru-RU" sz="2800" dirty="0">
                <a:solidFill>
                  <a:srgbClr val="008989"/>
                </a:solidFill>
              </a:rPr>
              <a:t>  </a:t>
            </a:r>
            <a:r>
              <a:rPr lang="en-US" sz="2800" dirty="0">
                <a:solidFill>
                  <a:srgbClr val="008989"/>
                </a:solidFill>
              </a:rPr>
              <a:t>– </a:t>
            </a:r>
            <a:r>
              <a:rPr lang="ru-RU" sz="2800" dirty="0">
                <a:solidFill>
                  <a:srgbClr val="008989"/>
                </a:solidFill>
              </a:rPr>
              <a:t> это парсер блюд по видам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8989"/>
                </a:solidFill>
              </a:rPr>
              <a:t>filter_parser </a:t>
            </a:r>
            <a:r>
              <a:rPr lang="ru-RU" sz="2800" dirty="0">
                <a:solidFill>
                  <a:srgbClr val="008989"/>
                </a:solidFill>
              </a:rPr>
              <a:t> </a:t>
            </a:r>
            <a:r>
              <a:rPr lang="en-US" sz="2800" dirty="0">
                <a:solidFill>
                  <a:srgbClr val="008989"/>
                </a:solidFill>
              </a:rPr>
              <a:t>– </a:t>
            </a:r>
            <a:r>
              <a:rPr lang="ru-RU" sz="2800" dirty="0">
                <a:solidFill>
                  <a:srgbClr val="008989"/>
                </a:solidFill>
              </a:rPr>
              <a:t> это парсер для сбора информации</a:t>
            </a:r>
            <a:r>
              <a:rPr lang="ru-RU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2800" b="0" dirty="0">
                <a:solidFill>
                  <a:srgbClr val="008989"/>
                </a:solidFill>
                <a:effectLst/>
                <a:latin typeface="Consolas" panose="020B0609020204030204" pitchFamily="49" charset="0"/>
              </a:rPr>
              <a:t>с сайта</a:t>
            </a:r>
            <a:r>
              <a:rPr lang="en-US" sz="2800" b="0" dirty="0">
                <a:solidFill>
                  <a:srgbClr val="008989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ru-RU" sz="2800" b="0" dirty="0">
                <a:solidFill>
                  <a:srgbClr val="008989"/>
                </a:solidFill>
                <a:effectLst/>
                <a:latin typeface="Consolas" panose="020B0609020204030204" pitchFamily="49" charset="0"/>
              </a:rPr>
              <a:t>текущей страницы, карточки и количества</a:t>
            </a:r>
            <a:endParaRPr lang="en-US" sz="2800" b="0" dirty="0">
              <a:solidFill>
                <a:srgbClr val="008989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800" b="0" dirty="0">
                <a:solidFill>
                  <a:srgbClr val="00898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00898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2800" b="0" dirty="0">
                <a:solidFill>
                  <a:srgbClr val="008989"/>
                </a:solidFill>
                <a:effectLst/>
                <a:latin typeface="Consolas" panose="020B0609020204030204" pitchFamily="49" charset="0"/>
              </a:rPr>
              <a:t>страниц для блюда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8989"/>
                </a:solidFill>
                <a:latin typeface="Consolas" panose="020B0609020204030204" pitchFamily="49" charset="0"/>
              </a:rPr>
              <a:t>c</a:t>
            </a:r>
            <a:r>
              <a:rPr lang="en-US" sz="2800" b="0" dirty="0">
                <a:solidFill>
                  <a:srgbClr val="008989"/>
                </a:solidFill>
                <a:effectLst/>
                <a:latin typeface="Consolas" panose="020B0609020204030204" pitchFamily="49" charset="0"/>
              </a:rPr>
              <a:t>at_parser </a:t>
            </a:r>
            <a:r>
              <a:rPr lang="en-US" sz="2800" dirty="0">
                <a:solidFill>
                  <a:srgbClr val="008989"/>
                </a:solidFill>
                <a:latin typeface="Consolas" panose="020B0609020204030204" pitchFamily="49" charset="0"/>
              </a:rPr>
              <a:t>– </a:t>
            </a:r>
            <a:r>
              <a:rPr lang="ru-RU" sz="2800" dirty="0">
                <a:solidFill>
                  <a:srgbClr val="008989"/>
                </a:solidFill>
                <a:latin typeface="Consolas" panose="020B0609020204030204" pitchFamily="49" charset="0"/>
              </a:rPr>
              <a:t>это парсер для сбора</a:t>
            </a:r>
            <a:r>
              <a:rPr lang="en-US" sz="2800" dirty="0">
                <a:solidFill>
                  <a:srgbClr val="008989"/>
                </a:solidFill>
                <a:latin typeface="Consolas" panose="020B0609020204030204" pitchFamily="49" charset="0"/>
              </a:rPr>
              <a:t> </a:t>
            </a:r>
            <a:r>
              <a:rPr lang="ru-RU" sz="2800" dirty="0">
                <a:solidFill>
                  <a:srgbClr val="008989"/>
                </a:solidFill>
                <a:latin typeface="Consolas" panose="020B0609020204030204" pitchFamily="49" charset="0"/>
              </a:rPr>
              <a:t>кода</a:t>
            </a:r>
            <a:endParaRPr lang="en-US" sz="2800" dirty="0">
              <a:solidFill>
                <a:srgbClr val="008989"/>
              </a:solidFill>
              <a:latin typeface="Consolas" panose="020B0609020204030204" pitchFamily="49" charset="0"/>
            </a:endParaRPr>
          </a:p>
          <a:p>
            <a:r>
              <a:rPr lang="ru-RU" sz="2800" dirty="0">
                <a:solidFill>
                  <a:srgbClr val="008989"/>
                </a:solidFill>
                <a:latin typeface="Consolas" panose="020B0609020204030204" pitchFamily="49" charset="0"/>
              </a:rPr>
              <a:t> ошибки со стороннего </a:t>
            </a:r>
            <a:r>
              <a:rPr lang="en-US" sz="2800" dirty="0" err="1">
                <a:solidFill>
                  <a:srgbClr val="008989"/>
                </a:solidFill>
                <a:latin typeface="Consolas" panose="020B0609020204030204" pitchFamily="49" charset="0"/>
              </a:rPr>
              <a:t>api</a:t>
            </a:r>
            <a:endParaRPr lang="ru-RU" sz="2800" b="0" dirty="0">
              <a:solidFill>
                <a:srgbClr val="008989"/>
              </a:solidFill>
              <a:effectLst/>
              <a:latin typeface="Consolas" panose="020B0609020204030204" pitchFamily="49" charset="0"/>
            </a:endParaRPr>
          </a:p>
          <a:p>
            <a:endParaRPr lang="ru-RU" sz="2800" dirty="0">
              <a:solidFill>
                <a:srgbClr val="008989"/>
              </a:solidFill>
            </a:endParaRPr>
          </a:p>
          <a:p>
            <a:endParaRPr lang="ru-RU" sz="2800" dirty="0">
              <a:solidFill>
                <a:srgbClr val="008989"/>
              </a:solidFill>
            </a:endParaRPr>
          </a:p>
          <a:p>
            <a:endParaRPr lang="ru-RU" sz="2800" dirty="0">
              <a:solidFill>
                <a:srgbClr val="00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56562FF-91ED-4FA5-B651-3F9128B36838}"/>
              </a:ext>
            </a:extLst>
          </p:cNvPr>
          <p:cNvSpPr txBox="1"/>
          <p:nvPr/>
        </p:nvSpPr>
        <p:spPr>
          <a:xfrm>
            <a:off x="1593912" y="188640"/>
            <a:ext cx="900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>
                <a:solidFill>
                  <a:srgbClr val="008989"/>
                </a:solidFill>
              </a:rPr>
              <a:t>Реализация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83A841-2111-44C4-A50E-FEC49B503226}"/>
              </a:ext>
            </a:extLst>
          </p:cNvPr>
          <p:cNvSpPr txBox="1"/>
          <p:nvPr/>
        </p:nvSpPr>
        <p:spPr>
          <a:xfrm>
            <a:off x="837828" y="1484784"/>
            <a:ext cx="1123324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>
                <a:solidFill>
                  <a:srgbClr val="008989"/>
                </a:solidFill>
              </a:rPr>
              <a:t>Вся собранная информация с парсеров, для удобства сохраняется в </a:t>
            </a:r>
            <a:r>
              <a:rPr lang="en-US" sz="2800" dirty="0" err="1">
                <a:solidFill>
                  <a:srgbClr val="008989"/>
                </a:solidFill>
              </a:rPr>
              <a:t>json</a:t>
            </a:r>
            <a:r>
              <a:rPr lang="ru-RU" sz="2800" dirty="0">
                <a:solidFill>
                  <a:srgbClr val="008989"/>
                </a:solidFill>
              </a:rPr>
              <a:t>.</a:t>
            </a:r>
          </a:p>
          <a:p>
            <a:pPr algn="just"/>
            <a:r>
              <a:rPr lang="ru-RU" sz="2800" dirty="0">
                <a:solidFill>
                  <a:srgbClr val="008989"/>
                </a:solidFill>
              </a:rPr>
              <a:t>Также для работы бота мы используем БД, где хранится</a:t>
            </a:r>
            <a:r>
              <a:rPr lang="en-US" sz="2800" dirty="0">
                <a:solidFill>
                  <a:srgbClr val="008989"/>
                </a:solidFill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8989"/>
                </a:solidFill>
              </a:rPr>
              <a:t> id </a:t>
            </a:r>
            <a:r>
              <a:rPr lang="ru-RU" sz="2800" dirty="0">
                <a:solidFill>
                  <a:srgbClr val="008989"/>
                </a:solidFill>
              </a:rPr>
              <a:t>пользователя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008989"/>
                </a:solidFill>
              </a:rPr>
              <a:t>Имя, Фамилия или ник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008989"/>
                </a:solidFill>
              </a:rPr>
              <a:t>Понравившиеся блюда,</a:t>
            </a:r>
            <a:r>
              <a:rPr lang="en-US" sz="2800" dirty="0">
                <a:solidFill>
                  <a:srgbClr val="008989"/>
                </a:solidFill>
              </a:rPr>
              <a:t> </a:t>
            </a:r>
            <a:r>
              <a:rPr lang="ru-RU" sz="2800" dirty="0">
                <a:solidFill>
                  <a:srgbClr val="008989"/>
                </a:solidFill>
              </a:rPr>
              <a:t>которое пользователь может всегда посмотреть</a:t>
            </a:r>
          </a:p>
          <a:p>
            <a:r>
              <a:rPr lang="ru-RU" sz="2800" dirty="0">
                <a:solidFill>
                  <a:srgbClr val="008989"/>
                </a:solidFill>
              </a:rPr>
              <a:t>В боте был реализован контекст взаимодействия пользователя</a:t>
            </a:r>
            <a:r>
              <a:rPr lang="en-US" sz="2800" dirty="0">
                <a:solidFill>
                  <a:srgbClr val="008989"/>
                </a:solidFill>
              </a:rPr>
              <a:t>:</a:t>
            </a:r>
            <a:endParaRPr lang="ru-RU" sz="2800" dirty="0">
              <a:solidFill>
                <a:srgbClr val="008989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008989"/>
                </a:solidFill>
              </a:rPr>
              <a:t>При повторном входе выводится последний</a:t>
            </a:r>
          </a:p>
          <a:p>
            <a:r>
              <a:rPr lang="ru-RU" sz="2800" dirty="0">
                <a:solidFill>
                  <a:srgbClr val="008989"/>
                </a:solidFill>
              </a:rPr>
              <a:t> добавленный рецепт</a:t>
            </a:r>
            <a:endParaRPr lang="en-US" sz="2800" dirty="0">
              <a:solidFill>
                <a:srgbClr val="008989"/>
              </a:solidFill>
            </a:endParaRPr>
          </a:p>
          <a:p>
            <a:endParaRPr lang="ru-RU" sz="2800" dirty="0">
              <a:solidFill>
                <a:srgbClr val="008989"/>
              </a:solidFill>
            </a:endParaRPr>
          </a:p>
          <a:p>
            <a:endParaRPr lang="ru-RU" sz="2800" dirty="0">
              <a:solidFill>
                <a:srgbClr val="008989"/>
              </a:solidFill>
            </a:endParaRPr>
          </a:p>
          <a:p>
            <a:endParaRPr lang="ru-RU" sz="2800" dirty="0">
              <a:solidFill>
                <a:srgbClr val="00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68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914161" y="116632"/>
            <a:ext cx="10360501" cy="1223963"/>
          </a:xfrm>
        </p:spPr>
        <p:txBody>
          <a:bodyPr rtlCol="0">
            <a:normAutofit/>
          </a:bodyPr>
          <a:lstStyle/>
          <a:p>
            <a:pPr algn="ctr" rtl="0"/>
            <a:r>
              <a:rPr lang="ru" sz="6000" dirty="0">
                <a:solidFill>
                  <a:srgbClr val="008989"/>
                </a:solidFill>
              </a:rPr>
              <a:t>Технологии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815C11-AB05-47EF-A12F-E305DCC4CA1B}"/>
              </a:ext>
            </a:extLst>
          </p:cNvPr>
          <p:cNvSpPr txBox="1"/>
          <p:nvPr/>
        </p:nvSpPr>
        <p:spPr>
          <a:xfrm rot="21034324">
            <a:off x="916100" y="1665230"/>
            <a:ext cx="59406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008989"/>
                </a:solidFill>
              </a:rPr>
              <a:t>Для написания бота использовались</a:t>
            </a:r>
            <a:r>
              <a:rPr lang="en-US" sz="2800" dirty="0">
                <a:solidFill>
                  <a:srgbClr val="008989"/>
                </a:solidFill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 err="1">
                <a:solidFill>
                  <a:srgbClr val="008989"/>
                </a:solidFill>
                <a:effectLst/>
              </a:rPr>
              <a:t>aiogram</a:t>
            </a:r>
            <a:endParaRPr lang="en-US" sz="2800" b="0" dirty="0">
              <a:solidFill>
                <a:srgbClr val="008989"/>
              </a:solidFill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rgbClr val="008989"/>
                </a:solidFill>
                <a:effectLst/>
              </a:rPr>
              <a:t>emoji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rgbClr val="008989"/>
                </a:solidFill>
                <a:effectLst/>
              </a:rPr>
              <a:t>requests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rgbClr val="008989"/>
                </a:solidFill>
                <a:effectLst/>
              </a:rPr>
              <a:t>Flag</a:t>
            </a:r>
          </a:p>
          <a:p>
            <a:endParaRPr lang="ru-RU" sz="2800" dirty="0">
              <a:solidFill>
                <a:srgbClr val="008989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645D1D-24FA-4914-B17E-D7D5F9BB3BA2}"/>
              </a:ext>
            </a:extLst>
          </p:cNvPr>
          <p:cNvSpPr txBox="1"/>
          <p:nvPr/>
        </p:nvSpPr>
        <p:spPr>
          <a:xfrm rot="574237">
            <a:off x="5329175" y="2329956"/>
            <a:ext cx="668356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srgbClr val="008989"/>
                </a:solidFill>
                <a:effectLst/>
                <a:uLnTx/>
                <a:uFillTx/>
                <a:ea typeface="+mn-ea"/>
                <a:cs typeface="+mn-cs"/>
              </a:rPr>
              <a:t>Для написания </a:t>
            </a:r>
            <a:r>
              <a:rPr lang="ru-RU" sz="2800" dirty="0">
                <a:solidFill>
                  <a:srgbClr val="008989"/>
                </a:solidFill>
              </a:rPr>
              <a:t>парсеров 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srgbClr val="008989"/>
                </a:solidFill>
                <a:effectLst/>
                <a:uLnTx/>
                <a:uFillTx/>
                <a:ea typeface="+mn-ea"/>
                <a:cs typeface="+mn-cs"/>
              </a:rPr>
              <a:t>использовались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989"/>
                </a:solidFill>
                <a:effectLst/>
                <a:uLnTx/>
                <a:uFillTx/>
                <a:ea typeface="+mn-ea"/>
                <a:cs typeface="+mn-cs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rgbClr val="008989"/>
                </a:solidFill>
                <a:effectLst/>
              </a:rPr>
              <a:t>Beautifulsoup4</a:t>
            </a:r>
            <a:endParaRPr lang="ru-RU" sz="2800" b="0" dirty="0">
              <a:solidFill>
                <a:srgbClr val="008989"/>
              </a:solidFill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rgbClr val="008989"/>
                </a:solidFill>
                <a:effectLst/>
              </a:rPr>
              <a:t>Bs4</a:t>
            </a:r>
            <a:endParaRPr lang="ru-RU" sz="2800" b="0" dirty="0">
              <a:solidFill>
                <a:srgbClr val="008989"/>
              </a:solidFill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 err="1">
                <a:solidFill>
                  <a:srgbClr val="008989"/>
                </a:solidFill>
                <a:effectLst/>
              </a:rPr>
              <a:t>lxml</a:t>
            </a:r>
            <a:endParaRPr lang="en-US" sz="2800" b="0" dirty="0">
              <a:solidFill>
                <a:srgbClr val="008989"/>
              </a:solidFill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rgbClr val="008989"/>
                </a:solidFill>
                <a:effectLst/>
              </a:rPr>
              <a:t>requests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rgbClr val="008989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5186A8-30D2-4A5F-B4A9-F9F45593021A}"/>
              </a:ext>
            </a:extLst>
          </p:cNvPr>
          <p:cNvSpPr txBox="1"/>
          <p:nvPr/>
        </p:nvSpPr>
        <p:spPr>
          <a:xfrm rot="21436650">
            <a:off x="753850" y="4513191"/>
            <a:ext cx="62990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008989"/>
                </a:solidFill>
              </a:rPr>
              <a:t>Для работы с БД были использовали</a:t>
            </a:r>
            <a:r>
              <a:rPr lang="en-US" sz="2800" dirty="0">
                <a:solidFill>
                  <a:srgbClr val="008989"/>
                </a:solidFill>
              </a:rPr>
              <a:t>c</a:t>
            </a:r>
            <a:r>
              <a:rPr lang="ru-RU" sz="2800" dirty="0">
                <a:solidFill>
                  <a:srgbClr val="008989"/>
                </a:solidFill>
              </a:rPr>
              <a:t>ь</a:t>
            </a:r>
            <a:r>
              <a:rPr lang="en-US" sz="2800" dirty="0">
                <a:solidFill>
                  <a:srgbClr val="008989"/>
                </a:solidFill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 err="1">
                <a:solidFill>
                  <a:srgbClr val="008989"/>
                </a:solidFill>
                <a:effectLst/>
                <a:latin typeface="+mj-lt"/>
              </a:rPr>
              <a:t>SQLAlchemy</a:t>
            </a:r>
            <a:endParaRPr lang="en-US" sz="2800" b="0" dirty="0">
              <a:solidFill>
                <a:srgbClr val="008989"/>
              </a:solidFill>
              <a:effectLst/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 err="1">
                <a:solidFill>
                  <a:srgbClr val="008989"/>
                </a:solidFill>
                <a:effectLst/>
                <a:latin typeface="+mj-lt"/>
              </a:rPr>
              <a:t>SQLAlchemy</a:t>
            </a:r>
            <a:r>
              <a:rPr lang="en-US" sz="2800" b="0" dirty="0">
                <a:solidFill>
                  <a:srgbClr val="008989"/>
                </a:solidFill>
                <a:effectLst/>
                <a:latin typeface="+mj-lt"/>
              </a:rPr>
              <a:t>-serializer</a:t>
            </a:r>
            <a:endParaRPr lang="ru-RU" sz="2800" b="0" dirty="0">
              <a:solidFill>
                <a:srgbClr val="008989"/>
              </a:solidFill>
              <a:effectLst/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rgbClr val="008989"/>
                </a:solidFill>
                <a:effectLst/>
                <a:latin typeface="+mj-lt"/>
              </a:rPr>
              <a:t>Flask-Login</a:t>
            </a:r>
          </a:p>
          <a:p>
            <a:endParaRPr lang="en-US" sz="2800" b="0" dirty="0">
              <a:solidFill>
                <a:srgbClr val="D4D4D4"/>
              </a:solidFill>
              <a:effectLst/>
              <a:latin typeface="+mj-lt"/>
            </a:endParaRPr>
          </a:p>
          <a:p>
            <a:endParaRPr lang="ru-RU" sz="2800" dirty="0">
              <a:solidFill>
                <a:srgbClr val="008989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B2400D-6D38-425B-9008-9A8A910049CA}"/>
              </a:ext>
            </a:extLst>
          </p:cNvPr>
          <p:cNvSpPr txBox="1"/>
          <p:nvPr/>
        </p:nvSpPr>
        <p:spPr>
          <a:xfrm>
            <a:off x="7079047" y="4811362"/>
            <a:ext cx="38513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008989"/>
                </a:solidFill>
              </a:rPr>
              <a:t>Также для работы с БД были использованы </a:t>
            </a:r>
            <a:r>
              <a:rPr lang="en-US" sz="2800" dirty="0">
                <a:solidFill>
                  <a:srgbClr val="008989"/>
                </a:solidFill>
              </a:rPr>
              <a:t>ORM-</a:t>
            </a:r>
            <a:r>
              <a:rPr lang="ru-RU" sz="2800" dirty="0">
                <a:solidFill>
                  <a:srgbClr val="008989"/>
                </a:solidFill>
              </a:rPr>
              <a:t>модели</a:t>
            </a: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1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34E6C9-9952-44B7-9936-2F45C9D95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3972" y="1916832"/>
            <a:ext cx="8735325" cy="2000251"/>
          </a:xfrm>
        </p:spPr>
        <p:txBody>
          <a:bodyPr>
            <a:normAutofit/>
          </a:bodyPr>
          <a:lstStyle/>
          <a:p>
            <a:r>
              <a:rPr lang="ru-RU" sz="6000" dirty="0">
                <a:solidFill>
                  <a:srgbClr val="008989"/>
                </a:solidFill>
              </a:rPr>
              <a:t>Спасибо за внимание!!!</a:t>
            </a:r>
          </a:p>
        </p:txBody>
      </p:sp>
    </p:spTree>
    <p:extLst>
      <p:ext uri="{BB962C8B-B14F-4D97-AF65-F5344CB8AC3E}">
        <p14:creationId xmlns:p14="http://schemas.microsoft.com/office/powerpoint/2010/main" val="36028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Технический стиль 16 х 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48_TF02787990" id="{CAAEEA41-BC0C-4D2D-A6C2-08665393EAD5}" vid="{78EFA489-A9FB-40A5-B9D2-B9FF49DC7871}"/>
    </a:ext>
  </a:extLst>
</a:theme>
</file>

<file path=ppt/theme/theme2.xml><?xml version="1.0" encoding="utf-8"?>
<a:theme xmlns:a="http://schemas.openxmlformats.org/drawingml/2006/main" name="Тема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с тройной линией (широкоэкранный формат)</Template>
  <TotalTime>120</TotalTime>
  <Words>260</Words>
  <Application>Microsoft Office PowerPoint</Application>
  <PresentationFormat>Произвольный</PresentationFormat>
  <Paragraphs>44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Consolas</vt:lpstr>
      <vt:lpstr>Технический стиль 16 х 9</vt:lpstr>
      <vt:lpstr>Repi</vt:lpstr>
      <vt:lpstr>Идея</vt:lpstr>
      <vt:lpstr>Презентация PowerPoint</vt:lpstr>
      <vt:lpstr>Презентация PowerPoint</vt:lpstr>
      <vt:lpstr>Технологии</vt:lpstr>
      <vt:lpstr>Спасибо за внимание!!!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Repi</dc:title>
  <dc:creator>Даниил Лазимов</dc:creator>
  <cp:lastModifiedBy>Даниил Лазимов</cp:lastModifiedBy>
  <cp:revision>5</cp:revision>
  <dcterms:created xsi:type="dcterms:W3CDTF">2022-04-26T13:32:12Z</dcterms:created>
  <dcterms:modified xsi:type="dcterms:W3CDTF">2022-04-27T13:15:52Z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