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3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6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16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60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5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9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5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A607-D0E0-4F92-9718-B83A0D494ABA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53E6A7-9733-4F3C-9672-8310ABD8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E00F-5F9F-4215-36E3-5E7BE343C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Late Returns</a:t>
            </a:r>
            <a:r>
              <a:rPr lang="en-US" dirty="0"/>
              <a:t> of 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5B66-FC6F-BB97-A1C7-72A568FA2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What is the cause and what to do 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9936-61C6-CAC7-09D1-592E5262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Grow Trust and Build More Efficient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B451-E625-E66B-9ECE-7B31FE31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Effects of proposed measures:</a:t>
            </a:r>
          </a:p>
          <a:p>
            <a:pPr lvl="1"/>
            <a:r>
              <a:rPr lang="sr-Latn-RS" dirty="0"/>
              <a:t>Short-Term: Immediate improvements in return rates and data accuracy</a:t>
            </a:r>
          </a:p>
          <a:p>
            <a:pPr lvl="1"/>
            <a:r>
              <a:rPr lang="sr-Latn-RS" dirty="0"/>
              <a:t>Mid-Term: More efficient operations, growing trust and more satisfie</a:t>
            </a:r>
            <a:r>
              <a:rPr lang="en-US" dirty="0"/>
              <a:t>d</a:t>
            </a:r>
            <a:r>
              <a:rPr lang="sr-Latn-RS" dirty="0"/>
              <a:t> customers</a:t>
            </a:r>
          </a:p>
          <a:p>
            <a:pPr lvl="1"/>
            <a:r>
              <a:rPr lang="sr-Latn-RS" dirty="0"/>
              <a:t>Long-Term: Beloved, community-trusted library with modern and higly efficient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541C-16F8-31E5-621B-1CB3F4D5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Books are </a:t>
            </a:r>
            <a:r>
              <a:rPr lang="en-US" dirty="0"/>
              <a:t>past due too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004A-FAB9-1259-1618-43CBA1077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Problems we want to address:</a:t>
            </a:r>
          </a:p>
          <a:p>
            <a:pPr lvl="1"/>
            <a:r>
              <a:rPr lang="sr-Latn-RS" dirty="0">
                <a:solidFill>
                  <a:srgbClr val="FF0000"/>
                </a:solidFill>
              </a:rPr>
              <a:t>15%</a:t>
            </a:r>
            <a:r>
              <a:rPr lang="sr-Latn-RS" dirty="0"/>
              <a:t> of books are returned late </a:t>
            </a:r>
            <a:r>
              <a:rPr lang="en-US" dirty="0"/>
              <a:t>(customer negligence)</a:t>
            </a:r>
            <a:endParaRPr lang="sr-Latn-RS" dirty="0"/>
          </a:p>
          <a:p>
            <a:pPr lvl="1"/>
            <a:r>
              <a:rPr lang="sr-Latn-RS" dirty="0">
                <a:solidFill>
                  <a:srgbClr val="FF0000"/>
                </a:solidFill>
              </a:rPr>
              <a:t>30+%</a:t>
            </a:r>
            <a:r>
              <a:rPr lang="sr-Latn-RS" dirty="0"/>
              <a:t> of library records are invalid</a:t>
            </a:r>
            <a:r>
              <a:rPr lang="en-US" dirty="0"/>
              <a:t> (data quality)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r>
              <a:rPr lang="sr-Latn-RS" dirty="0"/>
              <a:t>Questions we want to answer:</a:t>
            </a:r>
          </a:p>
          <a:p>
            <a:pPr lvl="1"/>
            <a:r>
              <a:rPr lang="sr-Latn-RS" dirty="0"/>
              <a:t>Which are the factors connected to late returns?</a:t>
            </a:r>
          </a:p>
          <a:p>
            <a:pPr lvl="1"/>
            <a:r>
              <a:rPr lang="sr-Latn-RS" dirty="0"/>
              <a:t>How can we mitigate them?</a:t>
            </a:r>
          </a:p>
          <a:p>
            <a:pPr lvl="1"/>
            <a:r>
              <a:rPr lang="sr-Latn-RS" dirty="0"/>
              <a:t>What can we do to improve library records?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0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B148-2CD0-6329-8B21-6795BAA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Key Factors for Late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CC59-19A0-00F0-C65C-A4EECCBF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conducted on available data shows that the most influential factors on late returns are following:</a:t>
            </a:r>
          </a:p>
          <a:p>
            <a:pPr lvl="1"/>
            <a:r>
              <a:rPr lang="en-US" dirty="0"/>
              <a:t>Number of Pages/Price of Books</a:t>
            </a:r>
          </a:p>
          <a:p>
            <a:pPr lvl="1"/>
            <a:r>
              <a:rPr lang="en-US" dirty="0"/>
              <a:t>Customer Age</a:t>
            </a:r>
          </a:p>
          <a:p>
            <a:pPr lvl="1"/>
            <a:r>
              <a:rPr lang="en-US" dirty="0"/>
              <a:t>Libraries</a:t>
            </a:r>
            <a:endParaRPr lang="sr-Latn-RS" dirty="0"/>
          </a:p>
          <a:p>
            <a:pPr lvl="1"/>
            <a:r>
              <a:rPr lang="sr-Latn-RS" dirty="0"/>
              <a:t>Inefficient database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7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5164-EED1-B169-0B96-548BCFC2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Book</a:t>
            </a:r>
            <a:r>
              <a:rPr lang="en-US" dirty="0"/>
              <a:t>s</a:t>
            </a:r>
            <a:r>
              <a:rPr lang="sr-Latn-RS" dirty="0"/>
              <a:t> Length</a:t>
            </a:r>
            <a:r>
              <a:rPr lang="en-US" dirty="0"/>
              <a:t> influences late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72F6-639B-42C3-0570-190F21F9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 with more pages have higher than average late returns</a:t>
            </a:r>
          </a:p>
          <a:p>
            <a:r>
              <a:rPr lang="en-US" dirty="0"/>
              <a:t>The more pages books have, more expensive they are</a:t>
            </a:r>
            <a:endParaRPr lang="sr-Latn-RS" dirty="0"/>
          </a:p>
          <a:p>
            <a:r>
              <a:rPr lang="sr-Latn-RS" dirty="0"/>
              <a:t>Books with 450+ pages are returned late more often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F708B-5C8E-47C7-191E-C19E33A0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27250"/>
            <a:ext cx="6696075" cy="28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6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3334-6634-6561-5299-8CEBD55F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Some age groups </a:t>
            </a:r>
            <a:r>
              <a:rPr lang="en-US" dirty="0"/>
              <a:t>hold onto books longer than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29A1-BF61-E1E9-B357-89E3AB49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This is reflected both in the number and the rate </a:t>
            </a:r>
            <a:r>
              <a:rPr lang="en-US" dirty="0"/>
              <a:t>(%)</a:t>
            </a:r>
            <a:r>
              <a:rPr lang="sr-Latn-RS" dirty="0"/>
              <a:t> of late returns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7D839-FCEC-08EB-377E-33C6D0D4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11252"/>
            <a:ext cx="6645275" cy="332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813C-6FAC-3B5D-D811-1A425DE5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libraries have subpar return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52EF-AD71-F586-94CC-D6726234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Average rate of late returns is high but for some libraries it</a:t>
            </a:r>
            <a:r>
              <a:rPr lang="en-US" dirty="0"/>
              <a:t>’s even higher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C5B27-C8AF-170B-B5C8-AD1B1B87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826984"/>
            <a:ext cx="7883664" cy="331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6F9C-2773-D56E-45E8-494ED4D8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Libraries data quality can be improved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048D-8874-6E84-4A77-D806C1C6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sr-Latn-RS" dirty="0"/>
              <a:t>hird of all data entries in libraries have issues with checkout and return dates</a:t>
            </a:r>
          </a:p>
          <a:p>
            <a:r>
              <a:rPr lang="sr-Latn-RS" dirty="0"/>
              <a:t>Even more have additional issues with client data, book data, etc.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C6096-E2AE-A56D-57FA-E70FEF83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3" y="3247784"/>
            <a:ext cx="510611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7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01C-398A-CB6F-845D-FEB62CFB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options are available to remedy late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6B09-71F3-9916-32DD-3C2FEC88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Adjust Loan Periods Based on Book Length</a:t>
            </a:r>
          </a:p>
          <a:p>
            <a:pPr lvl="1"/>
            <a:r>
              <a:rPr lang="en-US" dirty="0"/>
              <a:t>Allow longer borrowing periods for books over a certain page count</a:t>
            </a:r>
          </a:p>
          <a:p>
            <a:r>
              <a:rPr lang="en-US" dirty="0"/>
              <a:t>Provide Return Flexibility</a:t>
            </a:r>
          </a:p>
          <a:p>
            <a:pPr lvl="1"/>
            <a:r>
              <a:rPr lang="en-US" dirty="0"/>
              <a:t>Consider an automatic extension if no one else has placed a hold on the book</a:t>
            </a:r>
          </a:p>
          <a:p>
            <a:pPr lvl="1"/>
            <a:r>
              <a:rPr lang="en-US" dirty="0"/>
              <a:t>Implement a drop-off or pick-up service for people who have mobility challenges</a:t>
            </a:r>
          </a:p>
          <a:p>
            <a:r>
              <a:rPr lang="en-US" dirty="0"/>
              <a:t>Offer Incentives for On-Time Returns</a:t>
            </a:r>
          </a:p>
          <a:p>
            <a:pPr lvl="1"/>
            <a:r>
              <a:rPr lang="en-US" dirty="0"/>
              <a:t>Reward consistent on-time returns with small perks (e.g., fine waivers, early access to new books)</a:t>
            </a:r>
          </a:p>
          <a:p>
            <a:r>
              <a:rPr lang="en-US" dirty="0"/>
              <a:t>Implement Gentle Reminders &amp; Notifications</a:t>
            </a:r>
          </a:p>
          <a:p>
            <a:pPr lvl="1"/>
            <a:r>
              <a:rPr lang="en-US" dirty="0"/>
              <a:t>Send early reminders via email, text, or phone a few days before the due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2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8860-9BC2-474A-8C6A-3658B251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 User Experience by Improving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3397-691B-1A65-8BE2-2FBB9FAD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Automate Data Collection</a:t>
            </a:r>
          </a:p>
          <a:p>
            <a:pPr lvl="1"/>
            <a:r>
              <a:rPr lang="en-US" dirty="0"/>
              <a:t>Use barcode scanners or RFID systems for book checkouts and returns instead of manual input</a:t>
            </a:r>
          </a:p>
          <a:p>
            <a:pPr lvl="1"/>
            <a:r>
              <a:rPr lang="en-US" dirty="0"/>
              <a:t>Automate overdue tracking and reminders</a:t>
            </a:r>
          </a:p>
          <a:p>
            <a:r>
              <a:rPr lang="en-US" dirty="0"/>
              <a:t>Collect Feedback and Monitor Data Usage</a:t>
            </a:r>
          </a:p>
          <a:p>
            <a:pPr lvl="1"/>
            <a:r>
              <a:rPr lang="en-US" dirty="0"/>
              <a:t>Allow patrons to report errors (e.g., incorrect book detail)</a:t>
            </a:r>
          </a:p>
          <a:p>
            <a:r>
              <a:rPr lang="en-US" dirty="0"/>
              <a:t>Train Library Staff on Data Quality Best Practices</a:t>
            </a:r>
          </a:p>
          <a:p>
            <a:pPr lvl="1"/>
            <a:r>
              <a:rPr lang="en-US" dirty="0"/>
              <a:t>Provide training session on accurate data entry and the importance of data integrity</a:t>
            </a:r>
          </a:p>
          <a:p>
            <a:r>
              <a:rPr lang="en-US" dirty="0"/>
              <a:t>Implement Regular Inventory Checks</a:t>
            </a:r>
          </a:p>
          <a:p>
            <a:pPr lvl="1"/>
            <a:r>
              <a:rPr lang="en-US" dirty="0"/>
              <a:t>Schedule routine checks to remove duplicate, outdated, or incorrect records</a:t>
            </a:r>
          </a:p>
          <a:p>
            <a:pPr lvl="1"/>
            <a:r>
              <a:rPr lang="en-US" dirty="0"/>
              <a:t>Setup error detection that flag missing fields</a:t>
            </a:r>
          </a:p>
        </p:txBody>
      </p:sp>
    </p:spTree>
    <p:extLst>
      <p:ext uri="{BB962C8B-B14F-4D97-AF65-F5344CB8AC3E}">
        <p14:creationId xmlns:p14="http://schemas.microsoft.com/office/powerpoint/2010/main" val="36847752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698</TotalTime>
  <Words>472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Late Returns of Books</vt:lpstr>
      <vt:lpstr>Books are past due too often</vt:lpstr>
      <vt:lpstr>Key Factors for Late Returns</vt:lpstr>
      <vt:lpstr>Books Length influences late returns</vt:lpstr>
      <vt:lpstr>Some age groups hold onto books longer than others</vt:lpstr>
      <vt:lpstr>Some libraries have subpar return rate</vt:lpstr>
      <vt:lpstr>Libraries data quality can be improved</vt:lpstr>
      <vt:lpstr>Multiple options are available to remedy late returns</vt:lpstr>
      <vt:lpstr>Enhance User Experience by Improving Data Quality</vt:lpstr>
      <vt:lpstr>Grow Trust and Build More Efficient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Ognjen Zelenbabic</dc:creator>
  <cp:lastModifiedBy>Ognjen Zelenbabic</cp:lastModifiedBy>
  <cp:revision>2</cp:revision>
  <dcterms:created xsi:type="dcterms:W3CDTF">2025-02-18T10:08:46Z</dcterms:created>
  <dcterms:modified xsi:type="dcterms:W3CDTF">2025-02-18T22:19:12Z</dcterms:modified>
</cp:coreProperties>
</file>