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40"/>
  </p:notesMasterIdLst>
  <p:handoutMasterIdLst>
    <p:handoutMasterId r:id="rId41"/>
  </p:handoutMasterIdLst>
  <p:sldIdLst>
    <p:sldId id="420" r:id="rId2"/>
    <p:sldId id="440" r:id="rId3"/>
    <p:sldId id="422" r:id="rId4"/>
    <p:sldId id="421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41" r:id="rId13"/>
    <p:sldId id="431" r:id="rId14"/>
    <p:sldId id="442" r:id="rId15"/>
    <p:sldId id="430" r:id="rId16"/>
    <p:sldId id="443" r:id="rId17"/>
    <p:sldId id="445" r:id="rId18"/>
    <p:sldId id="432" r:id="rId19"/>
    <p:sldId id="433" r:id="rId20"/>
    <p:sldId id="447" r:id="rId21"/>
    <p:sldId id="465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FF1E"/>
    <a:srgbClr val="FFD55C"/>
    <a:srgbClr val="6A321B"/>
    <a:srgbClr val="FFF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 autoAdjust="0"/>
    <p:restoredTop sz="79676" autoAdjust="0"/>
  </p:normalViewPr>
  <p:slideViewPr>
    <p:cSldViewPr snapToGrid="0" snapToObjects="1" showGuides="1">
      <p:cViewPr varScale="1">
        <p:scale>
          <a:sx n="88" d="100"/>
          <a:sy n="88" d="100"/>
        </p:scale>
        <p:origin x="2224" y="168"/>
      </p:cViewPr>
      <p:guideLst>
        <p:guide orient="horz" pos="2231"/>
        <p:guide pos="3088"/>
      </p:guideLst>
    </p:cSldViewPr>
  </p:slideViewPr>
  <p:outlineViewPr>
    <p:cViewPr>
      <p:scale>
        <a:sx n="33" d="100"/>
        <a:sy n="33" d="100"/>
      </p:scale>
      <p:origin x="0" y="5152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15" d="100"/>
          <a:sy n="115" d="100"/>
        </p:scale>
        <p:origin x="-503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18830-A8BD-8B4F-BC1B-07F4BEF5ED70}" type="datetime1">
              <a:rPr lang="en-IE" smtClean="0"/>
              <a:t>23/06/2022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A1E3-E424-3943-999B-31D4162C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75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29999-3E9E-104D-AB57-C49CB161CB65}" type="datetime1">
              <a:rPr lang="en-IE" smtClean="0"/>
              <a:t>23/06/2022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72FAF-4BFC-6044-981D-65B942E8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07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compiling phases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2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6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Fare </a:t>
            </a:r>
            <a:r>
              <a:rPr lang="en-US" dirty="0" err="1"/>
              <a:t>menzione</a:t>
            </a:r>
            <a:r>
              <a:rPr lang="en-US" baseline="0" dirty="0"/>
              <a:t> a </a:t>
            </a:r>
            <a:r>
              <a:rPr lang="en-US" baseline="0" dirty="0" err="1"/>
              <a:t>compilazion</a:t>
            </a:r>
            <a:r>
              <a:rPr lang="en-US" baseline="0" dirty="0"/>
              <a:t> </a:t>
            </a:r>
            <a:r>
              <a:rPr lang="en-US" baseline="0" dirty="0" err="1"/>
              <a:t>condizionale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built in function</a:t>
            </a:r>
            <a:r>
              <a:rPr lang="en-US" baseline="0" dirty="0"/>
              <a:t> (-g)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Extensible Linking Format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6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72FAF-4BFC-6044-981D-65B942E8C3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36637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6637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093"/>
            <a:ext cx="8229600" cy="7974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229600" cy="3635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63390FF-3358-AC4E-A676-99B0C31BB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E4BFBDC-D6E1-944B-985D-AD21E192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50A7282-B829-1D4D-9D56-3DA87927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808"/>
            <a:ext cx="8229600" cy="7339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8691"/>
            <a:ext cx="4038600" cy="3627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8691"/>
            <a:ext cx="4038600" cy="3627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18588E4-439A-1C41-9290-2C8EA843E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01A377-D001-5347-99B9-3CBB2632A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D3B5EF-BDE5-DA44-9399-13B32949B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159D425-ABD0-F24D-89FE-6BB72CD30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647C443-6795-A04D-A756-C7A9F34F0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84DA24A-CFC2-C24C-8086-404069809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6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12" descr="ictp-heade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BottomBa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567F468-92CB-F144-BCF2-172FCCE0E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2DABFF-A1C4-7240-AB3D-D7398EC2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37F7BD-4FDB-2445-ADF0-6A7AD7CD7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978C-A257-7348-B7D7-7A31514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87" y="2651001"/>
            <a:ext cx="9144000" cy="1470025"/>
          </a:xfrm>
        </p:spPr>
        <p:txBody>
          <a:bodyPr>
            <a:noAutofit/>
          </a:bodyPr>
          <a:lstStyle/>
          <a:p>
            <a:r>
              <a:rPr lang="en-US" b="1" dirty="0"/>
              <a:t>Compiling, Linking &amp; Mix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223" y="4602871"/>
            <a:ext cx="8307847" cy="1435560"/>
          </a:xfrm>
        </p:spPr>
        <p:txBody>
          <a:bodyPr>
            <a:normAutofit/>
          </a:bodyPr>
          <a:lstStyle/>
          <a:p>
            <a:pPr algn="r">
              <a:spcBef>
                <a:spcPts val="372"/>
              </a:spcBef>
            </a:pPr>
            <a:r>
              <a:rPr lang="en-US" sz="2800" b="1" dirty="0">
                <a:solidFill>
                  <a:srgbClr val="0000FF"/>
                </a:solidFill>
              </a:rPr>
              <a:t>Ivan </a:t>
            </a:r>
            <a:r>
              <a:rPr lang="en-US" sz="2800" b="1" dirty="0" err="1">
                <a:solidFill>
                  <a:srgbClr val="0000FF"/>
                </a:solidFill>
              </a:rPr>
              <a:t>Girotto</a:t>
            </a:r>
            <a:r>
              <a:rPr lang="en-US" sz="2800" b="1" dirty="0"/>
              <a:t> – </a:t>
            </a:r>
            <a:r>
              <a:rPr lang="en-US" sz="2800" b="1" dirty="0" err="1">
                <a:solidFill>
                  <a:srgbClr val="0000FF"/>
                </a:solidFill>
              </a:rPr>
              <a:t>igirotto@ictp.it</a:t>
            </a:r>
            <a:endParaRPr lang="en-US" sz="2800" b="1" dirty="0">
              <a:solidFill>
                <a:srgbClr val="0000FF"/>
              </a:solidFill>
            </a:endParaRPr>
          </a:p>
          <a:p>
            <a:pPr algn="r">
              <a:spcBef>
                <a:spcPts val="372"/>
              </a:spcBef>
            </a:pPr>
            <a:r>
              <a:rPr lang="en-US" sz="2400" dirty="0"/>
              <a:t>International Centre for Theoretical Physics (ICTP)  </a:t>
            </a:r>
          </a:p>
        </p:txBody>
      </p:sp>
    </p:spTree>
    <p:extLst>
      <p:ext uri="{BB962C8B-B14F-4D97-AF65-F5344CB8AC3E}">
        <p14:creationId xmlns:p14="http://schemas.microsoft.com/office/powerpoint/2010/main" val="376104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linker interesting to us?!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229600" cy="3948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Understanding linkers will help you to build large programs</a:t>
            </a:r>
          </a:p>
          <a:p>
            <a:r>
              <a:rPr lang="en-US" dirty="0"/>
              <a:t>Understanding linkers will help you to avoid dangerous programming errors </a:t>
            </a:r>
          </a:p>
          <a:p>
            <a:r>
              <a:rPr lang="en-US" dirty="0"/>
              <a:t>Understanding linkers will help you how language scoping rules are implemented</a:t>
            </a:r>
          </a:p>
          <a:p>
            <a:r>
              <a:rPr lang="en-US" dirty="0"/>
              <a:t>Understanding linkers will help you understand how things works</a:t>
            </a:r>
          </a:p>
          <a:p>
            <a:r>
              <a:rPr lang="en-US" dirty="0"/>
              <a:t>Understanding linkers will enable you to exploit shared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229600" cy="3948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 Files are divided in three categories:</a:t>
            </a:r>
          </a:p>
          <a:p>
            <a:pPr lvl="1"/>
            <a:r>
              <a:rPr lang="en-US" dirty="0" err="1"/>
              <a:t>Rolocatable</a:t>
            </a:r>
            <a:r>
              <a:rPr lang="en-US" dirty="0"/>
              <a:t> Object Files (*.o)</a:t>
            </a:r>
          </a:p>
          <a:p>
            <a:pPr lvl="1"/>
            <a:r>
              <a:rPr lang="en-US" dirty="0"/>
              <a:t>Executable Object File</a:t>
            </a:r>
          </a:p>
          <a:p>
            <a:pPr lvl="1"/>
            <a:r>
              <a:rPr lang="en-US" dirty="0"/>
              <a:t>Shared Object Files </a:t>
            </a:r>
          </a:p>
          <a:p>
            <a:r>
              <a:rPr lang="en-US" dirty="0"/>
              <a:t>Compiled object files have multiple sections and a symbol table describing their entries:</a:t>
            </a:r>
          </a:p>
          <a:p>
            <a:pPr lvl="1"/>
            <a:r>
              <a:rPr lang="en-US" dirty="0"/>
              <a:t>“Text”: this is executable code</a:t>
            </a:r>
          </a:p>
          <a:p>
            <a:pPr lvl="1"/>
            <a:r>
              <a:rPr lang="en-US" dirty="0"/>
              <a:t>“Data”: pre-allocated variables storage</a:t>
            </a:r>
          </a:p>
          <a:p>
            <a:pPr lvl="1"/>
            <a:r>
              <a:rPr lang="en-US" dirty="0"/>
              <a:t>“Constants”: read-only data</a:t>
            </a:r>
          </a:p>
          <a:p>
            <a:pPr lvl="1"/>
            <a:r>
              <a:rPr lang="en-US" dirty="0"/>
              <a:t>“Undefined”: symbols that are used but not defined</a:t>
            </a:r>
          </a:p>
          <a:p>
            <a:pPr lvl="1"/>
            <a:r>
              <a:rPr lang="en-US" dirty="0"/>
              <a:t>“Debug”: debugger information (e.g. line numbers)</a:t>
            </a:r>
          </a:p>
          <a:p>
            <a:r>
              <a:rPr lang="en-US" dirty="0"/>
              <a:t>Sections can be inspected with the “</a:t>
            </a:r>
            <a:r>
              <a:rPr lang="en-US" dirty="0" err="1"/>
              <a:t>readelf</a:t>
            </a:r>
            <a:r>
              <a:rPr lang="en-US" dirty="0"/>
              <a:t>” command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in Object Files</a:t>
            </a:r>
          </a:p>
        </p:txBody>
      </p:sp>
      <p:pic>
        <p:nvPicPr>
          <p:cNvPr id="8" name="Picture 7" descr="Screen Shot 2016-03-06 at 13.48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76" y="2354262"/>
            <a:ext cx="4175125" cy="40845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2358501"/>
            <a:ext cx="4968875" cy="2862322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ig@hp83-inf-21&gt; nm </a:t>
            </a:r>
            <a:r>
              <a:rPr lang="en-US" sz="2000" b="1" dirty="0" err="1">
                <a:latin typeface="Courier New"/>
                <a:cs typeface="Courier New"/>
              </a:rPr>
              <a:t>visibility.o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r>
              <a:rPr lang="en-US" sz="2000" b="1" dirty="0">
                <a:latin typeface="Courier New"/>
                <a:cs typeface="Courier New"/>
              </a:rPr>
              <a:t>0000000000000000 t </a:t>
            </a:r>
            <a:r>
              <a:rPr lang="en-US" sz="2000" b="1" dirty="0" err="1">
                <a:latin typeface="Courier New"/>
                <a:cs typeface="Courier New"/>
              </a:rPr>
              <a:t>add_abs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000000000000002a T main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             U </a:t>
            </a:r>
            <a:r>
              <a:rPr lang="de-DE" sz="2000" b="1" dirty="0" err="1">
                <a:latin typeface="Courier New"/>
                <a:cs typeface="Courier New"/>
              </a:rPr>
              <a:t>printf</a:t>
            </a:r>
            <a:endParaRPr lang="de-DE" sz="2000" b="1" dirty="0">
              <a:latin typeface="Courier New"/>
              <a:cs typeface="Courier New"/>
            </a:endParaRPr>
          </a:p>
          <a:p>
            <a:r>
              <a:rPr lang="is-IS" sz="2000" b="1" dirty="0">
                <a:latin typeface="Courier New"/>
                <a:cs typeface="Courier New"/>
              </a:rPr>
              <a:t>0000000000000000 r val1</a:t>
            </a:r>
          </a:p>
          <a:p>
            <a:r>
              <a:rPr lang="is-IS" sz="2000" b="1" dirty="0">
                <a:latin typeface="Courier New"/>
                <a:cs typeface="Courier New"/>
              </a:rPr>
              <a:t>0000000000000004 R val2</a:t>
            </a:r>
          </a:p>
          <a:p>
            <a:r>
              <a:rPr lang="is-IS" sz="2000" b="1" dirty="0">
                <a:latin typeface="Courier New"/>
                <a:cs typeface="Courier New"/>
              </a:rPr>
              <a:t>0000000000000000 d val3</a:t>
            </a:r>
          </a:p>
          <a:p>
            <a:r>
              <a:rPr lang="is-IS" sz="2000" b="1" dirty="0">
                <a:latin typeface="Courier New"/>
                <a:cs typeface="Courier New"/>
              </a:rPr>
              <a:t>0000000000000004 D val4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771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229600" cy="39483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48"/>
              </a:spcBef>
            </a:pPr>
            <a:r>
              <a:rPr lang="en-US" dirty="0"/>
              <a:t>Static libraries built with the “</a:t>
            </a:r>
            <a:r>
              <a:rPr lang="en-US" dirty="0" err="1"/>
              <a:t>ar</a:t>
            </a:r>
            <a:r>
              <a:rPr lang="en-US" dirty="0"/>
              <a:t>” command are collections of objects with a global symbol table</a:t>
            </a:r>
          </a:p>
          <a:p>
            <a:pPr>
              <a:spcBef>
                <a:spcPts val="1248"/>
              </a:spcBef>
            </a:pPr>
            <a:r>
              <a:rPr lang="en-US" dirty="0"/>
              <a:t>When linking to a static library, object code is copied into the resulting executable and all direct addresses recomputed (e.g. for “jumps”)</a:t>
            </a:r>
          </a:p>
          <a:p>
            <a:pPr>
              <a:spcBef>
                <a:spcPts val="1248"/>
              </a:spcBef>
            </a:pPr>
            <a:r>
              <a:rPr lang="en-US" dirty="0"/>
              <a:t>Symbols are resolved “from left to right”, so circular dependencies require to list libraries multiple times or use a special linker flag</a:t>
            </a:r>
          </a:p>
          <a:p>
            <a:pPr>
              <a:spcBef>
                <a:spcPts val="1248"/>
              </a:spcBef>
            </a:pPr>
            <a:r>
              <a:rPr lang="en-US" dirty="0"/>
              <a:t>When linking only the name of the symbol is checked, not whether its argument list matches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596574"/>
            <a:ext cx="9144000" cy="4708981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#building static the library </a:t>
            </a:r>
          </a:p>
          <a:p>
            <a:r>
              <a:rPr lang="en-US" sz="2000" b="1" dirty="0">
                <a:latin typeface="Courier New"/>
                <a:cs typeface="Courier New"/>
              </a:rPr>
              <a:t>ig@hp83-inf-21 &gt; </a:t>
            </a:r>
            <a:r>
              <a:rPr lang="en-US" sz="2000" b="1" dirty="0" err="1">
                <a:latin typeface="Courier New"/>
                <a:cs typeface="Courier New"/>
              </a:rPr>
              <a:t>ar</a:t>
            </a:r>
            <a:r>
              <a:rPr lang="en-US" sz="2000" b="1" dirty="0">
                <a:latin typeface="Courier New"/>
                <a:cs typeface="Courier New"/>
              </a:rPr>
              <a:t> -</a:t>
            </a:r>
            <a:r>
              <a:rPr lang="en-US" sz="2000" b="1" dirty="0" err="1">
                <a:latin typeface="Courier New"/>
                <a:cs typeface="Courier New"/>
              </a:rPr>
              <a:t>rcs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libmy.a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myfile</a:t>
            </a:r>
            <a:r>
              <a:rPr lang="en-US" sz="2000" b="1" dirty="0">
                <a:latin typeface="Courier New"/>
                <a:cs typeface="Courier New"/>
              </a:rPr>
              <a:t>*.o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#brute force linking</a:t>
            </a:r>
          </a:p>
          <a:p>
            <a:r>
              <a:rPr lang="en-US" sz="2000" b="1" dirty="0">
                <a:latin typeface="Courier New"/>
                <a:cs typeface="Courier New"/>
              </a:rPr>
              <a:t>ig@hp83-inf-21 &gt; </a:t>
            </a:r>
            <a:r>
              <a:rPr lang="en-US" sz="2000" b="1" dirty="0" err="1">
                <a:latin typeface="Courier New"/>
                <a:cs typeface="Courier New"/>
              </a:rPr>
              <a:t>gcc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main.c</a:t>
            </a:r>
            <a:r>
              <a:rPr lang="en-US" sz="2000" b="1" dirty="0">
                <a:latin typeface="Courier New"/>
                <a:cs typeface="Courier New"/>
              </a:rPr>
              <a:t> ./</a:t>
            </a:r>
            <a:r>
              <a:rPr lang="en-US" sz="2000" b="1" dirty="0" err="1">
                <a:latin typeface="Courier New"/>
                <a:cs typeface="Courier New"/>
              </a:rPr>
              <a:t>libmy.a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#Using -L (tells the compiler where look for libraries)</a:t>
            </a:r>
          </a:p>
          <a:p>
            <a:r>
              <a:rPr lang="en-US" sz="2000" b="1" dirty="0">
                <a:latin typeface="Courier New"/>
                <a:cs typeface="Courier New"/>
              </a:rPr>
              <a:t>ig@hp83-inf-21 &gt; </a:t>
            </a:r>
            <a:r>
              <a:rPr lang="en-US" sz="2000" b="1" dirty="0" err="1">
                <a:latin typeface="Courier New"/>
                <a:cs typeface="Courier New"/>
              </a:rPr>
              <a:t>gcc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main.c</a:t>
            </a:r>
            <a:r>
              <a:rPr lang="en-US" sz="2000" b="1" dirty="0">
                <a:latin typeface="Courier New"/>
                <a:cs typeface="Courier New"/>
              </a:rPr>
              <a:t> -L./ -</a:t>
            </a:r>
            <a:r>
              <a:rPr lang="en-US" sz="2000" b="1" dirty="0" err="1">
                <a:latin typeface="Courier New"/>
                <a:cs typeface="Courier New"/>
              </a:rPr>
              <a:t>lmy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#Same above using 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gcc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notation</a:t>
            </a:r>
          </a:p>
          <a:p>
            <a:r>
              <a:rPr lang="en-US" sz="2000" b="1" dirty="0">
                <a:latin typeface="Courier New"/>
                <a:cs typeface="Courier New"/>
              </a:rPr>
              <a:t>igi@hp83-inf-21 &gt; </a:t>
            </a:r>
            <a:r>
              <a:rPr lang="en-US" sz="2000" b="1" dirty="0" err="1">
                <a:latin typeface="Courier New"/>
                <a:cs typeface="Courier New"/>
              </a:rPr>
              <a:t>gcc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main.c</a:t>
            </a:r>
            <a:r>
              <a:rPr lang="en-US" sz="2000" b="1" dirty="0">
                <a:latin typeface="Courier New"/>
                <a:cs typeface="Courier New"/>
              </a:rPr>
              <a:t> \</a:t>
            </a:r>
          </a:p>
          <a:p>
            <a:r>
              <a:rPr lang="en-US" sz="2000" b="1" dirty="0">
                <a:latin typeface="Courier New"/>
                <a:cs typeface="Courier New"/>
              </a:rPr>
              <a:t>&gt; -</a:t>
            </a:r>
            <a:r>
              <a:rPr lang="en-US" sz="2000" b="1" dirty="0" err="1">
                <a:latin typeface="Courier New"/>
                <a:cs typeface="Courier New"/>
              </a:rPr>
              <a:t>Wl</a:t>
            </a:r>
            <a:r>
              <a:rPr lang="en-US" sz="2000" b="1" dirty="0">
                <a:latin typeface="Courier New"/>
                <a:cs typeface="Courier New"/>
              </a:rPr>
              <a:t>,--library-path=/scratch/</a:t>
            </a:r>
            <a:r>
              <a:rPr lang="en-US" sz="2000" b="1" dirty="0" err="1">
                <a:latin typeface="Courier New"/>
                <a:cs typeface="Courier New"/>
              </a:rPr>
              <a:t>igirotto</a:t>
            </a:r>
            <a:r>
              <a:rPr lang="en-US" sz="2000" b="1" dirty="0">
                <a:latin typeface="Courier New"/>
                <a:cs typeface="Courier New"/>
              </a:rPr>
              <a:t>/linking -</a:t>
            </a:r>
            <a:r>
              <a:rPr lang="en-US" sz="2000" b="1" dirty="0" err="1">
                <a:latin typeface="Courier New"/>
                <a:cs typeface="Courier New"/>
              </a:rPr>
              <a:t>Wl</a:t>
            </a:r>
            <a:r>
              <a:rPr lang="en-US" sz="2000" b="1" dirty="0">
                <a:latin typeface="Courier New"/>
                <a:cs typeface="Courier New"/>
              </a:rPr>
              <a:t>,-</a:t>
            </a:r>
            <a:r>
              <a:rPr lang="en-US" sz="2000" b="1" dirty="0" err="1">
                <a:latin typeface="Courier New"/>
                <a:cs typeface="Courier New"/>
              </a:rPr>
              <a:t>lmy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49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229600" cy="394837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48"/>
              </a:spcBef>
            </a:pPr>
            <a:r>
              <a:rPr lang="en-US" dirty="0"/>
              <a:t>Shared libraries are more like </a:t>
            </a:r>
            <a:r>
              <a:rPr lang="en-US" dirty="0" err="1"/>
              <a:t>executables</a:t>
            </a:r>
            <a:r>
              <a:rPr lang="en-US" dirty="0"/>
              <a:t> that are missing the main() function</a:t>
            </a:r>
          </a:p>
          <a:p>
            <a:pPr>
              <a:spcBef>
                <a:spcPts val="1248"/>
              </a:spcBef>
            </a:pPr>
            <a:r>
              <a:rPr lang="en-US" dirty="0"/>
              <a:t>When linking to a shared library, a marker is added to load the library by its “generic” name (</a:t>
            </a:r>
            <a:r>
              <a:rPr lang="en-US" dirty="0" err="1"/>
              <a:t>soname</a:t>
            </a:r>
            <a:r>
              <a:rPr lang="en-US" dirty="0"/>
              <a:t>) and the list of undefined symbols</a:t>
            </a:r>
          </a:p>
          <a:p>
            <a:pPr>
              <a:spcBef>
                <a:spcPts val="1248"/>
              </a:spcBef>
            </a:pPr>
            <a:r>
              <a:rPr lang="en-US" dirty="0"/>
              <a:t>When resolving a symbol (function) from shared library all addresses have to be recomputed (relocated) on the fly.</a:t>
            </a:r>
          </a:p>
          <a:p>
            <a:pPr>
              <a:spcBef>
                <a:spcPts val="1248"/>
              </a:spcBef>
            </a:pPr>
            <a:r>
              <a:rPr lang="en-US" dirty="0"/>
              <a:t>The shared linker program is executed first and then loads the executable and its dependencies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578430"/>
            <a:ext cx="9144000" cy="4785926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#building shared library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r>
              <a:rPr lang="en-US" sz="2000" b="1" dirty="0">
                <a:latin typeface="Courier New"/>
                <a:cs typeface="Courier New"/>
              </a:rPr>
              <a:t>ig@hp83-inf-21 &gt; </a:t>
            </a:r>
            <a:r>
              <a:rPr lang="en-US" sz="2000" b="1" dirty="0" err="1">
                <a:latin typeface="Courier New"/>
                <a:cs typeface="Courier New"/>
              </a:rPr>
              <a:t>gcc</a:t>
            </a:r>
            <a:r>
              <a:rPr lang="en-US" sz="2000" b="1" dirty="0">
                <a:latin typeface="Courier New"/>
                <a:cs typeface="Courier New"/>
              </a:rPr>
              <a:t> -shared -o </a:t>
            </a:r>
            <a:r>
              <a:rPr lang="en-US" sz="2000" b="1" dirty="0" err="1">
                <a:latin typeface="Courier New"/>
                <a:cs typeface="Courier New"/>
              </a:rPr>
              <a:t>mylib.so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swap.o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spcBef>
                <a:spcPts val="1800"/>
              </a:spcBef>
            </a:pP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#brute force linking</a:t>
            </a:r>
          </a:p>
          <a:p>
            <a:r>
              <a:rPr lang="en-US" sz="2000" b="1" dirty="0">
                <a:latin typeface="Courier New"/>
                <a:cs typeface="Courier New"/>
              </a:rPr>
              <a:t>ig@hp83-inf-21 &gt; </a:t>
            </a:r>
            <a:r>
              <a:rPr lang="en-US" sz="2000" b="1" dirty="0" err="1">
                <a:latin typeface="Courier New"/>
                <a:cs typeface="Courier New"/>
              </a:rPr>
              <a:t>gcc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main.c</a:t>
            </a:r>
            <a:r>
              <a:rPr lang="en-US" sz="2000" b="1" dirty="0">
                <a:latin typeface="Courier New"/>
                <a:cs typeface="Courier New"/>
              </a:rPr>
              <a:t> ./</a:t>
            </a:r>
            <a:r>
              <a:rPr lang="en-US" sz="2000" b="1" dirty="0" err="1">
                <a:latin typeface="Courier New"/>
                <a:cs typeface="Courier New"/>
              </a:rPr>
              <a:t>libmy.so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spcBef>
                <a:spcPts val="1800"/>
              </a:spcBef>
            </a:pP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#Using -L (tells the compiler where look for libraries)</a:t>
            </a:r>
          </a:p>
          <a:p>
            <a:r>
              <a:rPr lang="en-US" sz="2000" b="1" dirty="0">
                <a:latin typeface="Courier New"/>
                <a:cs typeface="Courier New"/>
              </a:rPr>
              <a:t>ig@hp83-inf-21 &gt; </a:t>
            </a:r>
            <a:r>
              <a:rPr lang="en-US" sz="2000" b="1" dirty="0" err="1">
                <a:latin typeface="Courier New"/>
                <a:cs typeface="Courier New"/>
              </a:rPr>
              <a:t>gcc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main.c</a:t>
            </a:r>
            <a:r>
              <a:rPr lang="en-US" sz="2000" b="1" dirty="0">
                <a:latin typeface="Courier New"/>
                <a:cs typeface="Courier New"/>
              </a:rPr>
              <a:t> -L./ -</a:t>
            </a:r>
            <a:r>
              <a:rPr lang="en-US" sz="2000" b="1" dirty="0" err="1">
                <a:latin typeface="Courier New"/>
                <a:cs typeface="Courier New"/>
              </a:rPr>
              <a:t>lmy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ig@hp83-inf-21 &gt; </a:t>
            </a:r>
            <a:r>
              <a:rPr lang="en-US" sz="2000" b="1" dirty="0" err="1">
                <a:latin typeface="Courier New"/>
                <a:cs typeface="Courier New"/>
              </a:rPr>
              <a:t>ldd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a.out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r>
              <a:rPr lang="en-US" sz="2000" b="1" dirty="0">
                <a:latin typeface="Courier New"/>
                <a:cs typeface="Courier New"/>
              </a:rPr>
              <a:t>	linux-vdso.so.1 =&gt;  (0x00007fffdbb6b000)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libmy.so</a:t>
            </a:r>
            <a:r>
              <a:rPr lang="en-US" sz="2000" b="1" dirty="0">
                <a:latin typeface="Courier New"/>
                <a:cs typeface="Courier New"/>
              </a:rPr>
              <a:t> =&gt; not found</a:t>
            </a:r>
          </a:p>
          <a:p>
            <a:r>
              <a:rPr lang="en-US" sz="2000" b="1" dirty="0">
                <a:latin typeface="Courier New"/>
                <a:cs typeface="Courier New"/>
              </a:rPr>
              <a:t>	/lib64/ld-linux-x86-64.so.2 (0x00007fa003cd1000)</a:t>
            </a:r>
          </a:p>
          <a:p>
            <a:pPr>
              <a:spcBef>
                <a:spcPts val="1800"/>
              </a:spcBef>
            </a:pP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#Add a directory to the runtime library search </a:t>
            </a:r>
            <a:r>
              <a:rPr lang="en-US" sz="2000" b="1" dirty="0">
                <a:latin typeface="Courier New"/>
                <a:cs typeface="Courier New"/>
              </a:rPr>
              <a:t>pathigi@hp83-inf-21 &gt; </a:t>
            </a:r>
            <a:r>
              <a:rPr lang="en-US" sz="2000" b="1" dirty="0" err="1">
                <a:latin typeface="Courier New"/>
                <a:cs typeface="Courier New"/>
              </a:rPr>
              <a:t>gcc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main.c</a:t>
            </a:r>
            <a:r>
              <a:rPr lang="en-US" sz="2000" b="1" dirty="0">
                <a:latin typeface="Courier New"/>
                <a:cs typeface="Courier New"/>
              </a:rPr>
              <a:t> \</a:t>
            </a:r>
          </a:p>
          <a:p>
            <a:r>
              <a:rPr lang="en-US" sz="2000" b="1" dirty="0">
                <a:latin typeface="Courier New"/>
                <a:cs typeface="Courier New"/>
              </a:rPr>
              <a:t>&gt; -</a:t>
            </a:r>
            <a:r>
              <a:rPr lang="en-US" sz="2000" b="1" dirty="0" err="1">
                <a:latin typeface="Courier New"/>
                <a:cs typeface="Courier New"/>
              </a:rPr>
              <a:t>Wl</a:t>
            </a:r>
            <a:r>
              <a:rPr lang="en-US" sz="2000" b="1" dirty="0">
                <a:latin typeface="Courier New"/>
                <a:cs typeface="Courier New"/>
              </a:rPr>
              <a:t>,--</a:t>
            </a:r>
            <a:r>
              <a:rPr lang="en-US" sz="2000" b="1" dirty="0" err="1">
                <a:latin typeface="Courier New"/>
                <a:cs typeface="Courier New"/>
              </a:rPr>
              <a:t>rpath</a:t>
            </a:r>
            <a:r>
              <a:rPr lang="en-US" sz="2000" b="1" dirty="0">
                <a:latin typeface="Courier New"/>
                <a:cs typeface="Courier New"/>
              </a:rPr>
              <a:t>=/scratch/</a:t>
            </a:r>
            <a:r>
              <a:rPr lang="en-US" sz="2000" b="1" dirty="0" err="1">
                <a:latin typeface="Courier New"/>
                <a:cs typeface="Courier New"/>
              </a:rPr>
              <a:t>igirotto</a:t>
            </a:r>
            <a:r>
              <a:rPr lang="en-US" sz="2000" b="1" dirty="0">
                <a:latin typeface="Courier New"/>
                <a:cs typeface="Courier New"/>
              </a:rPr>
              <a:t>/linking -</a:t>
            </a:r>
            <a:r>
              <a:rPr lang="en-US" sz="2000" b="1" dirty="0" err="1">
                <a:latin typeface="Courier New"/>
                <a:cs typeface="Courier New"/>
              </a:rPr>
              <a:t>Wl</a:t>
            </a:r>
            <a:r>
              <a:rPr lang="en-US" sz="2000" b="1" dirty="0">
                <a:latin typeface="Courier New"/>
                <a:cs typeface="Courier New"/>
              </a:rPr>
              <a:t>,-</a:t>
            </a:r>
            <a:r>
              <a:rPr lang="en-US" sz="2000" b="1" dirty="0" err="1">
                <a:latin typeface="Courier New"/>
                <a:cs typeface="Courier New"/>
              </a:rPr>
              <a:t>lmy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77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LD_PRELOAD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8"/>
            <a:ext cx="8229600" cy="23589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the LD_PRELOAD environment variable, symbols from a shared object can be preloaded into the global object table and will override those in later resolved shared libraries</a:t>
            </a:r>
          </a:p>
          <a:p>
            <a:pPr lvl="1"/>
            <a:r>
              <a:rPr lang="en-US" dirty="0"/>
              <a:t>replace specific functions in a shared library</a:t>
            </a:r>
          </a:p>
          <a:p>
            <a:r>
              <a:rPr lang="en-US" dirty="0"/>
              <a:t>Example: override log() with a faster version: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714725"/>
            <a:ext cx="8229600" cy="923330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double log(double x) { </a:t>
            </a:r>
          </a:p>
          <a:p>
            <a:r>
              <a:rPr lang="en-US" b="1" dirty="0">
                <a:latin typeface="Courier New"/>
                <a:cs typeface="Courier New"/>
              </a:rPr>
              <a:t>	return </a:t>
            </a:r>
            <a:r>
              <a:rPr lang="en-US" b="1" dirty="0" err="1">
                <a:latin typeface="Courier New"/>
                <a:cs typeface="Courier New"/>
              </a:rPr>
              <a:t>my_log</a:t>
            </a:r>
            <a:r>
              <a:rPr lang="en-US" b="1" dirty="0">
                <a:latin typeface="Courier New"/>
                <a:cs typeface="Courier New"/>
              </a:rPr>
              <a:t>(x); 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638055"/>
            <a:ext cx="82296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$</a:t>
            </a:r>
            <a:r>
              <a:rPr lang="en-US" sz="2000" b="1" dirty="0" err="1">
                <a:solidFill>
                  <a:schemeClr val="bg1"/>
                </a:solidFill>
              </a:rPr>
              <a:t>gcc</a:t>
            </a:r>
            <a:r>
              <a:rPr lang="en-US" sz="2000" b="1" dirty="0">
                <a:solidFill>
                  <a:schemeClr val="bg1"/>
                </a:solidFill>
              </a:rPr>
              <a:t> -shared -o </a:t>
            </a:r>
            <a:r>
              <a:rPr lang="en-US" sz="2000" b="1" dirty="0" err="1">
                <a:solidFill>
                  <a:schemeClr val="bg1"/>
                </a:solidFill>
              </a:rPr>
              <a:t>fasterlog.so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faster.c</a:t>
            </a:r>
            <a:r>
              <a:rPr lang="en-US" sz="2000" b="1" dirty="0">
                <a:solidFill>
                  <a:schemeClr val="bg1"/>
                </a:solidFill>
              </a:rPr>
              <a:t> -</a:t>
            </a:r>
            <a:r>
              <a:rPr lang="en-US" sz="2000" b="1" dirty="0" err="1">
                <a:solidFill>
                  <a:schemeClr val="bg1"/>
                </a:solidFill>
              </a:rPr>
              <a:t>lmy_log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$LD_PRELOAD=./</a:t>
            </a:r>
            <a:r>
              <a:rPr lang="en-US" sz="2000" b="1" dirty="0" err="1">
                <a:solidFill>
                  <a:schemeClr val="bg1"/>
                </a:solidFill>
              </a:rPr>
              <a:t>fasterlog.so</a:t>
            </a:r>
            <a:r>
              <a:rPr lang="en-US" sz="2000" b="1" dirty="0">
                <a:solidFill>
                  <a:schemeClr val="bg1"/>
                </a:solidFill>
              </a:rPr>
              <a:t> ./</a:t>
            </a:r>
            <a:r>
              <a:rPr lang="en-US" sz="2000" b="1" dirty="0" err="1">
                <a:solidFill>
                  <a:schemeClr val="bg1"/>
                </a:solidFill>
              </a:rPr>
              <a:t>myprog</a:t>
            </a:r>
            <a:r>
              <a:rPr lang="en-US" sz="2000" b="1" dirty="0">
                <a:solidFill>
                  <a:schemeClr val="bg1"/>
                </a:solidFill>
              </a:rPr>
              <a:t>-with</a:t>
            </a:r>
          </a:p>
        </p:txBody>
      </p:sp>
    </p:spTree>
    <p:extLst>
      <p:ext uri="{BB962C8B-B14F-4D97-AF65-F5344CB8AC3E}">
        <p14:creationId xmlns:p14="http://schemas.microsoft.com/office/powerpoint/2010/main" val="70881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static linking is a bad idea with GNU </a:t>
            </a:r>
            <a:r>
              <a:rPr lang="en-US" dirty="0" err="1"/>
              <a:t>libc</a:t>
            </a:r>
            <a:r>
              <a:rPr lang="en-US" dirty="0"/>
              <a:t>; it requires matching shared objects for NSS</a:t>
            </a:r>
          </a:p>
          <a:p>
            <a:r>
              <a:rPr lang="en-US" dirty="0"/>
              <a:t>Dynamic linkage of add-on libraries requires a compatible version to be installed (e.g. MKL)</a:t>
            </a:r>
          </a:p>
          <a:p>
            <a:r>
              <a:rPr lang="en-US" dirty="0"/>
              <a:t>Static linkage of individual libs via linker flags -Wl,-Bstatic,-lfftw3,-Bdynamic</a:t>
            </a:r>
          </a:p>
          <a:p>
            <a:r>
              <a:rPr lang="en-US" dirty="0"/>
              <a:t>can be combined with grouping, example: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[...] -</a:t>
            </a:r>
            <a:r>
              <a:rPr lang="en-US" dirty="0" err="1">
                <a:solidFill>
                  <a:srgbClr val="FF0000"/>
                </a:solidFill>
              </a:rPr>
              <a:t>Wl</a:t>
            </a:r>
            <a:r>
              <a:rPr lang="en-US" dirty="0">
                <a:solidFill>
                  <a:srgbClr val="FF0000"/>
                </a:solidFill>
              </a:rPr>
              <a:t>,--start-group,-</a:t>
            </a:r>
            <a:r>
              <a:rPr lang="en-US" dirty="0" err="1">
                <a:solidFill>
                  <a:srgbClr val="FF0000"/>
                </a:solidFill>
              </a:rPr>
              <a:t>Bstatic</a:t>
            </a:r>
            <a:r>
              <a:rPr lang="en-US" dirty="0">
                <a:solidFill>
                  <a:srgbClr val="FF0000"/>
                </a:solidFill>
              </a:rPr>
              <a:t> -lmkl_gf_lp64 \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lmkl_sequential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lmkl_core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Wl</a:t>
            </a:r>
            <a:r>
              <a:rPr lang="en-US" dirty="0">
                <a:solidFill>
                  <a:srgbClr val="FF0000"/>
                </a:solidFill>
              </a:rPr>
              <a:t>,--end-group,-</a:t>
            </a:r>
            <a:r>
              <a:rPr lang="en-US" dirty="0" err="1">
                <a:solidFill>
                  <a:srgbClr val="FF0000"/>
                </a:solidFill>
              </a:rPr>
              <a:t>Bdynamic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 to FORTRAN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Basic compilation principles are the same</a:t>
            </a:r>
          </a:p>
          <a:p>
            <a:pPr lvl="1"/>
            <a:r>
              <a:rPr lang="en-US" dirty="0"/>
              <a:t>preprocess, compile, assemble, link</a:t>
            </a:r>
          </a:p>
          <a:p>
            <a:r>
              <a:rPr lang="en-US" dirty="0"/>
              <a:t>In Fortran, symbols are case insensitive</a:t>
            </a:r>
          </a:p>
          <a:p>
            <a:pPr lvl="1"/>
            <a:r>
              <a:rPr lang="en-US" dirty="0"/>
              <a:t>most compilers translate them to lower case</a:t>
            </a:r>
          </a:p>
          <a:p>
            <a:r>
              <a:rPr lang="en-US" dirty="0"/>
              <a:t>In Fortran symbol names may be modified to make them different from C symbols 	(e.g. append one or more underscores)</a:t>
            </a:r>
          </a:p>
          <a:p>
            <a:r>
              <a:rPr lang="en-US" dirty="0"/>
              <a:t>Fortran entry point is not “main” (no arguments) PROGRAM =&gt; MAIN__ (in </a:t>
            </a:r>
            <a:r>
              <a:rPr lang="en-US" dirty="0" err="1"/>
              <a:t>gfortran</a:t>
            </a:r>
            <a:r>
              <a:rPr lang="en-US" dirty="0"/>
              <a:t>)</a:t>
            </a:r>
          </a:p>
          <a:p>
            <a:r>
              <a:rPr lang="en-US" dirty="0"/>
              <a:t>C-like main() provided as startup (to store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Language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Script code does not need to be recompiled</a:t>
            </a:r>
          </a:p>
          <a:p>
            <a:pPr lvl="1"/>
            <a:r>
              <a:rPr lang="en-US" dirty="0"/>
              <a:t>Platform abstraction is part of script library</a:t>
            </a:r>
          </a:p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Script code can be adapted much easier</a:t>
            </a:r>
          </a:p>
          <a:p>
            <a:pPr lvl="1"/>
            <a:r>
              <a:rPr lang="en-US" dirty="0"/>
              <a:t>Data model makes combining multiple extensions easy</a:t>
            </a:r>
          </a:p>
          <a:p>
            <a:r>
              <a:rPr lang="en-US" dirty="0"/>
              <a:t>Convenience</a:t>
            </a:r>
          </a:p>
          <a:p>
            <a:pPr lvl="1"/>
            <a:r>
              <a:rPr lang="en-US" dirty="0"/>
              <a:t>Script languages have powerful and convenient facilities for pre- and post-processing of data</a:t>
            </a:r>
          </a:p>
          <a:p>
            <a:pPr lvl="1"/>
            <a:r>
              <a:rPr lang="en-US" dirty="0"/>
              <a:t>Only time critical parts in compiled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US" sz="3600" dirty="0"/>
              <a:t>Symbols in Object Files (FORTRAN COMPILED)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2185305"/>
            <a:ext cx="4968875" cy="4247317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ig@hp83-inf-21&gt; nm </a:t>
            </a:r>
            <a:r>
              <a:rPr lang="en-US" b="1" dirty="0" err="1">
                <a:latin typeface="Courier New"/>
                <a:cs typeface="Courier New"/>
              </a:rPr>
              <a:t>test.o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000000000000006d t MAIN__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U _</a:t>
            </a:r>
            <a:r>
              <a:rPr lang="en-US" b="1" dirty="0" err="1">
                <a:latin typeface="Courier New"/>
                <a:cs typeface="Courier New"/>
              </a:rPr>
              <a:t>gfortran_set_args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         U _</a:t>
            </a:r>
            <a:r>
              <a:rPr lang="en-US" b="1" dirty="0" err="1">
                <a:latin typeface="Courier New"/>
                <a:cs typeface="Courier New"/>
              </a:rPr>
              <a:t>gfortran_set_options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         U _</a:t>
            </a:r>
            <a:r>
              <a:rPr lang="en-US" b="1" dirty="0" err="1">
                <a:latin typeface="Courier New"/>
                <a:cs typeface="Courier New"/>
              </a:rPr>
              <a:t>gfortran_st_write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         U _</a:t>
            </a:r>
            <a:r>
              <a:rPr lang="en-US" b="1" dirty="0" err="1">
                <a:latin typeface="Courier New"/>
                <a:cs typeface="Courier New"/>
              </a:rPr>
              <a:t>gfortran_st_write_done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         U _</a:t>
            </a:r>
            <a:r>
              <a:rPr lang="en-US" b="1" dirty="0" err="1">
                <a:latin typeface="Courier New"/>
                <a:cs typeface="Courier New"/>
              </a:rPr>
              <a:t>gfortran_transfer_character_write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0000000000000000 T greet_</a:t>
            </a:r>
          </a:p>
          <a:p>
            <a:r>
              <a:rPr lang="en-US" b="1" dirty="0">
                <a:latin typeface="Courier New"/>
                <a:cs typeface="Courier New"/>
              </a:rPr>
              <a:t>0000000000000078 T main</a:t>
            </a:r>
          </a:p>
          <a:p>
            <a:r>
              <a:rPr lang="en-US" b="1" dirty="0">
                <a:latin typeface="Courier New"/>
                <a:cs typeface="Courier New"/>
              </a:rPr>
              <a:t>0000000000000020 r options.1.1883</a:t>
            </a:r>
          </a:p>
        </p:txBody>
      </p:sp>
      <p:pic>
        <p:nvPicPr>
          <p:cNvPr id="2" name="Picture 1" descr="Screen Shot 2016-03-09 at 09.26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76" y="2185305"/>
            <a:ext cx="4163513" cy="21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Fortran 90+ Modules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223793"/>
            <a:ext cx="6821713" cy="2308324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module func</a:t>
            </a:r>
          </a:p>
          <a:p>
            <a:r>
              <a:rPr lang="en-US" b="1" dirty="0">
                <a:latin typeface="Courier New"/>
                <a:cs typeface="Courier New"/>
              </a:rPr>
              <a:t>		integer :: val5, val6</a:t>
            </a:r>
          </a:p>
          <a:p>
            <a:r>
              <a:rPr lang="en-US" b="1" dirty="0">
                <a:latin typeface="Courier New"/>
                <a:cs typeface="Courier New"/>
              </a:rPr>
              <a:t>	contains</a:t>
            </a:r>
          </a:p>
          <a:p>
            <a:r>
              <a:rPr lang="en-US" b="1" dirty="0">
                <a:latin typeface="Courier New"/>
                <a:cs typeface="Courier New"/>
              </a:rPr>
              <a:t>		integer function add_abs(v1,v2)</a:t>
            </a:r>
          </a:p>
          <a:p>
            <a:r>
              <a:rPr lang="en-US" b="1" dirty="0">
                <a:latin typeface="Courier New"/>
                <a:cs typeface="Courier New"/>
              </a:rPr>
              <a:t>				integer, intent(in) :: v1, v2</a:t>
            </a:r>
          </a:p>
          <a:p>
            <a:r>
              <a:rPr lang="en-US" b="1" dirty="0">
                <a:latin typeface="Courier New"/>
                <a:cs typeface="Courier New"/>
              </a:rPr>
              <a:t>				add_abs = iabs(v1)+iabs(v2)</a:t>
            </a:r>
          </a:p>
          <a:p>
            <a:r>
              <a:rPr lang="en-US" b="1" dirty="0">
                <a:latin typeface="Courier New"/>
                <a:cs typeface="Courier New"/>
              </a:rPr>
              <a:t>		end function add_abs</a:t>
            </a:r>
          </a:p>
          <a:p>
            <a:r>
              <a:rPr lang="en-US" b="1" dirty="0">
                <a:latin typeface="Courier New"/>
                <a:cs typeface="Courier New"/>
              </a:rPr>
              <a:t>end module 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C7E45-AF65-6A4E-B5A0-3B1BC6F18D9A}"/>
              </a:ext>
            </a:extLst>
          </p:cNvPr>
          <p:cNvSpPr txBox="1"/>
          <p:nvPr/>
        </p:nvSpPr>
        <p:spPr>
          <a:xfrm>
            <a:off x="0" y="5238491"/>
            <a:ext cx="4426857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1">
                <a:solidFill>
                  <a:schemeClr val="bg1"/>
                </a:solidFill>
              </a:rPr>
              <a:t>00000000 T __func_MOD_add_abs</a:t>
            </a:r>
          </a:p>
          <a:p>
            <a:r>
              <a:rPr lang="en-IE" b="1">
                <a:solidFill>
                  <a:schemeClr val="bg1"/>
                </a:solidFill>
              </a:rPr>
              <a:t>00000000 B __func_MOD_val5</a:t>
            </a:r>
          </a:p>
          <a:p>
            <a:r>
              <a:rPr lang="en-IE" b="1">
                <a:solidFill>
                  <a:schemeClr val="bg1"/>
                </a:solidFill>
              </a:rPr>
              <a:t>00000004 B __func_MOD_val6</a:t>
            </a:r>
          </a:p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FBB80-F714-F849-A34A-950A2593ED02}"/>
              </a:ext>
            </a:extLst>
          </p:cNvPr>
          <p:cNvSpPr txBox="1"/>
          <p:nvPr/>
        </p:nvSpPr>
        <p:spPr>
          <a:xfrm>
            <a:off x="0" y="4580978"/>
            <a:ext cx="6995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/>
              <a:t>gfortran creates the following symbols:</a:t>
            </a:r>
          </a:p>
        </p:txBody>
      </p:sp>
    </p:spTree>
    <p:extLst>
      <p:ext uri="{BB962C8B-B14F-4D97-AF65-F5344CB8AC3E}">
        <p14:creationId xmlns:p14="http://schemas.microsoft.com/office/powerpoint/2010/main" val="193960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Dynamic Linking via dlopen()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424473"/>
            <a:ext cx="8229600" cy="394837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48"/>
              </a:spcBef>
            </a:pPr>
            <a:r>
              <a:rPr lang="en-IE"/>
              <a:t>POSIX compliant C libraries allow loading of shared objects are runtime via dlopen()/dlsym()</a:t>
            </a:r>
          </a:p>
          <a:p>
            <a:pPr>
              <a:spcBef>
                <a:spcPts val="1248"/>
              </a:spcBef>
            </a:pPr>
            <a:r>
              <a:rPr lang="en-IE"/>
              <a:t>Calls to dlopen() open a handle to shared object; lookup of this file is subject to same rules as dynamic library searches</a:t>
            </a:r>
          </a:p>
          <a:p>
            <a:pPr>
              <a:spcBef>
                <a:spcPts val="1248"/>
              </a:spcBef>
            </a:pPr>
            <a:r>
              <a:rPr lang="en-IE"/>
              <a:t>Calls to dlsym() look up symbol by its name in shared object pointed to by handle; returns pointer; for functions need to cast/assign to function pointer</a:t>
            </a:r>
          </a:p>
          <a:p>
            <a:pPr>
              <a:spcBef>
                <a:spcPts val="1248"/>
              </a:spcBef>
            </a:pPr>
            <a:r>
              <a:rPr lang="en-IE"/>
              <a:t>Calls to dlclose() unload shared object (if last user) and revoke assignments to code made by dlsym()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Example: static program test-0.c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2185305"/>
            <a:ext cx="9143999" cy="4262705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#include &lt;stdio.h&gt;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void hello()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	puts(“Hello, World”);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int main(int argc, char **argv)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	void (*hi)(); /* function pointer variable */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	hi = &amp;hello; /* initialize function pointer */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	(*hi)(); /* this is the same as: hello(); */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	return 0;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/* compile with: gcc -o test-0 -Wall -O test-0.c */</a:t>
            </a:r>
          </a:p>
        </p:txBody>
      </p:sp>
    </p:spTree>
    <p:extLst>
      <p:ext uri="{BB962C8B-B14F-4D97-AF65-F5344CB8AC3E}">
        <p14:creationId xmlns:p14="http://schemas.microsoft.com/office/powerpoint/2010/main" val="322337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Example: main program test-1.c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2185305"/>
            <a:ext cx="9143999" cy="4108817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#include &lt;dlfcn.h&gt;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int main(int argc, char **argv)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void *handle; /* handle for dynamic object */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void (*hi)(); /* function pointer for symbol */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handle = dlopen("./hello.so", RTLD_LAZY);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if (handle) {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	hi = (void (*)()) dlsym(handle,"hello");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	(*hi)();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	dlclose(handle);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return 0;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}/* compile with: gcc -o test-1 -Wall -O test-1.c -ldl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/>
                <a:cs typeface="Courier New"/>
              </a:rPr>
              <a:t>	add -rdynamic if shared object needs symbols in main */</a:t>
            </a:r>
          </a:p>
        </p:txBody>
      </p:sp>
    </p:spTree>
    <p:extLst>
      <p:ext uri="{BB962C8B-B14F-4D97-AF65-F5344CB8AC3E}">
        <p14:creationId xmlns:p14="http://schemas.microsoft.com/office/powerpoint/2010/main" val="158410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Example: shared object hello.c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2185305"/>
            <a:ext cx="9143999" cy="2139047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#include &lt;stdio.h&gt;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void hello(void)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	puts("Hello, World!");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/* compile: gcc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-shared </a:t>
            </a:r>
            <a:r>
              <a:rPr lang="en-US" b="1" dirty="0">
                <a:latin typeface="Courier New"/>
                <a:cs typeface="Courier New"/>
              </a:rPr>
              <a:t>-o hello.so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-fPIC </a:t>
            </a:r>
            <a:r>
              <a:rPr lang="en-US" b="1" dirty="0">
                <a:latin typeface="Courier New"/>
                <a:cs typeface="Courier New"/>
              </a:rPr>
              <a:t>-Wall -O hello.c */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627EC7-9D83-C44D-86F7-EDD7CC1E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47771"/>
            <a:ext cx="9143999" cy="1525075"/>
          </a:xfrm>
        </p:spPr>
        <p:txBody>
          <a:bodyPr>
            <a:normAutofit/>
          </a:bodyPr>
          <a:lstStyle/>
          <a:p>
            <a:r>
              <a:rPr lang="en-IE" sz="2800"/>
              <a:t>With this setup, hello.c can be changed and hello.so recompiled without having to recompile and re-link test-1</a:t>
            </a:r>
          </a:p>
          <a:p>
            <a:r>
              <a:rPr lang="en-IE" sz="2800"/>
              <a:t>Thus access to test-1.c is not needed</a:t>
            </a:r>
          </a:p>
        </p:txBody>
      </p:sp>
    </p:spTree>
    <p:extLst>
      <p:ext uri="{BB962C8B-B14F-4D97-AF65-F5344CB8AC3E}">
        <p14:creationId xmlns:p14="http://schemas.microsoft.com/office/powerpoint/2010/main" val="257191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Extending Python with ctypes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424473"/>
            <a:ext cx="8229600" cy="3948374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The ctypes module in python provides an interface to dlopen()/dlsym() and thus allows to call compiled C code from python.</a:t>
            </a:r>
          </a:p>
          <a:p>
            <a:r>
              <a:rPr lang="en-IE"/>
              <a:t>Support for dll files on Windows is also included</a:t>
            </a:r>
          </a:p>
          <a:p>
            <a:r>
              <a:rPr lang="en-IE"/>
              <a:t>Since symbols in compiled objects have no information about calling sequence and return values, this has to be set on the python side</a:t>
            </a:r>
          </a:p>
          <a:p>
            <a:r>
              <a:rPr lang="en-IE"/>
              <a:t>Incorrect use can lead to segmentation faults or corrupted data; often prototypes are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9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Example: calling hello.c from python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2185305"/>
            <a:ext cx="9143999" cy="2139047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#!/usr/bin/env python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from ctypes import *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# import shared object on POSIX compatible OS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dso = CDLL(“./hello.so”)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# call symbol in shared object as function w/o args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/>
                <a:cs typeface="Courier New"/>
              </a:rPr>
              <a:t>dso.hello()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627EC7-9D83-C44D-86F7-EDD7CC1E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99429"/>
            <a:ext cx="9143999" cy="1873417"/>
          </a:xfrm>
        </p:spPr>
        <p:txBody>
          <a:bodyPr>
            <a:normAutofit fontScale="92500" lnSpcReduction="10000"/>
          </a:bodyPr>
          <a:lstStyle/>
          <a:p>
            <a:r>
              <a:rPr lang="en-IE"/>
              <a:t>This python script does pretty much the same thing as the test-1 compiled program</a:t>
            </a:r>
          </a:p>
          <a:p>
            <a:r>
              <a:rPr lang="en-IE"/>
              <a:t>Since there are no arguments and no return values, no code needs to know about the other</a:t>
            </a:r>
          </a:p>
        </p:txBody>
      </p:sp>
    </p:spTree>
    <p:extLst>
      <p:ext uri="{BB962C8B-B14F-4D97-AF65-F5344CB8AC3E}">
        <p14:creationId xmlns:p14="http://schemas.microsoft.com/office/powerpoint/2010/main" val="374954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Arguments &amp; Return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" y="3072686"/>
            <a:ext cx="9143999" cy="1954381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#include&lt;stdio.h&gt;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int sum_of_int(int a, int b) {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int c = a + b;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printf("sum of %d and %d is %d\n",a,b,c);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return c;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0" y="5165229"/>
            <a:ext cx="9143999" cy="1692771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#!/usr/bin/env python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from ctypes import *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 = CDLL(“./sum.so”)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isum = dso.sum_of_int(1,2)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print "Integer sum is: ", isum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175039"/>
            <a:ext cx="9143999" cy="897647"/>
          </a:xfrm>
        </p:spPr>
        <p:txBody>
          <a:bodyPr>
            <a:normAutofit lnSpcReduction="10000"/>
          </a:bodyPr>
          <a:lstStyle/>
          <a:p>
            <a:r>
              <a:rPr lang="en-IE" sz="2800"/>
              <a:t>By default ctypes will assume arguments and return values are standard size integer</a:t>
            </a:r>
          </a:p>
        </p:txBody>
      </p:sp>
    </p:spTree>
    <p:extLst>
      <p:ext uri="{BB962C8B-B14F-4D97-AF65-F5344CB8AC3E}">
        <p14:creationId xmlns:p14="http://schemas.microsoft.com/office/powerpoint/2010/main" val="3627557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Prototypes with ctypes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1" y="2837331"/>
            <a:ext cx="9143999" cy="3570208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#!/usr/bin/env python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from ctypes import *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 = CDLL(“./sum.so”)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dso.sum_of_int.argtypes = [ c_int, c_int ]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dso.sum_of_int.restype = c_int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isum = dso.sum_of_int(1,2)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print ("Integer sum w/ prototypes is: ", isum)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dso.sum_of_double.argtypes = [ c_double, c_double ]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dso.sum_of_double.restype = c_double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dsum = dso.sum_of_double(0.5,2.5)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print ("Double sum w/ prototypes is: ", dsum)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44413"/>
            <a:ext cx="9143999" cy="897647"/>
          </a:xfrm>
        </p:spPr>
        <p:txBody>
          <a:bodyPr>
            <a:normAutofit/>
          </a:bodyPr>
          <a:lstStyle/>
          <a:p>
            <a:r>
              <a:rPr lang="en-IE" sz="2400"/>
              <a:t>If argument and/or return value are of different type, ctypes needs to be informed about it; works similar to prototypes in C</a:t>
            </a:r>
          </a:p>
        </p:txBody>
      </p:sp>
    </p:spTree>
    <p:extLst>
      <p:ext uri="{BB962C8B-B14F-4D97-AF65-F5344CB8AC3E}">
        <p14:creationId xmlns:p14="http://schemas.microsoft.com/office/powerpoint/2010/main" val="393058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Scripting to Compiled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5" y="2490446"/>
            <a:ext cx="8853715" cy="3948375"/>
          </a:xfrm>
        </p:spPr>
        <p:txBody>
          <a:bodyPr>
            <a:normAutofit fontScale="92500"/>
          </a:bodyPr>
          <a:lstStyle/>
          <a:p>
            <a:r>
              <a:rPr lang="en-US" dirty="0"/>
              <a:t>maximum control of the low-level implementation</a:t>
            </a:r>
          </a:p>
          <a:p>
            <a:r>
              <a:rPr lang="en-US" dirty="0"/>
              <a:t>high-performance </a:t>
            </a:r>
          </a:p>
          <a:p>
            <a:pPr lvl="1"/>
            <a:r>
              <a:rPr lang="en-US" dirty="0"/>
              <a:t>compiler are written to deliver best optimization by having full/relevant knowledge of the back-end architecture</a:t>
            </a:r>
          </a:p>
          <a:p>
            <a:r>
              <a:rPr lang="en-US" dirty="0"/>
              <a:t>the O.S. loads the binary into memory and starts the execution (no other support would be required)</a:t>
            </a:r>
          </a:p>
          <a:p>
            <a:r>
              <a:rPr lang="en-US" dirty="0"/>
              <a:t>direct interface to most of scientific code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Passing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1" y="3429000"/>
            <a:ext cx="9143999" cy="2923877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#!/usr/bin/env python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from ctypes import *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 = CDLL(“./hello.so”)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 hello() in hello.so takes a “char *” argument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dso.hello.argtypes = [ c_char_p ]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dso.hello(b”World”)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 create buffer for mutable string data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buf = create_string_buffer(b”World”)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dso.hello(buf)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541"/>
            <a:ext cx="9143999" cy="897647"/>
          </a:xfrm>
        </p:spPr>
        <p:txBody>
          <a:bodyPr>
            <a:normAutofit fontScale="85000" lnSpcReduction="10000"/>
          </a:bodyPr>
          <a:lstStyle/>
          <a:p>
            <a:r>
              <a:rPr lang="en-IE"/>
              <a:t>Strings in python are read-only, thus when a C-function will modify a string we have to use create_string_buffer()</a:t>
            </a:r>
          </a:p>
        </p:txBody>
      </p:sp>
    </p:spTree>
    <p:extLst>
      <p:ext uri="{BB962C8B-B14F-4D97-AF65-F5344CB8AC3E}">
        <p14:creationId xmlns:p14="http://schemas.microsoft.com/office/powerpoint/2010/main" val="2553006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Passing Arrays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1" y="3035999"/>
            <a:ext cx="9143999" cy="3893374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#!/usr/bin/env python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from ctypes import *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 = CDLL(“./sum.so”)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num = 10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dlist = (c_double * num)() # (primitive * length)()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for i in range(num):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dlist[i] = 0.333*(i*0.5)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 note the use of POINTER()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dso.sum_of_doubles.argtypes=[POINTER(c_double),c_int]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dso.sum_of_doubles.restype = c_double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dsum = dso.sum_of_doubles(dlist,num)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print ("Double sum is: ", dsum)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222"/>
            <a:ext cx="9143999" cy="897647"/>
          </a:xfrm>
        </p:spPr>
        <p:txBody>
          <a:bodyPr>
            <a:normAutofit/>
          </a:bodyPr>
          <a:lstStyle/>
          <a:p>
            <a:r>
              <a:rPr lang="en-IE" sz="2400"/>
              <a:t>When passing allocatable objects like arrays, it is usually best to do the allocating in python. ctypes offers constructors for all basic types</a:t>
            </a:r>
          </a:p>
        </p:txBody>
      </p:sp>
    </p:spTree>
    <p:extLst>
      <p:ext uri="{BB962C8B-B14F-4D97-AF65-F5344CB8AC3E}">
        <p14:creationId xmlns:p14="http://schemas.microsoft.com/office/powerpoint/2010/main" val="157511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Passing Structs 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1" y="3320204"/>
            <a:ext cx="9143999" cy="3570208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#!/usr/bin/env python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from ctypes import *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 = CDLL(“./data.so”)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class parm(Structure):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_fields_ = [ ("type", c_int), ("label", c_char_p),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("epsilon",c_double),("sigma",c_double) ]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 use constructor to initialize struct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p = parm(type=1,label=b"LJ-12-6",epsilon=0.1,sigma=3.4)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 p is passed by value, to pass by reference use byref(p)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dso.pass_by_value(p)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dso.pass_by_reference(byref(p))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3793"/>
            <a:ext cx="9143999" cy="897647"/>
          </a:xfrm>
        </p:spPr>
        <p:txBody>
          <a:bodyPr>
            <a:normAutofit/>
          </a:bodyPr>
          <a:lstStyle/>
          <a:p>
            <a:r>
              <a:rPr lang="en-IE" sz="2400"/>
              <a:t>Even complex storage elements like struct can be managed by ctypes. Derive a class from Structure that mimics the corresponding C-type</a:t>
            </a:r>
          </a:p>
        </p:txBody>
      </p:sp>
    </p:spTree>
    <p:extLst>
      <p:ext uri="{BB962C8B-B14F-4D97-AF65-F5344CB8AC3E}">
        <p14:creationId xmlns:p14="http://schemas.microsoft.com/office/powerpoint/2010/main" val="106480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26385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Passing Structs 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-1" y="3021201"/>
            <a:ext cx="9143999" cy="3893374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#include&lt;stdio.h&gt;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struct parm { int type; char *label;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double epsilon, sigma;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void pass_by_value(struct parm p) {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printf("type=%d label=%s epsilon=%g sigma=%g\n",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		p.type, p.label, p.epsilon, p.sigma);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void pass_by_reference(struct parm *p) {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printf("type=%d label=%s epsilon=%g sigma=%g\n",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		p-&gt;type, p-&gt;label, p-&gt;epsilon, p-&gt;sigma);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3793"/>
            <a:ext cx="9143999" cy="897647"/>
          </a:xfrm>
        </p:spPr>
        <p:txBody>
          <a:bodyPr>
            <a:normAutofit/>
          </a:bodyPr>
          <a:lstStyle/>
          <a:p>
            <a:r>
              <a:rPr lang="en-IE"/>
              <a:t>Below is the corresponding C code:</a:t>
            </a:r>
          </a:p>
        </p:txBody>
      </p:sp>
    </p:spTree>
    <p:extLst>
      <p:ext uri="{BB962C8B-B14F-4D97-AF65-F5344CB8AC3E}">
        <p14:creationId xmlns:p14="http://schemas.microsoft.com/office/powerpoint/2010/main" val="422259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Interfacing Fortran with f2py /1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424473"/>
            <a:ext cx="8229600" cy="3948374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Interfacing Fortran with python is both easier and more complicated than interfacing C</a:t>
            </a:r>
          </a:p>
          <a:p>
            <a:pPr lvl="1"/>
            <a:r>
              <a:rPr lang="en-IE"/>
              <a:t>The Fortran ABI can be much more complex and is more compiler specific than the C ABI</a:t>
            </a:r>
          </a:p>
          <a:p>
            <a:pPr lvl="1"/>
            <a:r>
              <a:rPr lang="en-IE"/>
              <a:t>The numpy project has a tool “f2py” that automates the process and hides the complications</a:t>
            </a:r>
          </a:p>
          <a:p>
            <a:r>
              <a:rPr lang="en-IE"/>
              <a:t>If you have a Fortran file with some functions or subroutine do: f2py -c code.f90 -m module</a:t>
            </a:r>
          </a:p>
          <a:p>
            <a:pPr lvl="1"/>
            <a:r>
              <a:rPr lang="en-IE"/>
              <a:t>Creates python loadable module “module”</a:t>
            </a:r>
          </a:p>
          <a:p>
            <a:pPr lvl="1"/>
            <a:r>
              <a:rPr lang="en-IE"/>
              <a:t>Flag '-c' calls compiler; flag '-m' sets module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9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Interfacing Fortran with f2py 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424473"/>
            <a:ext cx="8229600" cy="3948374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Then in python do: from module import * and call the Fortran functions in python</a:t>
            </a:r>
          </a:p>
          <a:p>
            <a:r>
              <a:rPr lang="en-IE"/>
              <a:t>The f2py tool will parse the Fortran code and generate the necessary C-code for a module</a:t>
            </a:r>
          </a:p>
          <a:p>
            <a:r>
              <a:rPr lang="en-IE"/>
              <a:t>The f2py generated code will automatically insert code to convert data as needed; e.g. lists are converted to arrays</a:t>
            </a:r>
          </a:p>
          <a:p>
            <a:r>
              <a:rPr lang="en-IE"/>
              <a:t>The f2py tool works best with well formed Fortran code; otherwise data maps can help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6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-1" y="2034583"/>
            <a:ext cx="9143999" cy="4862870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subroutine hello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print*, "Hello, World!"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end subroutine hello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function sum_of_int(a,b) result(c)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integer, intent(in) :: a, b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integer :: c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c = a + b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print*,"sum of ", a, " and ", b, " is ", c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end function sum_of_int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function sum_of_double(a,b) result(c)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double precision, intent(in) :: a, b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double precision :: c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c = a + b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print*,"sum of ", a, " and ", b, " is ", c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end function sum_of_double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6733"/>
            <a:ext cx="9143999" cy="495587"/>
          </a:xfrm>
        </p:spPr>
        <p:txBody>
          <a:bodyPr>
            <a:normAutofit lnSpcReduction="10000"/>
          </a:bodyPr>
          <a:lstStyle/>
          <a:p>
            <a:r>
              <a:rPr lang="en-IE" sz="2800"/>
              <a:t>Example of Fortran code that converts cleanly with f2py:</a:t>
            </a:r>
          </a:p>
        </p:txBody>
      </p:sp>
    </p:spTree>
    <p:extLst>
      <p:ext uri="{BB962C8B-B14F-4D97-AF65-F5344CB8AC3E}">
        <p14:creationId xmlns:p14="http://schemas.microsoft.com/office/powerpoint/2010/main" val="212497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368329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Passing arrays with f2py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2572017"/>
            <a:ext cx="9143999" cy="3247043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function sum_of_doubles(a,n) result(s)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double precision, intent(in) :: a(*)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integer, intent(in) :: n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double precision :: s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integer :: i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s = 0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do i=1,n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	s = s + a(i)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end do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end function sum_of_doubles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1" y="5873115"/>
            <a:ext cx="9143999" cy="984885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num = 10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dlist = [sqrt(float(i)) for i in range(1,num)]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dsum = sum_of_doubles(dlist,num)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7251"/>
            <a:ext cx="9143999" cy="611704"/>
          </a:xfrm>
        </p:spPr>
        <p:txBody>
          <a:bodyPr>
            <a:normAutofit/>
          </a:bodyPr>
          <a:lstStyle/>
          <a:p>
            <a:r>
              <a:rPr lang="en-IE"/>
              <a:t>Arrays are traditional style arrays with f2py:</a:t>
            </a:r>
          </a:p>
        </p:txBody>
      </p:sp>
    </p:spTree>
    <p:extLst>
      <p:ext uri="{BB962C8B-B14F-4D97-AF65-F5344CB8AC3E}">
        <p14:creationId xmlns:p14="http://schemas.microsoft.com/office/powerpoint/2010/main" val="4207592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38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96121"/>
            <a:ext cx="9144000" cy="797408"/>
          </a:xfrm>
        </p:spPr>
        <p:txBody>
          <a:bodyPr>
            <a:normAutofit/>
          </a:bodyPr>
          <a:lstStyle/>
          <a:p>
            <a:r>
              <a:rPr lang="en-IE"/>
              <a:t>Passing strings with f2py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3384214"/>
            <a:ext cx="9143999" cy="1308050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subroutine hello(name)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character(len=*), intent(in) :: name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	print* , "Hello, ", name, "!"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end subroutine hello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239C4-3652-E34D-8233-11FF4BD707DE}"/>
              </a:ext>
            </a:extLst>
          </p:cNvPr>
          <p:cNvSpPr txBox="1"/>
          <p:nvPr/>
        </p:nvSpPr>
        <p:spPr>
          <a:xfrm>
            <a:off x="1" y="4787919"/>
            <a:ext cx="9143999" cy="1631216"/>
          </a:xfrm>
          <a:prstGeom prst="rect">
            <a:avLst/>
          </a:prstGeom>
          <a:solidFill>
            <a:srgbClr val="FFD55C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#!/usr/bin/env python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from hello import *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print ("Calling DSO")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hello('World')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/>
                <a:cs typeface="Courier New"/>
              </a:rPr>
              <a:t>print ("Done")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CE0614-791F-2140-AAD4-8F03A187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2316614"/>
            <a:ext cx="9143999" cy="1039816"/>
          </a:xfrm>
        </p:spPr>
        <p:txBody>
          <a:bodyPr>
            <a:normAutofit/>
          </a:bodyPr>
          <a:lstStyle/>
          <a:p>
            <a:r>
              <a:rPr lang="en-IE" sz="2800"/>
              <a:t>Strings are handled in a very similar fashion to traditional style arrays with f2py:</a:t>
            </a:r>
          </a:p>
        </p:txBody>
      </p:sp>
    </p:spTree>
    <p:extLst>
      <p:ext uri="{BB962C8B-B14F-4D97-AF65-F5344CB8AC3E}">
        <p14:creationId xmlns:p14="http://schemas.microsoft.com/office/powerpoint/2010/main" val="13299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229600" cy="3948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Creating an executable includes multiple steps</a:t>
            </a:r>
          </a:p>
          <a:p>
            <a:r>
              <a:rPr lang="en-US" dirty="0"/>
              <a:t>The “compiler” (</a:t>
            </a:r>
            <a:r>
              <a:rPr lang="en-US" dirty="0" err="1"/>
              <a:t>gcc</a:t>
            </a:r>
            <a:r>
              <a:rPr lang="en-US" dirty="0"/>
              <a:t>) is a wrapper for several commands that are executed in succession</a:t>
            </a:r>
          </a:p>
          <a:p>
            <a:r>
              <a:rPr lang="en-US" dirty="0"/>
              <a:t>The “compiler flags” similarly fall into categories and are handed down to the respective tools</a:t>
            </a:r>
          </a:p>
          <a:p>
            <a:r>
              <a:rPr lang="en-US" dirty="0"/>
              <a:t>The “wrapper” selects the compiler language from source file name, but links “its” runtime</a:t>
            </a:r>
          </a:p>
          <a:p>
            <a:r>
              <a:rPr lang="en-US" dirty="0"/>
              <a:t>We will look into a C example first, since this is the language the OS is (mostly) written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Compiling Phases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75126" y="2490447"/>
            <a:ext cx="4787447" cy="1754326"/>
          </a:xfrm>
          <a:prstGeom prst="rect">
            <a:avLst/>
          </a:prstGeom>
          <a:solidFill>
            <a:srgbClr val="FFF378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#include &lt;</a:t>
            </a:r>
            <a:r>
              <a:rPr lang="en-US" b="1" dirty="0" err="1">
                <a:latin typeface="Courier New"/>
                <a:cs typeface="Courier New"/>
              </a:rPr>
              <a:t>stdio.h</a:t>
            </a:r>
            <a:r>
              <a:rPr lang="en-US" b="1" dirty="0">
                <a:latin typeface="Courier New"/>
                <a:cs typeface="Courier New"/>
              </a:rPr>
              <a:t>&gt;</a:t>
            </a:r>
          </a:p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main(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argc</a:t>
            </a:r>
            <a:r>
              <a:rPr lang="en-US" b="1" dirty="0">
                <a:latin typeface="Courier New"/>
                <a:cs typeface="Courier New"/>
              </a:rPr>
              <a:t>, char **</a:t>
            </a:r>
            <a:r>
              <a:rPr lang="en-US" b="1" dirty="0" err="1">
                <a:latin typeface="Courier New"/>
                <a:cs typeface="Courier New"/>
              </a:rPr>
              <a:t>argv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printf</a:t>
            </a:r>
            <a:r>
              <a:rPr lang="en-US" b="1" dirty="0">
                <a:latin typeface="Courier New"/>
                <a:cs typeface="Courier New"/>
              </a:rPr>
              <a:t>(“hello world\n”);</a:t>
            </a:r>
          </a:p>
          <a:p>
            <a:r>
              <a:rPr lang="en-US" b="1" dirty="0">
                <a:latin typeface="Courier New"/>
                <a:cs typeface="Courier New"/>
              </a:rPr>
              <a:t>	return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126" y="4662713"/>
            <a:ext cx="478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 Command examples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5309"/>
            <a:ext cx="3437557" cy="39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229600" cy="3948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Pre-processing is mandatory in C (and C++)</a:t>
            </a:r>
          </a:p>
          <a:p>
            <a:r>
              <a:rPr lang="en-US" dirty="0"/>
              <a:t>Pre-processing will handle '#' directives</a:t>
            </a:r>
          </a:p>
          <a:p>
            <a:pPr lvl="1"/>
            <a:r>
              <a:rPr lang="en-US" dirty="0"/>
              <a:t>File inclusion with support for nested inclusion</a:t>
            </a:r>
          </a:p>
          <a:p>
            <a:pPr lvl="1"/>
            <a:r>
              <a:rPr lang="en-US" dirty="0"/>
              <a:t>Conditional compilation and Macro expansion</a:t>
            </a:r>
          </a:p>
          <a:p>
            <a:r>
              <a:rPr lang="en-US" dirty="0"/>
              <a:t>In this case: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/include/</a:t>
            </a:r>
            <a:r>
              <a:rPr lang="en-US" b="1" dirty="0" err="1"/>
              <a:t>stdio.h</a:t>
            </a:r>
            <a:endParaRPr lang="en-US" b="1" dirty="0"/>
          </a:p>
          <a:p>
            <a:pPr lvl="1"/>
            <a:r>
              <a:rPr lang="en-US" dirty="0"/>
              <a:t>and all files are included by it - are inserted and the contained macros expanded</a:t>
            </a:r>
          </a:p>
          <a:p>
            <a:r>
              <a:rPr lang="en-US" dirty="0"/>
              <a:t>Use -E flag to stop after pre-processing:</a:t>
            </a:r>
          </a:p>
          <a:p>
            <a:pPr lvl="1"/>
            <a:r>
              <a:rPr lang="en-US" b="1" dirty="0" err="1"/>
              <a:t>gcc</a:t>
            </a:r>
            <a:r>
              <a:rPr lang="en-US" b="1" dirty="0"/>
              <a:t> -E -o </a:t>
            </a:r>
            <a:r>
              <a:rPr lang="en-US" b="1" dirty="0" err="1"/>
              <a:t>hello.pp.c</a:t>
            </a:r>
            <a:r>
              <a:rPr lang="en-US" b="1" dirty="0"/>
              <a:t> </a:t>
            </a:r>
            <a:r>
              <a:rPr lang="en-US" b="1" dirty="0" err="1"/>
              <a:t>hello.c</a:t>
            </a:r>
            <a:endParaRPr lang="en-US" b="1" dirty="0"/>
          </a:p>
          <a:p>
            <a:pPr lvl="1"/>
            <a:r>
              <a:rPr lang="en-US" b="1" dirty="0" err="1"/>
              <a:t>cpp</a:t>
            </a:r>
            <a:r>
              <a:rPr lang="en-US" b="1" dirty="0"/>
              <a:t> </a:t>
            </a:r>
            <a:r>
              <a:rPr lang="en-US" b="1" dirty="0" err="1"/>
              <a:t>main.c</a:t>
            </a:r>
            <a:r>
              <a:rPr lang="en-US" b="1" dirty="0"/>
              <a:t> </a:t>
            </a:r>
            <a:r>
              <a:rPr lang="en-US" b="1" dirty="0" err="1"/>
              <a:t>main.i</a:t>
            </a:r>
            <a:r>
              <a:rPr lang="en-US" b="1" dirty="0"/>
              <a:t> (same)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8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229600" cy="3948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Compiler converts a high-level language into the specific instruction set of the target CPU</a:t>
            </a:r>
          </a:p>
          <a:p>
            <a:r>
              <a:rPr lang="en-US" dirty="0"/>
              <a:t>Individual steps:</a:t>
            </a:r>
          </a:p>
          <a:p>
            <a:pPr lvl="1"/>
            <a:r>
              <a:rPr lang="en-US" dirty="0"/>
              <a:t>Parse text (lexical + syntactical analysis)</a:t>
            </a:r>
          </a:p>
          <a:p>
            <a:pPr lvl="1"/>
            <a:r>
              <a:rPr lang="en-US" dirty="0"/>
              <a:t>Do language specific transformations</a:t>
            </a:r>
          </a:p>
          <a:p>
            <a:pPr lvl="1"/>
            <a:r>
              <a:rPr lang="en-US" dirty="0"/>
              <a:t>Translate to internal representation units (IRs)</a:t>
            </a:r>
          </a:p>
          <a:p>
            <a:pPr lvl="1"/>
            <a:r>
              <a:rPr lang="en-US" dirty="0"/>
              <a:t>Optimization (reorder, merge, eliminate)</a:t>
            </a:r>
          </a:p>
          <a:p>
            <a:pPr lvl="1"/>
            <a:r>
              <a:rPr lang="en-US" dirty="0"/>
              <a:t>Replace IRs with pieces of assembler language</a:t>
            </a:r>
          </a:p>
          <a:p>
            <a:pPr>
              <a:spcBef>
                <a:spcPts val="1224"/>
              </a:spcBef>
            </a:pPr>
            <a:r>
              <a:rPr lang="en-US" dirty="0"/>
              <a:t>Using -S the compilation stops after the stage of compilation (does not assemble).  The output is in the form of an assembler code file for each non-assembler input file specified.</a:t>
            </a:r>
          </a:p>
          <a:p>
            <a:pPr lvl="1"/>
            <a:r>
              <a:rPr lang="en-US" b="1" dirty="0" err="1"/>
              <a:t>gcc</a:t>
            </a:r>
            <a:r>
              <a:rPr lang="en-US" b="1" dirty="0"/>
              <a:t> -S </a:t>
            </a:r>
            <a:r>
              <a:rPr lang="en-US" b="1" dirty="0" err="1"/>
              <a:t>hello.c</a:t>
            </a:r>
            <a:r>
              <a:rPr lang="en-US" b="1" dirty="0"/>
              <a:t> (produces </a:t>
            </a:r>
            <a:r>
              <a:rPr lang="en-US" b="1" dirty="0" err="1"/>
              <a:t>hello.s</a:t>
            </a:r>
            <a:r>
              <a:rPr lang="en-US" b="1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Assembler (as) translates assembly to binary</a:t>
            </a:r>
          </a:p>
          <a:p>
            <a:pPr lvl="1"/>
            <a:r>
              <a:rPr lang="en-US" dirty="0"/>
              <a:t>from there, Linux tools are needed for accessing the content </a:t>
            </a:r>
          </a:p>
          <a:p>
            <a:r>
              <a:rPr lang="en-US" dirty="0"/>
              <a:t>Creates so-called object files (in ELF format)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/>
              <a:t>nm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Be careful at </a:t>
            </a:r>
            <a:r>
              <a:rPr lang="en-US" i="1" dirty="0"/>
              <a:t>built-in</a:t>
            </a:r>
            <a:r>
              <a:rPr lang="en-US" dirty="0"/>
              <a:t> functions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fno-builtin</a:t>
            </a:r>
            <a:r>
              <a:rPr lang="en-US" dirty="0"/>
              <a:t> can be used to work-around the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0446"/>
            <a:ext cx="8686800" cy="3635719"/>
          </a:xfrm>
        </p:spPr>
        <p:txBody>
          <a:bodyPr>
            <a:normAutofit fontScale="92500"/>
          </a:bodyPr>
          <a:lstStyle/>
          <a:p>
            <a:r>
              <a:rPr lang="en-US" dirty="0"/>
              <a:t>Linker (</a:t>
            </a:r>
            <a:r>
              <a:rPr lang="en-US" dirty="0" err="1"/>
              <a:t>ld</a:t>
            </a:r>
            <a:r>
              <a:rPr lang="en-US" dirty="0"/>
              <a:t>) puts binary together with startup code and required libraries</a:t>
            </a:r>
          </a:p>
          <a:p>
            <a:r>
              <a:rPr lang="en-US" dirty="0"/>
              <a:t>Final step, result is executable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The linker then “builds” the executable by matching undefined references with available entries in the symbol tables of the objects/libraries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05" y="6438820"/>
            <a:ext cx="2450599" cy="365125"/>
          </a:xfrm>
        </p:spPr>
        <p:txBody>
          <a:bodyPr/>
          <a:lstStyle/>
          <a:p>
            <a:r>
              <a:rPr lang="en-IE"/>
              <a:t>Ivan Girotto - igirotto@ictp.it         Bergen, 22 June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6438820"/>
            <a:ext cx="3962398" cy="365125"/>
          </a:xfrm>
        </p:spPr>
        <p:txBody>
          <a:bodyPr/>
          <a:lstStyle/>
          <a:p>
            <a:r>
              <a:rPr lang="en-US"/>
              <a:t>Compiling, Linking  &amp; Mix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8820"/>
            <a:ext cx="2133600" cy="365125"/>
          </a:xfrm>
        </p:spPr>
        <p:txBody>
          <a:bodyPr/>
          <a:lstStyle/>
          <a:p>
            <a:fld id="{4631978C-A257-7348-B7D7-7A315146FD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</TotalTime>
  <Words>4212</Words>
  <Application>Microsoft Macintosh PowerPoint</Application>
  <PresentationFormat>On-screen Show (4:3)</PresentationFormat>
  <Paragraphs>496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Office Theme</vt:lpstr>
      <vt:lpstr>Compiling, Linking &amp; Mix Languages</vt:lpstr>
      <vt:lpstr>Script Language Benefits</vt:lpstr>
      <vt:lpstr>From Scripting to Compiled Codes</vt:lpstr>
      <vt:lpstr>The Compiler</vt:lpstr>
      <vt:lpstr>The Compiling Phases</vt:lpstr>
      <vt:lpstr>Pre-Processing</vt:lpstr>
      <vt:lpstr>Compiling</vt:lpstr>
      <vt:lpstr>Assembling</vt:lpstr>
      <vt:lpstr>Linking</vt:lpstr>
      <vt:lpstr>Why is a linker interesting to us?!</vt:lpstr>
      <vt:lpstr>Object Files</vt:lpstr>
      <vt:lpstr>Symbols in Object Files</vt:lpstr>
      <vt:lpstr>Static Libraries</vt:lpstr>
      <vt:lpstr>PowerPoint Presentation</vt:lpstr>
      <vt:lpstr>Shared Libraries</vt:lpstr>
      <vt:lpstr>PowerPoint Presentation</vt:lpstr>
      <vt:lpstr>Using LD_PRELOAD</vt:lpstr>
      <vt:lpstr>Mixed Linking</vt:lpstr>
      <vt:lpstr>From C to FORTRAN</vt:lpstr>
      <vt:lpstr>Symbols in Object Files (FORTRAN COMPILED)</vt:lpstr>
      <vt:lpstr>Fortran 90+ Modules</vt:lpstr>
      <vt:lpstr>Dynamic Linking via dlopen()</vt:lpstr>
      <vt:lpstr>Example: static program test-0.c</vt:lpstr>
      <vt:lpstr>Example: main program test-1.c</vt:lpstr>
      <vt:lpstr>Example: shared object hello.c</vt:lpstr>
      <vt:lpstr>Extending Python with ctypes</vt:lpstr>
      <vt:lpstr>Example: calling hello.c from python</vt:lpstr>
      <vt:lpstr>Arguments &amp; Return Value</vt:lpstr>
      <vt:lpstr>Prototypes with ctypes</vt:lpstr>
      <vt:lpstr>Passing Strings</vt:lpstr>
      <vt:lpstr>Passing Arrays</vt:lpstr>
      <vt:lpstr>Passing Structs /1</vt:lpstr>
      <vt:lpstr>Passing Structs /2</vt:lpstr>
      <vt:lpstr>Interfacing Fortran with f2py /1</vt:lpstr>
      <vt:lpstr>Interfacing Fortran with f2py /2</vt:lpstr>
      <vt:lpstr>PowerPoint Presentation</vt:lpstr>
      <vt:lpstr>Passing arrays with f2py</vt:lpstr>
      <vt:lpstr>Passing strings with f2py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519</cp:revision>
  <dcterms:created xsi:type="dcterms:W3CDTF">2012-09-14T10:51:28Z</dcterms:created>
  <dcterms:modified xsi:type="dcterms:W3CDTF">2022-06-23T10:07:03Z</dcterms:modified>
</cp:coreProperties>
</file>