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4.xml" ContentType="application/vnd.openxmlformats-officedocument.drawingml.diagramData+xml"/>
  <Override PartName="/ppt/presentation.xml" ContentType="application/vnd.openxmlformats-officedocument.presentationml.presentation.main+xml"/>
  <Override PartName="/ppt/diagrams/data3.xml" ContentType="application/vnd.openxmlformats-officedocument.drawingml.diagramData+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drawing2.xml" ContentType="application/vnd.ms-office.drawingml.diagramDrawing+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colors2.xml" ContentType="application/vnd.openxmlformats-officedocument.drawingml.diagramColors+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56" r:id="rId2"/>
    <p:sldId id="278" r:id="rId3"/>
    <p:sldId id="279" r:id="rId4"/>
    <p:sldId id="280" r:id="rId5"/>
    <p:sldId id="281" r:id="rId6"/>
    <p:sldId id="282" r:id="rId7"/>
    <p:sldId id="283" r:id="rId8"/>
    <p:sldId id="260" r:id="rId9"/>
    <p:sldId id="262" r:id="rId10"/>
    <p:sldId id="284" r:id="rId11"/>
    <p:sldId id="259" r:id="rId12"/>
    <p:sldId id="258" r:id="rId13"/>
    <p:sldId id="263" r:id="rId14"/>
    <p:sldId id="264" r:id="rId15"/>
    <p:sldId id="265" r:id="rId16"/>
    <p:sldId id="266" r:id="rId17"/>
    <p:sldId id="267" r:id="rId18"/>
    <p:sldId id="268" r:id="rId19"/>
    <p:sldId id="269" r:id="rId20"/>
    <p:sldId id="270" r:id="rId21"/>
    <p:sldId id="271" r:id="rId22"/>
    <p:sldId id="272" r:id="rId23"/>
    <p:sldId id="274" r:id="rId24"/>
    <p:sldId id="275" r:id="rId25"/>
    <p:sldId id="276" r:id="rId26"/>
    <p:sldId id="261"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4" autoAdjust="0"/>
    <p:restoredTop sz="86450" autoAdjust="0"/>
  </p:normalViewPr>
  <p:slideViewPr>
    <p:cSldViewPr>
      <p:cViewPr varScale="1">
        <p:scale>
          <a:sx n="124" d="100"/>
          <a:sy n="124" d="100"/>
        </p:scale>
        <p:origin x="192" y="2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1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18" Type="http://schemas.openxmlformats.org/officeDocument/2006/relationships/slide" Target="slides/slide23.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2.xml"/><Relationship Id="rId2" Type="http://schemas.openxmlformats.org/officeDocument/2006/relationships/slide" Target="slides/slide2.xml"/><Relationship Id="rId16" Type="http://schemas.openxmlformats.org/officeDocument/2006/relationships/slide" Target="slides/slide21.xml"/><Relationship Id="rId20" Type="http://schemas.openxmlformats.org/officeDocument/2006/relationships/slide" Target="slides/slide25.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9.xml"/><Relationship Id="rId15" Type="http://schemas.openxmlformats.org/officeDocument/2006/relationships/slide" Target="slides/slide20.xml"/><Relationship Id="rId10" Type="http://schemas.openxmlformats.org/officeDocument/2006/relationships/slide" Target="slides/slide15.xml"/><Relationship Id="rId19" Type="http://schemas.openxmlformats.org/officeDocument/2006/relationships/slide" Target="slides/slide24.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3CD14-5494-4E00-A1B4-32D4D5D598A4}" type="doc">
      <dgm:prSet loTypeId="urn:microsoft.com/office/officeart/2005/8/layout/vList6" loCatId="list" qsTypeId="urn:microsoft.com/office/officeart/2005/8/quickstyle/simple1" qsCatId="simple" csTypeId="urn:microsoft.com/office/officeart/2005/8/colors/colorful1#1" csCatId="colorful" phldr="1"/>
      <dgm:spPr/>
      <dgm:t>
        <a:bodyPr/>
        <a:lstStyle/>
        <a:p>
          <a:endParaRPr lang="fr-FR"/>
        </a:p>
      </dgm:t>
    </dgm:pt>
    <dgm:pt modelId="{E9C7E285-0A71-444F-B926-A94E3583D2BA}">
      <dgm:prSet phldrT="[Texte]"/>
      <dgm:spPr/>
      <dgm:t>
        <a:bodyPr/>
        <a:lstStyle/>
        <a:p>
          <a:r>
            <a:rPr lang="fr-FR" dirty="0"/>
            <a:t>Enrichissant</a:t>
          </a:r>
        </a:p>
      </dgm:t>
    </dgm:pt>
    <dgm:pt modelId="{C42C18A3-E51B-4233-A875-EDA75F443DC5}" type="parTrans" cxnId="{01D2C170-4077-401F-B312-83D0DC4BD43C}">
      <dgm:prSet/>
      <dgm:spPr/>
      <dgm:t>
        <a:bodyPr/>
        <a:lstStyle/>
        <a:p>
          <a:endParaRPr lang="fr-FR"/>
        </a:p>
      </dgm:t>
    </dgm:pt>
    <dgm:pt modelId="{BAE670F0-01A5-4D13-B9CB-7717C1FEDB1E}" type="sibTrans" cxnId="{01D2C170-4077-401F-B312-83D0DC4BD43C}">
      <dgm:prSet/>
      <dgm:spPr/>
      <dgm:t>
        <a:bodyPr/>
        <a:lstStyle/>
        <a:p>
          <a:endParaRPr lang="fr-FR"/>
        </a:p>
      </dgm:t>
    </dgm:pt>
    <dgm:pt modelId="{5C117E55-BBE1-4B9B-935A-1008FFE600ED}">
      <dgm:prSet phldrT="[Texte]"/>
      <dgm:spPr/>
      <dgm:t>
        <a:bodyPr/>
        <a:lstStyle/>
        <a:p>
          <a:r>
            <a:rPr lang="fr-FR" dirty="0"/>
            <a:t>Maîtrise plusieurs domaines</a:t>
          </a:r>
        </a:p>
      </dgm:t>
    </dgm:pt>
    <dgm:pt modelId="{7E0E6098-7515-471B-AB09-D301F1687D13}" type="parTrans" cxnId="{A8015131-6C00-46C7-93DC-D3DCF83018CC}">
      <dgm:prSet/>
      <dgm:spPr/>
      <dgm:t>
        <a:bodyPr/>
        <a:lstStyle/>
        <a:p>
          <a:endParaRPr lang="fr-FR"/>
        </a:p>
      </dgm:t>
    </dgm:pt>
    <dgm:pt modelId="{79ED9B48-0E9A-4CA3-8777-7EA0566C0B7E}" type="sibTrans" cxnId="{A8015131-6C00-46C7-93DC-D3DCF83018CC}">
      <dgm:prSet/>
      <dgm:spPr/>
      <dgm:t>
        <a:bodyPr/>
        <a:lstStyle/>
        <a:p>
          <a:endParaRPr lang="fr-FR"/>
        </a:p>
      </dgm:t>
    </dgm:pt>
    <dgm:pt modelId="{B5DCE337-12B3-4774-B39A-9B9E519171AD}">
      <dgm:prSet phldrT="[Texte]"/>
      <dgm:spPr/>
      <dgm:t>
        <a:bodyPr/>
        <a:lstStyle/>
        <a:p>
          <a:r>
            <a:rPr lang="fr-FR" dirty="0"/>
            <a:t>Complexe</a:t>
          </a:r>
        </a:p>
      </dgm:t>
    </dgm:pt>
    <dgm:pt modelId="{5E05EB72-DB1C-405C-B3B0-FE82BB6BED56}" type="parTrans" cxnId="{96141966-70C7-40D7-8272-B444487DFD24}">
      <dgm:prSet/>
      <dgm:spPr/>
      <dgm:t>
        <a:bodyPr/>
        <a:lstStyle/>
        <a:p>
          <a:endParaRPr lang="fr-FR"/>
        </a:p>
      </dgm:t>
    </dgm:pt>
    <dgm:pt modelId="{50394297-9B0B-4266-9BD9-C87A3B6F1955}" type="sibTrans" cxnId="{96141966-70C7-40D7-8272-B444487DFD24}">
      <dgm:prSet/>
      <dgm:spPr/>
      <dgm:t>
        <a:bodyPr/>
        <a:lstStyle/>
        <a:p>
          <a:endParaRPr lang="fr-FR"/>
        </a:p>
      </dgm:t>
    </dgm:pt>
    <dgm:pt modelId="{CDBDDDA7-C4E0-4FE9-B38E-3E334992D9AB}">
      <dgm:prSet phldrT="[Texte]"/>
      <dgm:spPr/>
      <dgm:t>
        <a:bodyPr/>
        <a:lstStyle/>
        <a:p>
          <a:r>
            <a:rPr lang="fr-FR" dirty="0"/>
            <a:t>Évoluer dans des environnements différents</a:t>
          </a:r>
        </a:p>
      </dgm:t>
    </dgm:pt>
    <dgm:pt modelId="{51A2C921-7F3F-4FEE-9354-9DE0677DF36E}" type="parTrans" cxnId="{2D77177C-4CA9-424D-80FD-D800CBA27C71}">
      <dgm:prSet/>
      <dgm:spPr/>
      <dgm:t>
        <a:bodyPr/>
        <a:lstStyle/>
        <a:p>
          <a:endParaRPr lang="fr-FR"/>
        </a:p>
      </dgm:t>
    </dgm:pt>
    <dgm:pt modelId="{A265B16D-E826-460D-83EC-EAD47AC1278B}" type="sibTrans" cxnId="{2D77177C-4CA9-424D-80FD-D800CBA27C71}">
      <dgm:prSet/>
      <dgm:spPr/>
      <dgm:t>
        <a:bodyPr/>
        <a:lstStyle/>
        <a:p>
          <a:endParaRPr lang="fr-FR"/>
        </a:p>
      </dgm:t>
    </dgm:pt>
    <dgm:pt modelId="{7FE58BC4-9183-4697-AEB5-09E39A41D688}">
      <dgm:prSet phldrT="[Texte]"/>
      <dgm:spPr/>
      <dgm:t>
        <a:bodyPr/>
        <a:lstStyle/>
        <a:p>
          <a:r>
            <a:rPr lang="fr-FR" dirty="0"/>
            <a:t>Qui sont en constantes évolutions</a:t>
          </a:r>
        </a:p>
      </dgm:t>
    </dgm:pt>
    <dgm:pt modelId="{205E6371-2BB0-4429-AC35-1052ECC6F1DB}" type="parTrans" cxnId="{60CAEDFC-4096-43D3-B4D0-A65255D11EDC}">
      <dgm:prSet/>
      <dgm:spPr/>
      <dgm:t>
        <a:bodyPr/>
        <a:lstStyle/>
        <a:p>
          <a:endParaRPr lang="fr-FR"/>
        </a:p>
      </dgm:t>
    </dgm:pt>
    <dgm:pt modelId="{5DEF888B-331C-431E-A015-CC5B376B93DC}" type="sibTrans" cxnId="{60CAEDFC-4096-43D3-B4D0-A65255D11EDC}">
      <dgm:prSet/>
      <dgm:spPr/>
      <dgm:t>
        <a:bodyPr/>
        <a:lstStyle/>
        <a:p>
          <a:endParaRPr lang="fr-FR"/>
        </a:p>
      </dgm:t>
    </dgm:pt>
    <dgm:pt modelId="{1D4E5DEB-D5BD-457B-B715-BBCE121AFD0D}">
      <dgm:prSet phldrT="[Texte]"/>
      <dgm:spPr/>
      <dgm:t>
        <a:bodyPr/>
        <a:lstStyle/>
        <a:p>
          <a:endParaRPr lang="fr-FR"/>
        </a:p>
      </dgm:t>
    </dgm:pt>
    <dgm:pt modelId="{76801E88-57E3-4B51-9565-37777969C7B0}" type="parTrans" cxnId="{DEB60CD8-95D6-4726-9F02-20EF06F0A89A}">
      <dgm:prSet/>
      <dgm:spPr/>
      <dgm:t>
        <a:bodyPr/>
        <a:lstStyle/>
        <a:p>
          <a:endParaRPr lang="fr-FR"/>
        </a:p>
      </dgm:t>
    </dgm:pt>
    <dgm:pt modelId="{D367ED12-7A8B-4C58-A1A8-6E7FA28907A6}" type="sibTrans" cxnId="{DEB60CD8-95D6-4726-9F02-20EF06F0A89A}">
      <dgm:prSet/>
      <dgm:spPr/>
      <dgm:t>
        <a:bodyPr/>
        <a:lstStyle/>
        <a:p>
          <a:endParaRPr lang="fr-FR"/>
        </a:p>
      </dgm:t>
    </dgm:pt>
    <dgm:pt modelId="{2AAB9EFB-FD35-49A6-8B8F-A3D249258910}" type="pres">
      <dgm:prSet presAssocID="{A9D3CD14-5494-4E00-A1B4-32D4D5D598A4}" presName="Name0" presStyleCnt="0">
        <dgm:presLayoutVars>
          <dgm:dir/>
          <dgm:animLvl val="lvl"/>
          <dgm:resizeHandles/>
        </dgm:presLayoutVars>
      </dgm:prSet>
      <dgm:spPr/>
    </dgm:pt>
    <dgm:pt modelId="{016190A8-113E-4EF9-8994-849AC7EB5D9D}" type="pres">
      <dgm:prSet presAssocID="{E9C7E285-0A71-444F-B926-A94E3583D2BA}" presName="linNode" presStyleCnt="0"/>
      <dgm:spPr/>
    </dgm:pt>
    <dgm:pt modelId="{C98771D8-A46E-46C2-9436-F56A3A830FD0}" type="pres">
      <dgm:prSet presAssocID="{E9C7E285-0A71-444F-B926-A94E3583D2BA}" presName="parentShp" presStyleLbl="node1" presStyleIdx="0" presStyleCnt="2">
        <dgm:presLayoutVars>
          <dgm:bulletEnabled val="1"/>
        </dgm:presLayoutVars>
      </dgm:prSet>
      <dgm:spPr/>
    </dgm:pt>
    <dgm:pt modelId="{424D4898-7922-47A1-84C8-E21888AF8F22}" type="pres">
      <dgm:prSet presAssocID="{E9C7E285-0A71-444F-B926-A94E3583D2BA}" presName="childShp" presStyleLbl="bgAccFollowNode1" presStyleIdx="0" presStyleCnt="2">
        <dgm:presLayoutVars>
          <dgm:bulletEnabled val="1"/>
        </dgm:presLayoutVars>
      </dgm:prSet>
      <dgm:spPr/>
    </dgm:pt>
    <dgm:pt modelId="{1205FB74-6399-4784-B74F-DD56DB3EE6F3}" type="pres">
      <dgm:prSet presAssocID="{BAE670F0-01A5-4D13-B9CB-7717C1FEDB1E}" presName="spacing" presStyleCnt="0"/>
      <dgm:spPr/>
    </dgm:pt>
    <dgm:pt modelId="{54846A2B-726F-46FF-8592-BFC8E4962D35}" type="pres">
      <dgm:prSet presAssocID="{B5DCE337-12B3-4774-B39A-9B9E519171AD}" presName="linNode" presStyleCnt="0"/>
      <dgm:spPr/>
    </dgm:pt>
    <dgm:pt modelId="{DBDE439C-A823-4E8B-8516-85F1C1F1CF5E}" type="pres">
      <dgm:prSet presAssocID="{B5DCE337-12B3-4774-B39A-9B9E519171AD}" presName="parentShp" presStyleLbl="node1" presStyleIdx="1" presStyleCnt="2">
        <dgm:presLayoutVars>
          <dgm:bulletEnabled val="1"/>
        </dgm:presLayoutVars>
      </dgm:prSet>
      <dgm:spPr/>
    </dgm:pt>
    <dgm:pt modelId="{FFD25F6B-1274-4794-89D1-03CDE9B83DEA}" type="pres">
      <dgm:prSet presAssocID="{B5DCE337-12B3-4774-B39A-9B9E519171AD}" presName="childShp" presStyleLbl="bgAccFollowNode1" presStyleIdx="1" presStyleCnt="2">
        <dgm:presLayoutVars>
          <dgm:bulletEnabled val="1"/>
        </dgm:presLayoutVars>
      </dgm:prSet>
      <dgm:spPr/>
    </dgm:pt>
  </dgm:ptLst>
  <dgm:cxnLst>
    <dgm:cxn modelId="{FD02251D-8A2B-46FC-BE86-383EB0DBC4A1}" type="presOf" srcId="{CDBDDDA7-C4E0-4FE9-B38E-3E334992D9AB}" destId="{FFD25F6B-1274-4794-89D1-03CDE9B83DEA}" srcOrd="0" destOrd="0" presId="urn:microsoft.com/office/officeart/2005/8/layout/vList6"/>
    <dgm:cxn modelId="{A8015131-6C00-46C7-93DC-D3DCF83018CC}" srcId="{E9C7E285-0A71-444F-B926-A94E3583D2BA}" destId="{5C117E55-BBE1-4B9B-935A-1008FFE600ED}" srcOrd="1" destOrd="0" parTransId="{7E0E6098-7515-471B-AB09-D301F1687D13}" sibTransId="{79ED9B48-0E9A-4CA3-8777-7EA0566C0B7E}"/>
    <dgm:cxn modelId="{00A8A95C-32E2-4C16-893E-7C5AA7FE0784}" type="presOf" srcId="{E9C7E285-0A71-444F-B926-A94E3583D2BA}" destId="{C98771D8-A46E-46C2-9436-F56A3A830FD0}" srcOrd="0" destOrd="0" presId="urn:microsoft.com/office/officeart/2005/8/layout/vList6"/>
    <dgm:cxn modelId="{96141966-70C7-40D7-8272-B444487DFD24}" srcId="{A9D3CD14-5494-4E00-A1B4-32D4D5D598A4}" destId="{B5DCE337-12B3-4774-B39A-9B9E519171AD}" srcOrd="1" destOrd="0" parTransId="{5E05EB72-DB1C-405C-B3B0-FE82BB6BED56}" sibTransId="{50394297-9B0B-4266-9BD9-C87A3B6F1955}"/>
    <dgm:cxn modelId="{01D2C170-4077-401F-B312-83D0DC4BD43C}" srcId="{A9D3CD14-5494-4E00-A1B4-32D4D5D598A4}" destId="{E9C7E285-0A71-444F-B926-A94E3583D2BA}" srcOrd="0" destOrd="0" parTransId="{C42C18A3-E51B-4233-A875-EDA75F443DC5}" sibTransId="{BAE670F0-01A5-4D13-B9CB-7717C1FEDB1E}"/>
    <dgm:cxn modelId="{2D77177C-4CA9-424D-80FD-D800CBA27C71}" srcId="{B5DCE337-12B3-4774-B39A-9B9E519171AD}" destId="{CDBDDDA7-C4E0-4FE9-B38E-3E334992D9AB}" srcOrd="0" destOrd="0" parTransId="{51A2C921-7F3F-4FEE-9354-9DE0677DF36E}" sibTransId="{A265B16D-E826-460D-83EC-EAD47AC1278B}"/>
    <dgm:cxn modelId="{B271A6A2-42E9-4199-98D5-5C64144C7892}" type="presOf" srcId="{A9D3CD14-5494-4E00-A1B4-32D4D5D598A4}" destId="{2AAB9EFB-FD35-49A6-8B8F-A3D249258910}" srcOrd="0" destOrd="0" presId="urn:microsoft.com/office/officeart/2005/8/layout/vList6"/>
    <dgm:cxn modelId="{34FA91A5-8824-4065-964C-5E601DA5FF87}" type="presOf" srcId="{7FE58BC4-9183-4697-AEB5-09E39A41D688}" destId="{FFD25F6B-1274-4794-89D1-03CDE9B83DEA}" srcOrd="0" destOrd="1" presId="urn:microsoft.com/office/officeart/2005/8/layout/vList6"/>
    <dgm:cxn modelId="{FE1532B2-10C7-4AA0-8CA3-90C2954F4A0B}" type="presOf" srcId="{1D4E5DEB-D5BD-457B-B715-BBCE121AFD0D}" destId="{424D4898-7922-47A1-84C8-E21888AF8F22}" srcOrd="0" destOrd="0" presId="urn:microsoft.com/office/officeart/2005/8/layout/vList6"/>
    <dgm:cxn modelId="{11C90AD1-3BD4-4846-91D4-62AE42F6AECA}" type="presOf" srcId="{5C117E55-BBE1-4B9B-935A-1008FFE600ED}" destId="{424D4898-7922-47A1-84C8-E21888AF8F22}" srcOrd="0" destOrd="1" presId="urn:microsoft.com/office/officeart/2005/8/layout/vList6"/>
    <dgm:cxn modelId="{178DC1D7-9772-43B5-BEAD-E1F4FF9CFE85}" type="presOf" srcId="{B5DCE337-12B3-4774-B39A-9B9E519171AD}" destId="{DBDE439C-A823-4E8B-8516-85F1C1F1CF5E}" srcOrd="0" destOrd="0" presId="urn:microsoft.com/office/officeart/2005/8/layout/vList6"/>
    <dgm:cxn modelId="{DEB60CD8-95D6-4726-9F02-20EF06F0A89A}" srcId="{E9C7E285-0A71-444F-B926-A94E3583D2BA}" destId="{1D4E5DEB-D5BD-457B-B715-BBCE121AFD0D}" srcOrd="0" destOrd="0" parTransId="{76801E88-57E3-4B51-9565-37777969C7B0}" sibTransId="{D367ED12-7A8B-4C58-A1A8-6E7FA28907A6}"/>
    <dgm:cxn modelId="{60CAEDFC-4096-43D3-B4D0-A65255D11EDC}" srcId="{B5DCE337-12B3-4774-B39A-9B9E519171AD}" destId="{7FE58BC4-9183-4697-AEB5-09E39A41D688}" srcOrd="1" destOrd="0" parTransId="{205E6371-2BB0-4429-AC35-1052ECC6F1DB}" sibTransId="{5DEF888B-331C-431E-A015-CC5B376B93DC}"/>
    <dgm:cxn modelId="{3A811999-727A-4AAA-9168-7332DAD77784}" type="presParOf" srcId="{2AAB9EFB-FD35-49A6-8B8F-A3D249258910}" destId="{016190A8-113E-4EF9-8994-849AC7EB5D9D}" srcOrd="0" destOrd="0" presId="urn:microsoft.com/office/officeart/2005/8/layout/vList6"/>
    <dgm:cxn modelId="{9A7BB7BB-7057-44AD-8F45-4EE0502C578B}" type="presParOf" srcId="{016190A8-113E-4EF9-8994-849AC7EB5D9D}" destId="{C98771D8-A46E-46C2-9436-F56A3A830FD0}" srcOrd="0" destOrd="0" presId="urn:microsoft.com/office/officeart/2005/8/layout/vList6"/>
    <dgm:cxn modelId="{3146BF61-36E6-4308-8527-4C23953CDBAE}" type="presParOf" srcId="{016190A8-113E-4EF9-8994-849AC7EB5D9D}" destId="{424D4898-7922-47A1-84C8-E21888AF8F22}" srcOrd="1" destOrd="0" presId="urn:microsoft.com/office/officeart/2005/8/layout/vList6"/>
    <dgm:cxn modelId="{EF40F526-B4E6-48C7-BBE2-02F37003A931}" type="presParOf" srcId="{2AAB9EFB-FD35-49A6-8B8F-A3D249258910}" destId="{1205FB74-6399-4784-B74F-DD56DB3EE6F3}" srcOrd="1" destOrd="0" presId="urn:microsoft.com/office/officeart/2005/8/layout/vList6"/>
    <dgm:cxn modelId="{669A3014-0D61-4440-9EFD-2ED51775820D}" type="presParOf" srcId="{2AAB9EFB-FD35-49A6-8B8F-A3D249258910}" destId="{54846A2B-726F-46FF-8592-BFC8E4962D35}" srcOrd="2" destOrd="0" presId="urn:microsoft.com/office/officeart/2005/8/layout/vList6"/>
    <dgm:cxn modelId="{5C3F87AA-9F6B-4741-9835-92444C545EC1}" type="presParOf" srcId="{54846A2B-726F-46FF-8592-BFC8E4962D35}" destId="{DBDE439C-A823-4E8B-8516-85F1C1F1CF5E}" srcOrd="0" destOrd="0" presId="urn:microsoft.com/office/officeart/2005/8/layout/vList6"/>
    <dgm:cxn modelId="{488BF66F-15D3-4127-BF5E-D55270FE5C15}" type="presParOf" srcId="{54846A2B-726F-46FF-8592-BFC8E4962D35}" destId="{FFD25F6B-1274-4794-89D1-03CDE9B83DE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28AEC-6034-4DB9-9D3D-1880D0CFDED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D7E6BD0D-ED65-4FBF-AB48-84342D327789}">
      <dgm:prSet phldrT="[Texte]" custT="1"/>
      <dgm:spPr/>
      <dgm:t>
        <a:bodyPr/>
        <a:lstStyle/>
        <a:p>
          <a:r>
            <a:rPr lang="fr-FR" sz="1600" dirty="0"/>
            <a:t>Maîtriser</a:t>
          </a:r>
        </a:p>
      </dgm:t>
    </dgm:pt>
    <dgm:pt modelId="{8B4657CA-8AD4-465A-B124-BBB1820E710F}" type="parTrans" cxnId="{881CAD7F-A939-4D87-85E2-03B0AF76C756}">
      <dgm:prSet/>
      <dgm:spPr/>
      <dgm:t>
        <a:bodyPr/>
        <a:lstStyle/>
        <a:p>
          <a:endParaRPr lang="fr-FR" sz="1600"/>
        </a:p>
      </dgm:t>
    </dgm:pt>
    <dgm:pt modelId="{6E645E75-7341-4BA1-AB70-082BC2C32437}" type="sibTrans" cxnId="{881CAD7F-A939-4D87-85E2-03B0AF76C756}">
      <dgm:prSet/>
      <dgm:spPr/>
      <dgm:t>
        <a:bodyPr/>
        <a:lstStyle/>
        <a:p>
          <a:endParaRPr lang="fr-FR" sz="1600"/>
        </a:p>
      </dgm:t>
    </dgm:pt>
    <dgm:pt modelId="{F4C0DFD9-6BA7-434C-82C1-4EB96AA4D831}">
      <dgm:prSet phldrT="[Texte]" custT="1"/>
      <dgm:spPr/>
      <dgm:t>
        <a:bodyPr/>
        <a:lstStyle/>
        <a:p>
          <a:r>
            <a:rPr lang="fr-FR" sz="1600" dirty="0"/>
            <a:t>les techniques de gestion de projet</a:t>
          </a:r>
        </a:p>
      </dgm:t>
    </dgm:pt>
    <dgm:pt modelId="{E1B7F26D-B883-4A0F-8DA2-A2578863A1B4}" type="parTrans" cxnId="{E9E5F913-A367-47F7-B787-407494DF55D0}">
      <dgm:prSet/>
      <dgm:spPr/>
      <dgm:t>
        <a:bodyPr/>
        <a:lstStyle/>
        <a:p>
          <a:endParaRPr lang="fr-FR" sz="1600"/>
        </a:p>
      </dgm:t>
    </dgm:pt>
    <dgm:pt modelId="{AFB1F34A-9038-4E9E-876B-89F73435CF4F}" type="sibTrans" cxnId="{E9E5F913-A367-47F7-B787-407494DF55D0}">
      <dgm:prSet/>
      <dgm:spPr/>
      <dgm:t>
        <a:bodyPr/>
        <a:lstStyle/>
        <a:p>
          <a:endParaRPr lang="fr-FR" sz="1600"/>
        </a:p>
      </dgm:t>
    </dgm:pt>
    <dgm:pt modelId="{55F9668F-D485-430B-94EA-859FFC3AC612}">
      <dgm:prSet phldrT="[Texte]" custT="1"/>
      <dgm:spPr/>
      <dgm:t>
        <a:bodyPr/>
        <a:lstStyle/>
        <a:p>
          <a:r>
            <a:rPr lang="fr-FR" sz="1600" dirty="0"/>
            <a:t>de management d’équipe</a:t>
          </a:r>
        </a:p>
      </dgm:t>
    </dgm:pt>
    <dgm:pt modelId="{A46DDBF6-E3BB-40E1-89F0-BD8A95E16BDF}" type="parTrans" cxnId="{4F78F16D-ED9B-409D-B491-B0AB588C05D8}">
      <dgm:prSet/>
      <dgm:spPr/>
      <dgm:t>
        <a:bodyPr/>
        <a:lstStyle/>
        <a:p>
          <a:endParaRPr lang="fr-FR" sz="1600"/>
        </a:p>
      </dgm:t>
    </dgm:pt>
    <dgm:pt modelId="{282399CC-123A-42C9-9348-86818AAE62EB}" type="sibTrans" cxnId="{4F78F16D-ED9B-409D-B491-B0AB588C05D8}">
      <dgm:prSet/>
      <dgm:spPr/>
      <dgm:t>
        <a:bodyPr/>
        <a:lstStyle/>
        <a:p>
          <a:endParaRPr lang="fr-FR" sz="1600"/>
        </a:p>
      </dgm:t>
    </dgm:pt>
    <dgm:pt modelId="{1391E448-1D4E-441A-ADFA-F480147E1673}">
      <dgm:prSet custT="1"/>
      <dgm:spPr/>
      <dgm:t>
        <a:bodyPr/>
        <a:lstStyle/>
        <a:p>
          <a:r>
            <a:rPr lang="fr-FR" sz="1600" dirty="0"/>
            <a:t>d’avoir un bon relationnel lors des échanges avec le client </a:t>
          </a:r>
        </a:p>
      </dgm:t>
    </dgm:pt>
    <dgm:pt modelId="{8D4BE773-D6A5-497F-B9F0-D228F2998530}" type="parTrans" cxnId="{8413D986-281C-45E3-8CB4-9711C477DD7D}">
      <dgm:prSet/>
      <dgm:spPr/>
      <dgm:t>
        <a:bodyPr/>
        <a:lstStyle/>
        <a:p>
          <a:endParaRPr lang="fr-FR" sz="1600"/>
        </a:p>
      </dgm:t>
    </dgm:pt>
    <dgm:pt modelId="{0988FCE9-D74C-43D4-B165-B5C11ABDBD72}" type="sibTrans" cxnId="{8413D986-281C-45E3-8CB4-9711C477DD7D}">
      <dgm:prSet/>
      <dgm:spPr/>
      <dgm:t>
        <a:bodyPr/>
        <a:lstStyle/>
        <a:p>
          <a:endParaRPr lang="fr-FR" sz="1600"/>
        </a:p>
      </dgm:t>
    </dgm:pt>
    <dgm:pt modelId="{3A4D8F3D-7FBD-4D6D-B95B-6005C372DED9}">
      <dgm:prSet custT="1"/>
      <dgm:spPr/>
      <dgm:t>
        <a:bodyPr/>
        <a:lstStyle/>
        <a:p>
          <a:r>
            <a:rPr lang="fr-FR" sz="1600" dirty="0"/>
            <a:t>de comprendre les spécificités du projet.</a:t>
          </a:r>
        </a:p>
      </dgm:t>
    </dgm:pt>
    <dgm:pt modelId="{70B65C4A-1531-463C-98F5-EC868EF92EE1}" type="parTrans" cxnId="{D3C88BD8-7FE1-4DCD-BF63-F57CEF8260B3}">
      <dgm:prSet/>
      <dgm:spPr/>
      <dgm:t>
        <a:bodyPr/>
        <a:lstStyle/>
        <a:p>
          <a:endParaRPr lang="fr-FR" sz="1600"/>
        </a:p>
      </dgm:t>
    </dgm:pt>
    <dgm:pt modelId="{2687F319-B0EC-43F6-87DA-3E84D68BA6FD}" type="sibTrans" cxnId="{D3C88BD8-7FE1-4DCD-BF63-F57CEF8260B3}">
      <dgm:prSet/>
      <dgm:spPr/>
      <dgm:t>
        <a:bodyPr/>
        <a:lstStyle/>
        <a:p>
          <a:endParaRPr lang="fr-FR" sz="1600"/>
        </a:p>
      </dgm:t>
    </dgm:pt>
    <dgm:pt modelId="{F37E7322-7B33-4EFF-8E80-BC21E63C51CC}" type="pres">
      <dgm:prSet presAssocID="{71F28AEC-6034-4DB9-9D3D-1880D0CFDED8}" presName="diagram" presStyleCnt="0">
        <dgm:presLayoutVars>
          <dgm:chPref val="1"/>
          <dgm:dir/>
          <dgm:animOne val="branch"/>
          <dgm:animLvl val="lvl"/>
          <dgm:resizeHandles/>
        </dgm:presLayoutVars>
      </dgm:prSet>
      <dgm:spPr/>
    </dgm:pt>
    <dgm:pt modelId="{4FF0AEF8-DE76-4EBC-806E-D20ED719CBE1}" type="pres">
      <dgm:prSet presAssocID="{D7E6BD0D-ED65-4FBF-AB48-84342D327789}" presName="root" presStyleCnt="0"/>
      <dgm:spPr/>
    </dgm:pt>
    <dgm:pt modelId="{C70BEE64-2B93-4176-B2C5-48B634D7EA19}" type="pres">
      <dgm:prSet presAssocID="{D7E6BD0D-ED65-4FBF-AB48-84342D327789}" presName="rootComposite" presStyleCnt="0"/>
      <dgm:spPr/>
    </dgm:pt>
    <dgm:pt modelId="{B0831AB2-1284-445C-83AB-9A516333E43E}" type="pres">
      <dgm:prSet presAssocID="{D7E6BD0D-ED65-4FBF-AB48-84342D327789}" presName="rootText" presStyleLbl="node1" presStyleIdx="0" presStyleCnt="1" custScaleX="308180"/>
      <dgm:spPr/>
    </dgm:pt>
    <dgm:pt modelId="{8F46333C-8A9B-47C9-9684-9DB9749B85FF}" type="pres">
      <dgm:prSet presAssocID="{D7E6BD0D-ED65-4FBF-AB48-84342D327789}" presName="rootConnector" presStyleLbl="node1" presStyleIdx="0" presStyleCnt="1"/>
      <dgm:spPr/>
    </dgm:pt>
    <dgm:pt modelId="{B5A345C4-6615-44C6-A97E-AD7C3DEA2759}" type="pres">
      <dgm:prSet presAssocID="{D7E6BD0D-ED65-4FBF-AB48-84342D327789}" presName="childShape" presStyleCnt="0"/>
      <dgm:spPr/>
    </dgm:pt>
    <dgm:pt modelId="{7F7AE64D-6943-46E6-90B9-C983CF176545}" type="pres">
      <dgm:prSet presAssocID="{E1B7F26D-B883-4A0F-8DA2-A2578863A1B4}" presName="Name13" presStyleLbl="parChTrans1D2" presStyleIdx="0" presStyleCnt="4"/>
      <dgm:spPr/>
    </dgm:pt>
    <dgm:pt modelId="{7DB64E2D-7805-4838-ACF6-CAB989CCC2FE}" type="pres">
      <dgm:prSet presAssocID="{F4C0DFD9-6BA7-434C-82C1-4EB96AA4D831}" presName="childText" presStyleLbl="bgAcc1" presStyleIdx="0" presStyleCnt="4" custScaleX="576735">
        <dgm:presLayoutVars>
          <dgm:bulletEnabled val="1"/>
        </dgm:presLayoutVars>
      </dgm:prSet>
      <dgm:spPr/>
    </dgm:pt>
    <dgm:pt modelId="{85CB5BC2-CA7E-4B5C-834D-31BD13D994D2}" type="pres">
      <dgm:prSet presAssocID="{A46DDBF6-E3BB-40E1-89F0-BD8A95E16BDF}" presName="Name13" presStyleLbl="parChTrans1D2" presStyleIdx="1" presStyleCnt="4"/>
      <dgm:spPr/>
    </dgm:pt>
    <dgm:pt modelId="{DDAC8475-60E4-416F-B0F2-4F34349401FE}" type="pres">
      <dgm:prSet presAssocID="{55F9668F-D485-430B-94EA-859FFC3AC612}" presName="childText" presStyleLbl="bgAcc1" presStyleIdx="1" presStyleCnt="4" custScaleX="476617">
        <dgm:presLayoutVars>
          <dgm:bulletEnabled val="1"/>
        </dgm:presLayoutVars>
      </dgm:prSet>
      <dgm:spPr/>
    </dgm:pt>
    <dgm:pt modelId="{1413D02F-6623-45F1-B718-77B89D96ABAF}" type="pres">
      <dgm:prSet presAssocID="{8D4BE773-D6A5-497F-B9F0-D228F2998530}" presName="Name13" presStyleLbl="parChTrans1D2" presStyleIdx="2" presStyleCnt="4"/>
      <dgm:spPr/>
    </dgm:pt>
    <dgm:pt modelId="{7F4C8E65-75C3-4CE1-A4C2-75B59F18725B}" type="pres">
      <dgm:prSet presAssocID="{1391E448-1D4E-441A-ADFA-F480147E1673}" presName="childText" presStyleLbl="bgAcc1" presStyleIdx="2" presStyleCnt="4" custScaleX="658945">
        <dgm:presLayoutVars>
          <dgm:bulletEnabled val="1"/>
        </dgm:presLayoutVars>
      </dgm:prSet>
      <dgm:spPr/>
    </dgm:pt>
    <dgm:pt modelId="{EEA8F833-2FC9-4AA0-BBAC-81F33E64CA1B}" type="pres">
      <dgm:prSet presAssocID="{70B65C4A-1531-463C-98F5-EC868EF92EE1}" presName="Name13" presStyleLbl="parChTrans1D2" presStyleIdx="3" presStyleCnt="4"/>
      <dgm:spPr/>
    </dgm:pt>
    <dgm:pt modelId="{06415EDF-6064-40F5-9946-F856E1E1382C}" type="pres">
      <dgm:prSet presAssocID="{3A4D8F3D-7FBD-4D6D-B95B-6005C372DED9}" presName="childText" presStyleLbl="bgAcc1" presStyleIdx="3" presStyleCnt="4" custScaleX="684492">
        <dgm:presLayoutVars>
          <dgm:bulletEnabled val="1"/>
        </dgm:presLayoutVars>
      </dgm:prSet>
      <dgm:spPr/>
    </dgm:pt>
  </dgm:ptLst>
  <dgm:cxnLst>
    <dgm:cxn modelId="{E9E5F913-A367-47F7-B787-407494DF55D0}" srcId="{D7E6BD0D-ED65-4FBF-AB48-84342D327789}" destId="{F4C0DFD9-6BA7-434C-82C1-4EB96AA4D831}" srcOrd="0" destOrd="0" parTransId="{E1B7F26D-B883-4A0F-8DA2-A2578863A1B4}" sibTransId="{AFB1F34A-9038-4E9E-876B-89F73435CF4F}"/>
    <dgm:cxn modelId="{E83DD71F-373A-48AF-AC21-F6279017E82C}" type="presOf" srcId="{E1B7F26D-B883-4A0F-8DA2-A2578863A1B4}" destId="{7F7AE64D-6943-46E6-90B9-C983CF176545}" srcOrd="0" destOrd="0" presId="urn:microsoft.com/office/officeart/2005/8/layout/hierarchy3"/>
    <dgm:cxn modelId="{4A612524-4157-4C02-B605-593F4D385986}" type="presOf" srcId="{A46DDBF6-E3BB-40E1-89F0-BD8A95E16BDF}" destId="{85CB5BC2-CA7E-4B5C-834D-31BD13D994D2}" srcOrd="0" destOrd="0" presId="urn:microsoft.com/office/officeart/2005/8/layout/hierarchy3"/>
    <dgm:cxn modelId="{3F73B133-823D-4E0B-B9EB-B4438C58AD96}" type="presOf" srcId="{3A4D8F3D-7FBD-4D6D-B95B-6005C372DED9}" destId="{06415EDF-6064-40F5-9946-F856E1E1382C}" srcOrd="0" destOrd="0" presId="urn:microsoft.com/office/officeart/2005/8/layout/hierarchy3"/>
    <dgm:cxn modelId="{F41A8E41-0C90-41A9-A8AD-82535AA7BE49}" type="presOf" srcId="{D7E6BD0D-ED65-4FBF-AB48-84342D327789}" destId="{B0831AB2-1284-445C-83AB-9A516333E43E}" srcOrd="0" destOrd="0" presId="urn:microsoft.com/office/officeart/2005/8/layout/hierarchy3"/>
    <dgm:cxn modelId="{38531C44-CD7D-41B6-A429-7D6C3B382419}" type="presOf" srcId="{8D4BE773-D6A5-497F-B9F0-D228F2998530}" destId="{1413D02F-6623-45F1-B718-77B89D96ABAF}" srcOrd="0" destOrd="0" presId="urn:microsoft.com/office/officeart/2005/8/layout/hierarchy3"/>
    <dgm:cxn modelId="{AD6A5F6A-8221-4E55-AF70-BD410E50A47B}" type="presOf" srcId="{71F28AEC-6034-4DB9-9D3D-1880D0CFDED8}" destId="{F37E7322-7B33-4EFF-8E80-BC21E63C51CC}" srcOrd="0" destOrd="0" presId="urn:microsoft.com/office/officeart/2005/8/layout/hierarchy3"/>
    <dgm:cxn modelId="{4F78F16D-ED9B-409D-B491-B0AB588C05D8}" srcId="{D7E6BD0D-ED65-4FBF-AB48-84342D327789}" destId="{55F9668F-D485-430B-94EA-859FFC3AC612}" srcOrd="1" destOrd="0" parTransId="{A46DDBF6-E3BB-40E1-89F0-BD8A95E16BDF}" sibTransId="{282399CC-123A-42C9-9348-86818AAE62EB}"/>
    <dgm:cxn modelId="{1D740370-557E-404B-980C-BB997AF924A2}" type="presOf" srcId="{F4C0DFD9-6BA7-434C-82C1-4EB96AA4D831}" destId="{7DB64E2D-7805-4838-ACF6-CAB989CCC2FE}" srcOrd="0" destOrd="0" presId="urn:microsoft.com/office/officeart/2005/8/layout/hierarchy3"/>
    <dgm:cxn modelId="{881CAD7F-A939-4D87-85E2-03B0AF76C756}" srcId="{71F28AEC-6034-4DB9-9D3D-1880D0CFDED8}" destId="{D7E6BD0D-ED65-4FBF-AB48-84342D327789}" srcOrd="0" destOrd="0" parTransId="{8B4657CA-8AD4-465A-B124-BBB1820E710F}" sibTransId="{6E645E75-7341-4BA1-AB70-082BC2C32437}"/>
    <dgm:cxn modelId="{8413D986-281C-45E3-8CB4-9711C477DD7D}" srcId="{D7E6BD0D-ED65-4FBF-AB48-84342D327789}" destId="{1391E448-1D4E-441A-ADFA-F480147E1673}" srcOrd="2" destOrd="0" parTransId="{8D4BE773-D6A5-497F-B9F0-D228F2998530}" sibTransId="{0988FCE9-D74C-43D4-B165-B5C11ABDBD72}"/>
    <dgm:cxn modelId="{ED20EEB3-E29B-4648-BBD8-7C9594874120}" type="presOf" srcId="{1391E448-1D4E-441A-ADFA-F480147E1673}" destId="{7F4C8E65-75C3-4CE1-A4C2-75B59F18725B}" srcOrd="0" destOrd="0" presId="urn:microsoft.com/office/officeart/2005/8/layout/hierarchy3"/>
    <dgm:cxn modelId="{71B265C0-D193-4770-8D15-AF4CF51593DB}" type="presOf" srcId="{70B65C4A-1531-463C-98F5-EC868EF92EE1}" destId="{EEA8F833-2FC9-4AA0-BBAC-81F33E64CA1B}" srcOrd="0" destOrd="0" presId="urn:microsoft.com/office/officeart/2005/8/layout/hierarchy3"/>
    <dgm:cxn modelId="{D3C88BD8-7FE1-4DCD-BF63-F57CEF8260B3}" srcId="{D7E6BD0D-ED65-4FBF-AB48-84342D327789}" destId="{3A4D8F3D-7FBD-4D6D-B95B-6005C372DED9}" srcOrd="3" destOrd="0" parTransId="{70B65C4A-1531-463C-98F5-EC868EF92EE1}" sibTransId="{2687F319-B0EC-43F6-87DA-3E84D68BA6FD}"/>
    <dgm:cxn modelId="{B85BC5DE-9D1F-4610-BC6C-E25C3B547C96}" type="presOf" srcId="{D7E6BD0D-ED65-4FBF-AB48-84342D327789}" destId="{8F46333C-8A9B-47C9-9684-9DB9749B85FF}" srcOrd="1" destOrd="0" presId="urn:microsoft.com/office/officeart/2005/8/layout/hierarchy3"/>
    <dgm:cxn modelId="{9D13DEDE-F52C-469E-9143-889A2F0BF471}" type="presOf" srcId="{55F9668F-D485-430B-94EA-859FFC3AC612}" destId="{DDAC8475-60E4-416F-B0F2-4F34349401FE}" srcOrd="0" destOrd="0" presId="urn:microsoft.com/office/officeart/2005/8/layout/hierarchy3"/>
    <dgm:cxn modelId="{3FB4ECF9-295C-4CF8-94D7-03FE9C5A4352}" type="presParOf" srcId="{F37E7322-7B33-4EFF-8E80-BC21E63C51CC}" destId="{4FF0AEF8-DE76-4EBC-806E-D20ED719CBE1}" srcOrd="0" destOrd="0" presId="urn:microsoft.com/office/officeart/2005/8/layout/hierarchy3"/>
    <dgm:cxn modelId="{911FD4EC-CF4B-45E9-9DF7-5555E6EB74B3}" type="presParOf" srcId="{4FF0AEF8-DE76-4EBC-806E-D20ED719CBE1}" destId="{C70BEE64-2B93-4176-B2C5-48B634D7EA19}" srcOrd="0" destOrd="0" presId="urn:microsoft.com/office/officeart/2005/8/layout/hierarchy3"/>
    <dgm:cxn modelId="{CD55C6D0-B8A1-43B1-8518-A4116B4FAAA8}" type="presParOf" srcId="{C70BEE64-2B93-4176-B2C5-48B634D7EA19}" destId="{B0831AB2-1284-445C-83AB-9A516333E43E}" srcOrd="0" destOrd="0" presId="urn:microsoft.com/office/officeart/2005/8/layout/hierarchy3"/>
    <dgm:cxn modelId="{BC706DF0-DA75-4000-B4EC-AA228F27349B}" type="presParOf" srcId="{C70BEE64-2B93-4176-B2C5-48B634D7EA19}" destId="{8F46333C-8A9B-47C9-9684-9DB9749B85FF}" srcOrd="1" destOrd="0" presId="urn:microsoft.com/office/officeart/2005/8/layout/hierarchy3"/>
    <dgm:cxn modelId="{A9647B53-2632-4BDA-B8C1-85BB3C0BF109}" type="presParOf" srcId="{4FF0AEF8-DE76-4EBC-806E-D20ED719CBE1}" destId="{B5A345C4-6615-44C6-A97E-AD7C3DEA2759}" srcOrd="1" destOrd="0" presId="urn:microsoft.com/office/officeart/2005/8/layout/hierarchy3"/>
    <dgm:cxn modelId="{8D537905-5EF8-4F1E-A0CB-0844BE7FFEAE}" type="presParOf" srcId="{B5A345C4-6615-44C6-A97E-AD7C3DEA2759}" destId="{7F7AE64D-6943-46E6-90B9-C983CF176545}" srcOrd="0" destOrd="0" presId="urn:microsoft.com/office/officeart/2005/8/layout/hierarchy3"/>
    <dgm:cxn modelId="{5ED050C2-AF02-4279-9944-C3E2F7A0DC76}" type="presParOf" srcId="{B5A345C4-6615-44C6-A97E-AD7C3DEA2759}" destId="{7DB64E2D-7805-4838-ACF6-CAB989CCC2FE}" srcOrd="1" destOrd="0" presId="urn:microsoft.com/office/officeart/2005/8/layout/hierarchy3"/>
    <dgm:cxn modelId="{80E04652-CDE7-45C9-A44D-D4A09DB5822E}" type="presParOf" srcId="{B5A345C4-6615-44C6-A97E-AD7C3DEA2759}" destId="{85CB5BC2-CA7E-4B5C-834D-31BD13D994D2}" srcOrd="2" destOrd="0" presId="urn:microsoft.com/office/officeart/2005/8/layout/hierarchy3"/>
    <dgm:cxn modelId="{F49B3031-0031-43CE-A3AC-8D76C0820D42}" type="presParOf" srcId="{B5A345C4-6615-44C6-A97E-AD7C3DEA2759}" destId="{DDAC8475-60E4-416F-B0F2-4F34349401FE}" srcOrd="3" destOrd="0" presId="urn:microsoft.com/office/officeart/2005/8/layout/hierarchy3"/>
    <dgm:cxn modelId="{E12F5FC8-AF7A-403E-A333-33D56B892F2A}" type="presParOf" srcId="{B5A345C4-6615-44C6-A97E-AD7C3DEA2759}" destId="{1413D02F-6623-45F1-B718-77B89D96ABAF}" srcOrd="4" destOrd="0" presId="urn:microsoft.com/office/officeart/2005/8/layout/hierarchy3"/>
    <dgm:cxn modelId="{431720D1-3A3E-4DF1-A90A-3557B288089B}" type="presParOf" srcId="{B5A345C4-6615-44C6-A97E-AD7C3DEA2759}" destId="{7F4C8E65-75C3-4CE1-A4C2-75B59F18725B}" srcOrd="5" destOrd="0" presId="urn:microsoft.com/office/officeart/2005/8/layout/hierarchy3"/>
    <dgm:cxn modelId="{E829A62A-40DE-4453-8D17-E08A5758986D}" type="presParOf" srcId="{B5A345C4-6615-44C6-A97E-AD7C3DEA2759}" destId="{EEA8F833-2FC9-4AA0-BBAC-81F33E64CA1B}" srcOrd="6" destOrd="0" presId="urn:microsoft.com/office/officeart/2005/8/layout/hierarchy3"/>
    <dgm:cxn modelId="{B7A81BBF-EC06-403C-8066-48739DAC6630}" type="presParOf" srcId="{B5A345C4-6615-44C6-A97E-AD7C3DEA2759}" destId="{06415EDF-6064-40F5-9946-F856E1E1382C}"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911EC4-3766-4C73-9AB4-A7FF45EC9E3A}" type="doc">
      <dgm:prSet loTypeId="urn:microsoft.com/office/officeart/2005/8/layout/pyramid4" loCatId="relationship" qsTypeId="urn:microsoft.com/office/officeart/2005/8/quickstyle/simple1" qsCatId="simple" csTypeId="urn:microsoft.com/office/officeart/2005/8/colors/colorful1#2" csCatId="colorful" phldr="1"/>
      <dgm:spPr/>
      <dgm:t>
        <a:bodyPr/>
        <a:lstStyle/>
        <a:p>
          <a:endParaRPr lang="fr-FR"/>
        </a:p>
      </dgm:t>
    </dgm:pt>
    <dgm:pt modelId="{0F68C7F7-DDC8-4E59-B22B-694F49C9FDE5}">
      <dgm:prSet phldrT="[Texte]" custT="1"/>
      <dgm:spPr/>
      <dgm:t>
        <a:bodyPr/>
        <a:lstStyle/>
        <a:p>
          <a:r>
            <a:rPr lang="fr-FR" sz="1800" dirty="0"/>
            <a:t>Qualité du contenu</a:t>
          </a:r>
        </a:p>
      </dgm:t>
    </dgm:pt>
    <dgm:pt modelId="{8F219E7A-A864-4D1D-83D4-B4B6EEB35D21}" type="parTrans" cxnId="{87F983BF-462E-4FE0-96B7-0514946C5FB1}">
      <dgm:prSet/>
      <dgm:spPr/>
      <dgm:t>
        <a:bodyPr/>
        <a:lstStyle/>
        <a:p>
          <a:endParaRPr lang="fr-FR" sz="1800"/>
        </a:p>
      </dgm:t>
    </dgm:pt>
    <dgm:pt modelId="{A72E156E-EEC0-48C3-B377-47B464DAD37F}" type="sibTrans" cxnId="{87F983BF-462E-4FE0-96B7-0514946C5FB1}">
      <dgm:prSet/>
      <dgm:spPr/>
      <dgm:t>
        <a:bodyPr/>
        <a:lstStyle/>
        <a:p>
          <a:endParaRPr lang="fr-FR" sz="1800"/>
        </a:p>
      </dgm:t>
    </dgm:pt>
    <dgm:pt modelId="{CDF84BF5-2292-440A-94CF-398EBF325F27}">
      <dgm:prSet phldrT="[Texte]" custT="1"/>
      <dgm:spPr/>
      <dgm:t>
        <a:bodyPr/>
        <a:lstStyle/>
        <a:p>
          <a:r>
            <a:rPr lang="fr-FR" sz="1800" dirty="0"/>
            <a:t>Coût</a:t>
          </a:r>
        </a:p>
      </dgm:t>
    </dgm:pt>
    <dgm:pt modelId="{ADCFE95E-197E-4177-8909-95C6B398ECEE}" type="parTrans" cxnId="{F2F0E862-CFFE-48F5-B5BB-AC3EFE11346C}">
      <dgm:prSet/>
      <dgm:spPr/>
      <dgm:t>
        <a:bodyPr/>
        <a:lstStyle/>
        <a:p>
          <a:endParaRPr lang="fr-FR" sz="1800"/>
        </a:p>
      </dgm:t>
    </dgm:pt>
    <dgm:pt modelId="{72B143AE-FCFE-4F74-AFDE-4FC7CAA28A74}" type="sibTrans" cxnId="{F2F0E862-CFFE-48F5-B5BB-AC3EFE11346C}">
      <dgm:prSet/>
      <dgm:spPr/>
      <dgm:t>
        <a:bodyPr/>
        <a:lstStyle/>
        <a:p>
          <a:endParaRPr lang="fr-FR" sz="1800"/>
        </a:p>
      </dgm:t>
    </dgm:pt>
    <dgm:pt modelId="{431206A4-5E87-47ED-8619-CA77C4ED62AC}">
      <dgm:prSet phldrT="[Texte]" custT="1"/>
      <dgm:spPr/>
      <dgm:t>
        <a:bodyPr/>
        <a:lstStyle/>
        <a:p>
          <a:r>
            <a:rPr lang="fr-FR" sz="1800" dirty="0"/>
            <a:t>Satisfaction du client</a:t>
          </a:r>
        </a:p>
      </dgm:t>
    </dgm:pt>
    <dgm:pt modelId="{3E2C97EE-53A1-47E7-A190-153B92713AAF}" type="parTrans" cxnId="{6816AE0E-5C71-4146-8AA0-FE1ED78CE101}">
      <dgm:prSet/>
      <dgm:spPr/>
      <dgm:t>
        <a:bodyPr/>
        <a:lstStyle/>
        <a:p>
          <a:endParaRPr lang="fr-FR" sz="1800"/>
        </a:p>
      </dgm:t>
    </dgm:pt>
    <dgm:pt modelId="{4A12019C-C437-43EF-A9F2-F29837DE77EF}" type="sibTrans" cxnId="{6816AE0E-5C71-4146-8AA0-FE1ED78CE101}">
      <dgm:prSet/>
      <dgm:spPr/>
      <dgm:t>
        <a:bodyPr/>
        <a:lstStyle/>
        <a:p>
          <a:endParaRPr lang="fr-FR" sz="1800"/>
        </a:p>
      </dgm:t>
    </dgm:pt>
    <dgm:pt modelId="{0004D79C-053C-4CF3-BD61-A6F15FF3CD54}">
      <dgm:prSet phldrT="[Texte]" custT="1"/>
      <dgm:spPr/>
      <dgm:t>
        <a:bodyPr/>
        <a:lstStyle/>
        <a:p>
          <a:r>
            <a:rPr lang="fr-FR" sz="1800" dirty="0"/>
            <a:t>Délai</a:t>
          </a:r>
        </a:p>
      </dgm:t>
    </dgm:pt>
    <dgm:pt modelId="{05B776D8-E295-46D8-B6FC-8366FAF7578E}" type="parTrans" cxnId="{12963418-83E2-47B7-89AF-068EA8C2903E}">
      <dgm:prSet/>
      <dgm:spPr/>
      <dgm:t>
        <a:bodyPr/>
        <a:lstStyle/>
        <a:p>
          <a:endParaRPr lang="fr-FR" sz="1800"/>
        </a:p>
      </dgm:t>
    </dgm:pt>
    <dgm:pt modelId="{2BE9F17D-6D4E-4BC2-AF3A-D866DF97DC14}" type="sibTrans" cxnId="{12963418-83E2-47B7-89AF-068EA8C2903E}">
      <dgm:prSet/>
      <dgm:spPr/>
      <dgm:t>
        <a:bodyPr/>
        <a:lstStyle/>
        <a:p>
          <a:endParaRPr lang="fr-FR" sz="1800"/>
        </a:p>
      </dgm:t>
    </dgm:pt>
    <dgm:pt modelId="{9DC7AE62-504F-4B51-ACFB-D32FC203AC51}" type="pres">
      <dgm:prSet presAssocID="{3E911EC4-3766-4C73-9AB4-A7FF45EC9E3A}" presName="compositeShape" presStyleCnt="0">
        <dgm:presLayoutVars>
          <dgm:chMax val="9"/>
          <dgm:dir/>
          <dgm:resizeHandles val="exact"/>
        </dgm:presLayoutVars>
      </dgm:prSet>
      <dgm:spPr/>
    </dgm:pt>
    <dgm:pt modelId="{22AA545E-F345-407A-ABBB-0296F0A9E5DA}" type="pres">
      <dgm:prSet presAssocID="{3E911EC4-3766-4C73-9AB4-A7FF45EC9E3A}" presName="triangle1" presStyleLbl="node1" presStyleIdx="0" presStyleCnt="4" custScaleX="149308">
        <dgm:presLayoutVars>
          <dgm:bulletEnabled val="1"/>
        </dgm:presLayoutVars>
      </dgm:prSet>
      <dgm:spPr/>
    </dgm:pt>
    <dgm:pt modelId="{52F47D8E-4612-434D-B296-68F1D7FC7641}" type="pres">
      <dgm:prSet presAssocID="{3E911EC4-3766-4C73-9AB4-A7FF45EC9E3A}" presName="triangle2" presStyleLbl="node1" presStyleIdx="1" presStyleCnt="4" custScaleX="144993" custLinFactNeighborX="-22836" custLinFactNeighborY="-1818">
        <dgm:presLayoutVars>
          <dgm:bulletEnabled val="1"/>
        </dgm:presLayoutVars>
      </dgm:prSet>
      <dgm:spPr/>
    </dgm:pt>
    <dgm:pt modelId="{F1DC5F9F-0ECA-4AB5-913B-AED9CFAA26CA}" type="pres">
      <dgm:prSet presAssocID="{3E911EC4-3766-4C73-9AB4-A7FF45EC9E3A}" presName="triangle3" presStyleLbl="node1" presStyleIdx="2" presStyleCnt="4" custScaleX="137503">
        <dgm:presLayoutVars>
          <dgm:bulletEnabled val="1"/>
        </dgm:presLayoutVars>
      </dgm:prSet>
      <dgm:spPr/>
    </dgm:pt>
    <dgm:pt modelId="{44345900-7AD2-49F6-97F4-15E9F47A4418}" type="pres">
      <dgm:prSet presAssocID="{3E911EC4-3766-4C73-9AB4-A7FF45EC9E3A}" presName="triangle4" presStyleLbl="node1" presStyleIdx="3" presStyleCnt="4" custScaleX="137286" custLinFactNeighborX="21940" custLinFactNeighborY="-1818">
        <dgm:presLayoutVars>
          <dgm:bulletEnabled val="1"/>
        </dgm:presLayoutVars>
      </dgm:prSet>
      <dgm:spPr/>
    </dgm:pt>
  </dgm:ptLst>
  <dgm:cxnLst>
    <dgm:cxn modelId="{6816AE0E-5C71-4146-8AA0-FE1ED78CE101}" srcId="{3E911EC4-3766-4C73-9AB4-A7FF45EC9E3A}" destId="{431206A4-5E87-47ED-8619-CA77C4ED62AC}" srcOrd="2" destOrd="0" parTransId="{3E2C97EE-53A1-47E7-A190-153B92713AAF}" sibTransId="{4A12019C-C437-43EF-A9F2-F29837DE77EF}"/>
    <dgm:cxn modelId="{63BF6114-2494-49CA-BF2A-FD49CCC900C5}" type="presOf" srcId="{0F68C7F7-DDC8-4E59-B22B-694F49C9FDE5}" destId="{22AA545E-F345-407A-ABBB-0296F0A9E5DA}" srcOrd="0" destOrd="0" presId="urn:microsoft.com/office/officeart/2005/8/layout/pyramid4"/>
    <dgm:cxn modelId="{12963418-83E2-47B7-89AF-068EA8C2903E}" srcId="{3E911EC4-3766-4C73-9AB4-A7FF45EC9E3A}" destId="{0004D79C-053C-4CF3-BD61-A6F15FF3CD54}" srcOrd="3" destOrd="0" parTransId="{05B776D8-E295-46D8-B6FC-8366FAF7578E}" sibTransId="{2BE9F17D-6D4E-4BC2-AF3A-D866DF97DC14}"/>
    <dgm:cxn modelId="{204EE154-9D1F-4B1C-AE24-784DDC91BDC5}" type="presOf" srcId="{3E911EC4-3766-4C73-9AB4-A7FF45EC9E3A}" destId="{9DC7AE62-504F-4B51-ACFB-D32FC203AC51}" srcOrd="0" destOrd="0" presId="urn:microsoft.com/office/officeart/2005/8/layout/pyramid4"/>
    <dgm:cxn modelId="{F2F0E862-CFFE-48F5-B5BB-AC3EFE11346C}" srcId="{3E911EC4-3766-4C73-9AB4-A7FF45EC9E3A}" destId="{CDF84BF5-2292-440A-94CF-398EBF325F27}" srcOrd="1" destOrd="0" parTransId="{ADCFE95E-197E-4177-8909-95C6B398ECEE}" sibTransId="{72B143AE-FCFE-4F74-AFDE-4FC7CAA28A74}"/>
    <dgm:cxn modelId="{152A3373-DC13-4FF7-972C-8883050533A8}" type="presOf" srcId="{CDF84BF5-2292-440A-94CF-398EBF325F27}" destId="{52F47D8E-4612-434D-B296-68F1D7FC7641}" srcOrd="0" destOrd="0" presId="urn:microsoft.com/office/officeart/2005/8/layout/pyramid4"/>
    <dgm:cxn modelId="{87F983BF-462E-4FE0-96B7-0514946C5FB1}" srcId="{3E911EC4-3766-4C73-9AB4-A7FF45EC9E3A}" destId="{0F68C7F7-DDC8-4E59-B22B-694F49C9FDE5}" srcOrd="0" destOrd="0" parTransId="{8F219E7A-A864-4D1D-83D4-B4B6EEB35D21}" sibTransId="{A72E156E-EEC0-48C3-B377-47B464DAD37F}"/>
    <dgm:cxn modelId="{278DA2CD-2ECF-4273-B43B-8BAE5819AFEA}" type="presOf" srcId="{431206A4-5E87-47ED-8619-CA77C4ED62AC}" destId="{F1DC5F9F-0ECA-4AB5-913B-AED9CFAA26CA}" srcOrd="0" destOrd="0" presId="urn:microsoft.com/office/officeart/2005/8/layout/pyramid4"/>
    <dgm:cxn modelId="{60BA07E2-52CD-4BB8-B3BB-27AEABC4B746}" type="presOf" srcId="{0004D79C-053C-4CF3-BD61-A6F15FF3CD54}" destId="{44345900-7AD2-49F6-97F4-15E9F47A4418}" srcOrd="0" destOrd="0" presId="urn:microsoft.com/office/officeart/2005/8/layout/pyramid4"/>
    <dgm:cxn modelId="{02FE911B-D190-450C-83BC-744C5D530CEB}" type="presParOf" srcId="{9DC7AE62-504F-4B51-ACFB-D32FC203AC51}" destId="{22AA545E-F345-407A-ABBB-0296F0A9E5DA}" srcOrd="0" destOrd="0" presId="urn:microsoft.com/office/officeart/2005/8/layout/pyramid4"/>
    <dgm:cxn modelId="{669C2EE0-2625-4B0A-ACCC-95F5390D48B2}" type="presParOf" srcId="{9DC7AE62-504F-4B51-ACFB-D32FC203AC51}" destId="{52F47D8E-4612-434D-B296-68F1D7FC7641}" srcOrd="1" destOrd="0" presId="urn:microsoft.com/office/officeart/2005/8/layout/pyramid4"/>
    <dgm:cxn modelId="{BFE92863-10C6-4A61-BE4C-4239CB6555BB}" type="presParOf" srcId="{9DC7AE62-504F-4B51-ACFB-D32FC203AC51}" destId="{F1DC5F9F-0ECA-4AB5-913B-AED9CFAA26CA}" srcOrd="2" destOrd="0" presId="urn:microsoft.com/office/officeart/2005/8/layout/pyramid4"/>
    <dgm:cxn modelId="{D7BBEFF2-DA54-4418-B4BE-8D15B76E655F}" type="presParOf" srcId="{9DC7AE62-504F-4B51-ACFB-D32FC203AC51}" destId="{44345900-7AD2-49F6-97F4-15E9F47A4418}"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CF4648-455F-45C7-9713-B49BA8325AD1}" type="doc">
      <dgm:prSet loTypeId="urn:microsoft.com/office/officeart/2005/8/layout/arrow2" loCatId="process" qsTypeId="urn:microsoft.com/office/officeart/2005/8/quickstyle/simple1" qsCatId="simple" csTypeId="urn:microsoft.com/office/officeart/2005/8/colors/accent1_2" csCatId="accent1" phldr="1"/>
      <dgm:spPr/>
    </dgm:pt>
    <dgm:pt modelId="{4854B136-3B6A-41ED-92C5-03C039DD7482}">
      <dgm:prSet phldrT="[Texte]" custT="1"/>
      <dgm:spPr/>
      <dgm:t>
        <a:bodyPr/>
        <a:lstStyle/>
        <a:p>
          <a:r>
            <a:rPr lang="fr-FR" sz="1600" dirty="0" err="1"/>
            <a:t>Receuil</a:t>
          </a:r>
          <a:r>
            <a:rPr lang="fr-FR" sz="1600" dirty="0"/>
            <a:t> des besoins</a:t>
          </a:r>
        </a:p>
      </dgm:t>
    </dgm:pt>
    <dgm:pt modelId="{4E5A60A6-0A68-4542-A890-43A2F0C3712D}" type="parTrans" cxnId="{F7C19DCA-12D1-4273-B3C8-601EBF4A3EF9}">
      <dgm:prSet/>
      <dgm:spPr/>
      <dgm:t>
        <a:bodyPr/>
        <a:lstStyle/>
        <a:p>
          <a:endParaRPr lang="fr-FR" sz="1600"/>
        </a:p>
      </dgm:t>
    </dgm:pt>
    <dgm:pt modelId="{45DD8293-B362-471A-8003-9A3E49DAD649}" type="sibTrans" cxnId="{F7C19DCA-12D1-4273-B3C8-601EBF4A3EF9}">
      <dgm:prSet/>
      <dgm:spPr/>
      <dgm:t>
        <a:bodyPr/>
        <a:lstStyle/>
        <a:p>
          <a:endParaRPr lang="fr-FR" sz="1600"/>
        </a:p>
      </dgm:t>
    </dgm:pt>
    <dgm:pt modelId="{7944425E-C53A-4105-945E-29393829F836}">
      <dgm:prSet phldrT="[Texte]" custT="1"/>
      <dgm:spPr/>
      <dgm:t>
        <a:bodyPr/>
        <a:lstStyle/>
        <a:p>
          <a:r>
            <a:rPr lang="fr-FR" sz="1600" dirty="0"/>
            <a:t>Analyse détaillée</a:t>
          </a:r>
        </a:p>
      </dgm:t>
    </dgm:pt>
    <dgm:pt modelId="{6EF7B795-9507-4D59-A711-1EF4F3A7E0E4}" type="parTrans" cxnId="{2C85B348-31C2-4FE0-96F5-4760BBA57278}">
      <dgm:prSet/>
      <dgm:spPr/>
      <dgm:t>
        <a:bodyPr/>
        <a:lstStyle/>
        <a:p>
          <a:endParaRPr lang="fr-FR" sz="1600"/>
        </a:p>
      </dgm:t>
    </dgm:pt>
    <dgm:pt modelId="{5E9E6FD6-252D-4B83-BF55-3F9318138766}" type="sibTrans" cxnId="{2C85B348-31C2-4FE0-96F5-4760BBA57278}">
      <dgm:prSet/>
      <dgm:spPr/>
      <dgm:t>
        <a:bodyPr/>
        <a:lstStyle/>
        <a:p>
          <a:endParaRPr lang="fr-FR" sz="1600"/>
        </a:p>
      </dgm:t>
    </dgm:pt>
    <dgm:pt modelId="{17D65D62-2BCB-4AEC-920D-687F58596690}">
      <dgm:prSet phldrT="[Texte]" custT="1"/>
      <dgm:spPr/>
      <dgm:t>
        <a:bodyPr/>
        <a:lstStyle/>
        <a:p>
          <a:r>
            <a:rPr lang="fr-FR" sz="1600" dirty="0"/>
            <a:t>Conception détaillée</a:t>
          </a:r>
        </a:p>
      </dgm:t>
    </dgm:pt>
    <dgm:pt modelId="{55BAC357-193E-4915-88B6-7389A7407E16}" type="parTrans" cxnId="{0F04FE9B-CF11-4DD8-9FF9-C209CD4D3D02}">
      <dgm:prSet/>
      <dgm:spPr/>
      <dgm:t>
        <a:bodyPr/>
        <a:lstStyle/>
        <a:p>
          <a:endParaRPr lang="fr-FR" sz="1600"/>
        </a:p>
      </dgm:t>
    </dgm:pt>
    <dgm:pt modelId="{264BEDDA-5E25-4A89-8005-1AD3EB1DDB71}" type="sibTrans" cxnId="{0F04FE9B-CF11-4DD8-9FF9-C209CD4D3D02}">
      <dgm:prSet/>
      <dgm:spPr/>
      <dgm:t>
        <a:bodyPr/>
        <a:lstStyle/>
        <a:p>
          <a:endParaRPr lang="fr-FR" sz="1600"/>
        </a:p>
      </dgm:t>
    </dgm:pt>
    <dgm:pt modelId="{84A416AE-F7B1-450A-ADC7-34E5AED9C8E9}">
      <dgm:prSet custT="1"/>
      <dgm:spPr/>
      <dgm:t>
        <a:bodyPr/>
        <a:lstStyle/>
        <a:p>
          <a:r>
            <a:rPr lang="fr-FR" sz="1600" dirty="0"/>
            <a:t>Développement</a:t>
          </a:r>
        </a:p>
      </dgm:t>
    </dgm:pt>
    <dgm:pt modelId="{E117F515-322A-4447-9EE0-EB7BB2B7F370}" type="parTrans" cxnId="{C4A45C75-1F07-4543-A32D-CCC24EDAEDD5}">
      <dgm:prSet/>
      <dgm:spPr/>
      <dgm:t>
        <a:bodyPr/>
        <a:lstStyle/>
        <a:p>
          <a:endParaRPr lang="fr-FR" sz="1600"/>
        </a:p>
      </dgm:t>
    </dgm:pt>
    <dgm:pt modelId="{BEB73DFD-7C4C-4EC6-A387-EC33E9A8292E}" type="sibTrans" cxnId="{C4A45C75-1F07-4543-A32D-CCC24EDAEDD5}">
      <dgm:prSet/>
      <dgm:spPr/>
      <dgm:t>
        <a:bodyPr/>
        <a:lstStyle/>
        <a:p>
          <a:endParaRPr lang="fr-FR" sz="1600"/>
        </a:p>
      </dgm:t>
    </dgm:pt>
    <dgm:pt modelId="{4AC2811F-BDA9-4F43-A800-2314C9083311}">
      <dgm:prSet custT="1"/>
      <dgm:spPr/>
      <dgm:t>
        <a:bodyPr/>
        <a:lstStyle/>
        <a:p>
          <a:r>
            <a:rPr lang="fr-FR" sz="1600" dirty="0"/>
            <a:t>Test, recette</a:t>
          </a:r>
        </a:p>
      </dgm:t>
    </dgm:pt>
    <dgm:pt modelId="{621C89FE-A9BB-445B-8040-1842E8B3823E}" type="parTrans" cxnId="{F396F36A-EC23-4F4E-9667-BD9494312C95}">
      <dgm:prSet/>
      <dgm:spPr/>
      <dgm:t>
        <a:bodyPr/>
        <a:lstStyle/>
        <a:p>
          <a:endParaRPr lang="fr-FR" sz="1600"/>
        </a:p>
      </dgm:t>
    </dgm:pt>
    <dgm:pt modelId="{D4DB1781-491A-4A0C-9E3C-10F1DBB7A798}" type="sibTrans" cxnId="{F396F36A-EC23-4F4E-9667-BD9494312C95}">
      <dgm:prSet/>
      <dgm:spPr/>
      <dgm:t>
        <a:bodyPr/>
        <a:lstStyle/>
        <a:p>
          <a:endParaRPr lang="fr-FR" sz="1600"/>
        </a:p>
      </dgm:t>
    </dgm:pt>
    <dgm:pt modelId="{4E567817-6100-4102-A11B-3FC94BB58416}" type="pres">
      <dgm:prSet presAssocID="{29CF4648-455F-45C7-9713-B49BA8325AD1}" presName="arrowDiagram" presStyleCnt="0">
        <dgm:presLayoutVars>
          <dgm:chMax val="5"/>
          <dgm:dir/>
          <dgm:resizeHandles val="exact"/>
        </dgm:presLayoutVars>
      </dgm:prSet>
      <dgm:spPr/>
    </dgm:pt>
    <dgm:pt modelId="{3300F880-366A-45B3-838F-A16C0A3FAFE6}" type="pres">
      <dgm:prSet presAssocID="{29CF4648-455F-45C7-9713-B49BA8325AD1}" presName="arrow" presStyleLbl="bgShp" presStyleIdx="0" presStyleCnt="1" custLinFactNeighborX="-24492" custLinFactNeighborY="27975"/>
      <dgm:spPr/>
    </dgm:pt>
    <dgm:pt modelId="{65647EF2-1BE6-4EE7-9F5F-98CAD4BD998C}" type="pres">
      <dgm:prSet presAssocID="{29CF4648-455F-45C7-9713-B49BA8325AD1}" presName="arrowDiagram5" presStyleCnt="0"/>
      <dgm:spPr/>
    </dgm:pt>
    <dgm:pt modelId="{61A683FA-6B72-4D40-A182-D0F3BB66DFE5}" type="pres">
      <dgm:prSet presAssocID="{4854B136-3B6A-41ED-92C5-03C039DD7482}" presName="bullet5a" presStyleLbl="node1" presStyleIdx="0" presStyleCnt="5"/>
      <dgm:spPr/>
    </dgm:pt>
    <dgm:pt modelId="{8926852A-7298-4123-A6A1-564E8D80D133}" type="pres">
      <dgm:prSet presAssocID="{4854B136-3B6A-41ED-92C5-03C039DD7482}" presName="textBox5a" presStyleLbl="revTx" presStyleIdx="0" presStyleCnt="5">
        <dgm:presLayoutVars>
          <dgm:bulletEnabled val="1"/>
        </dgm:presLayoutVars>
      </dgm:prSet>
      <dgm:spPr/>
    </dgm:pt>
    <dgm:pt modelId="{ACB46BF9-89D9-4716-B7EE-0D2CC9FC672D}" type="pres">
      <dgm:prSet presAssocID="{7944425E-C53A-4105-945E-29393829F836}" presName="bullet5b" presStyleLbl="node1" presStyleIdx="1" presStyleCnt="5"/>
      <dgm:spPr/>
    </dgm:pt>
    <dgm:pt modelId="{A597954F-C679-4FCB-BCB3-492832622A29}" type="pres">
      <dgm:prSet presAssocID="{7944425E-C53A-4105-945E-29393829F836}" presName="textBox5b" presStyleLbl="revTx" presStyleIdx="1" presStyleCnt="5">
        <dgm:presLayoutVars>
          <dgm:bulletEnabled val="1"/>
        </dgm:presLayoutVars>
      </dgm:prSet>
      <dgm:spPr/>
    </dgm:pt>
    <dgm:pt modelId="{4427F412-F7DF-4EB0-8FC2-F5963FE0296A}" type="pres">
      <dgm:prSet presAssocID="{17D65D62-2BCB-4AEC-920D-687F58596690}" presName="bullet5c" presStyleLbl="node1" presStyleIdx="2" presStyleCnt="5"/>
      <dgm:spPr/>
    </dgm:pt>
    <dgm:pt modelId="{AC02BE47-BDBE-4548-AC68-6B2709AA922F}" type="pres">
      <dgm:prSet presAssocID="{17D65D62-2BCB-4AEC-920D-687F58596690}" presName="textBox5c" presStyleLbl="revTx" presStyleIdx="2" presStyleCnt="5">
        <dgm:presLayoutVars>
          <dgm:bulletEnabled val="1"/>
        </dgm:presLayoutVars>
      </dgm:prSet>
      <dgm:spPr/>
    </dgm:pt>
    <dgm:pt modelId="{9830A685-EB2B-445F-8C84-D1CDEE746F9F}" type="pres">
      <dgm:prSet presAssocID="{84A416AE-F7B1-450A-ADC7-34E5AED9C8E9}" presName="bullet5d" presStyleLbl="node1" presStyleIdx="3" presStyleCnt="5"/>
      <dgm:spPr/>
    </dgm:pt>
    <dgm:pt modelId="{294EC95C-DB8A-4DF6-943B-64216E36C343}" type="pres">
      <dgm:prSet presAssocID="{84A416AE-F7B1-450A-ADC7-34E5AED9C8E9}" presName="textBox5d" presStyleLbl="revTx" presStyleIdx="3" presStyleCnt="5" custScaleX="136617">
        <dgm:presLayoutVars>
          <dgm:bulletEnabled val="1"/>
        </dgm:presLayoutVars>
      </dgm:prSet>
      <dgm:spPr/>
    </dgm:pt>
    <dgm:pt modelId="{8E094B71-A7E4-4151-A483-91EA2981665B}" type="pres">
      <dgm:prSet presAssocID="{4AC2811F-BDA9-4F43-A800-2314C9083311}" presName="bullet5e" presStyleLbl="node1" presStyleIdx="4" presStyleCnt="5"/>
      <dgm:spPr/>
    </dgm:pt>
    <dgm:pt modelId="{0D9BBBEF-9B57-41B5-8B45-88EBE21A4DDF}" type="pres">
      <dgm:prSet presAssocID="{4AC2811F-BDA9-4F43-A800-2314C9083311}" presName="textBox5e" presStyleLbl="revTx" presStyleIdx="4" presStyleCnt="5">
        <dgm:presLayoutVars>
          <dgm:bulletEnabled val="1"/>
        </dgm:presLayoutVars>
      </dgm:prSet>
      <dgm:spPr/>
    </dgm:pt>
  </dgm:ptLst>
  <dgm:cxnLst>
    <dgm:cxn modelId="{7432A201-4F8A-48C1-ABB1-7926B9F07353}" type="presOf" srcId="{4854B136-3B6A-41ED-92C5-03C039DD7482}" destId="{8926852A-7298-4123-A6A1-564E8D80D133}" srcOrd="0" destOrd="0" presId="urn:microsoft.com/office/officeart/2005/8/layout/arrow2"/>
    <dgm:cxn modelId="{57BEDF27-66B2-45A7-8429-54C70B79AED6}" type="presOf" srcId="{7944425E-C53A-4105-945E-29393829F836}" destId="{A597954F-C679-4FCB-BCB3-492832622A29}" srcOrd="0" destOrd="0" presId="urn:microsoft.com/office/officeart/2005/8/layout/arrow2"/>
    <dgm:cxn modelId="{2C85B348-31C2-4FE0-96F5-4760BBA57278}" srcId="{29CF4648-455F-45C7-9713-B49BA8325AD1}" destId="{7944425E-C53A-4105-945E-29393829F836}" srcOrd="1" destOrd="0" parTransId="{6EF7B795-9507-4D59-A711-1EF4F3A7E0E4}" sibTransId="{5E9E6FD6-252D-4B83-BF55-3F9318138766}"/>
    <dgm:cxn modelId="{F396F36A-EC23-4F4E-9667-BD9494312C95}" srcId="{29CF4648-455F-45C7-9713-B49BA8325AD1}" destId="{4AC2811F-BDA9-4F43-A800-2314C9083311}" srcOrd="4" destOrd="0" parTransId="{621C89FE-A9BB-445B-8040-1842E8B3823E}" sibTransId="{D4DB1781-491A-4A0C-9E3C-10F1DBB7A798}"/>
    <dgm:cxn modelId="{C4A45C75-1F07-4543-A32D-CCC24EDAEDD5}" srcId="{29CF4648-455F-45C7-9713-B49BA8325AD1}" destId="{84A416AE-F7B1-450A-ADC7-34E5AED9C8E9}" srcOrd="3" destOrd="0" parTransId="{E117F515-322A-4447-9EE0-EB7BB2B7F370}" sibTransId="{BEB73DFD-7C4C-4EC6-A387-EC33E9A8292E}"/>
    <dgm:cxn modelId="{0F04FE9B-CF11-4DD8-9FF9-C209CD4D3D02}" srcId="{29CF4648-455F-45C7-9713-B49BA8325AD1}" destId="{17D65D62-2BCB-4AEC-920D-687F58596690}" srcOrd="2" destOrd="0" parTransId="{55BAC357-193E-4915-88B6-7389A7407E16}" sibTransId="{264BEDDA-5E25-4A89-8005-1AD3EB1DDB71}"/>
    <dgm:cxn modelId="{B6E073B4-CD45-4EAB-8F7A-ABB6BCA1E5A0}" type="presOf" srcId="{84A416AE-F7B1-450A-ADC7-34E5AED9C8E9}" destId="{294EC95C-DB8A-4DF6-943B-64216E36C343}" srcOrd="0" destOrd="0" presId="urn:microsoft.com/office/officeart/2005/8/layout/arrow2"/>
    <dgm:cxn modelId="{200F42BE-674F-4912-9A71-2F32C6FA3646}" type="presOf" srcId="{4AC2811F-BDA9-4F43-A800-2314C9083311}" destId="{0D9BBBEF-9B57-41B5-8B45-88EBE21A4DDF}" srcOrd="0" destOrd="0" presId="urn:microsoft.com/office/officeart/2005/8/layout/arrow2"/>
    <dgm:cxn modelId="{F7C19DCA-12D1-4273-B3C8-601EBF4A3EF9}" srcId="{29CF4648-455F-45C7-9713-B49BA8325AD1}" destId="{4854B136-3B6A-41ED-92C5-03C039DD7482}" srcOrd="0" destOrd="0" parTransId="{4E5A60A6-0A68-4542-A890-43A2F0C3712D}" sibTransId="{45DD8293-B362-471A-8003-9A3E49DAD649}"/>
    <dgm:cxn modelId="{6EAA12F0-8677-4404-AC93-123D314C59F5}" type="presOf" srcId="{29CF4648-455F-45C7-9713-B49BA8325AD1}" destId="{4E567817-6100-4102-A11B-3FC94BB58416}" srcOrd="0" destOrd="0" presId="urn:microsoft.com/office/officeart/2005/8/layout/arrow2"/>
    <dgm:cxn modelId="{1EFC84F2-7ECB-4CE5-A663-7DC26380B026}" type="presOf" srcId="{17D65D62-2BCB-4AEC-920D-687F58596690}" destId="{AC02BE47-BDBE-4548-AC68-6B2709AA922F}" srcOrd="0" destOrd="0" presId="urn:microsoft.com/office/officeart/2005/8/layout/arrow2"/>
    <dgm:cxn modelId="{EA56389B-D458-4FA7-A407-1C179192E8FB}" type="presParOf" srcId="{4E567817-6100-4102-A11B-3FC94BB58416}" destId="{3300F880-366A-45B3-838F-A16C0A3FAFE6}" srcOrd="0" destOrd="0" presId="urn:microsoft.com/office/officeart/2005/8/layout/arrow2"/>
    <dgm:cxn modelId="{800C821C-9994-4FDF-B7B0-1915BCAC901A}" type="presParOf" srcId="{4E567817-6100-4102-A11B-3FC94BB58416}" destId="{65647EF2-1BE6-4EE7-9F5F-98CAD4BD998C}" srcOrd="1" destOrd="0" presId="urn:microsoft.com/office/officeart/2005/8/layout/arrow2"/>
    <dgm:cxn modelId="{96CBDEEB-738D-4414-96B0-C95FA0DF5899}" type="presParOf" srcId="{65647EF2-1BE6-4EE7-9F5F-98CAD4BD998C}" destId="{61A683FA-6B72-4D40-A182-D0F3BB66DFE5}" srcOrd="0" destOrd="0" presId="urn:microsoft.com/office/officeart/2005/8/layout/arrow2"/>
    <dgm:cxn modelId="{DB261966-53D9-402C-B735-E82CC633C5E8}" type="presParOf" srcId="{65647EF2-1BE6-4EE7-9F5F-98CAD4BD998C}" destId="{8926852A-7298-4123-A6A1-564E8D80D133}" srcOrd="1" destOrd="0" presId="urn:microsoft.com/office/officeart/2005/8/layout/arrow2"/>
    <dgm:cxn modelId="{C06BFBE2-2CB4-4F09-A7FF-881946E835F0}" type="presParOf" srcId="{65647EF2-1BE6-4EE7-9F5F-98CAD4BD998C}" destId="{ACB46BF9-89D9-4716-B7EE-0D2CC9FC672D}" srcOrd="2" destOrd="0" presId="urn:microsoft.com/office/officeart/2005/8/layout/arrow2"/>
    <dgm:cxn modelId="{C6C7C803-ED0B-41E7-A7BC-3418A85F08E3}" type="presParOf" srcId="{65647EF2-1BE6-4EE7-9F5F-98CAD4BD998C}" destId="{A597954F-C679-4FCB-BCB3-492832622A29}" srcOrd="3" destOrd="0" presId="urn:microsoft.com/office/officeart/2005/8/layout/arrow2"/>
    <dgm:cxn modelId="{950A1770-50DE-4211-A606-FAC18D158FCB}" type="presParOf" srcId="{65647EF2-1BE6-4EE7-9F5F-98CAD4BD998C}" destId="{4427F412-F7DF-4EB0-8FC2-F5963FE0296A}" srcOrd="4" destOrd="0" presId="urn:microsoft.com/office/officeart/2005/8/layout/arrow2"/>
    <dgm:cxn modelId="{114BE3B3-A892-4710-99BD-36EA352F9607}" type="presParOf" srcId="{65647EF2-1BE6-4EE7-9F5F-98CAD4BD998C}" destId="{AC02BE47-BDBE-4548-AC68-6B2709AA922F}" srcOrd="5" destOrd="0" presId="urn:microsoft.com/office/officeart/2005/8/layout/arrow2"/>
    <dgm:cxn modelId="{172CDE8E-929F-4B39-B771-799F0273E032}" type="presParOf" srcId="{65647EF2-1BE6-4EE7-9F5F-98CAD4BD998C}" destId="{9830A685-EB2B-445F-8C84-D1CDEE746F9F}" srcOrd="6" destOrd="0" presId="urn:microsoft.com/office/officeart/2005/8/layout/arrow2"/>
    <dgm:cxn modelId="{559A783A-E506-4437-AB47-4F10C012ED61}" type="presParOf" srcId="{65647EF2-1BE6-4EE7-9F5F-98CAD4BD998C}" destId="{294EC95C-DB8A-4DF6-943B-64216E36C343}" srcOrd="7" destOrd="0" presId="urn:microsoft.com/office/officeart/2005/8/layout/arrow2"/>
    <dgm:cxn modelId="{3D42EABE-6735-41C5-8BBE-36E67AA5831D}" type="presParOf" srcId="{65647EF2-1BE6-4EE7-9F5F-98CAD4BD998C}" destId="{8E094B71-A7E4-4151-A483-91EA2981665B}" srcOrd="8" destOrd="0" presId="urn:microsoft.com/office/officeart/2005/8/layout/arrow2"/>
    <dgm:cxn modelId="{BA1D2825-59FE-4ADF-B765-FFF3C43AE5C0}" type="presParOf" srcId="{65647EF2-1BE6-4EE7-9F5F-98CAD4BD998C}" destId="{0D9BBBEF-9B57-41B5-8B45-88EBE21A4DDF}"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D4898-7922-47A1-84C8-E21888AF8F22}">
      <dsp:nvSpPr>
        <dsp:cNvPr id="0" name=""/>
        <dsp:cNvSpPr/>
      </dsp:nvSpPr>
      <dsp:spPr>
        <a:xfrm>
          <a:off x="3291839" y="522"/>
          <a:ext cx="4937760" cy="2036203"/>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endParaRPr lang="fr-FR" sz="2500" kern="1200"/>
        </a:p>
        <a:p>
          <a:pPr marL="228600" lvl="1" indent="-228600" algn="l" defTabSz="1111250">
            <a:lnSpc>
              <a:spcPct val="90000"/>
            </a:lnSpc>
            <a:spcBef>
              <a:spcPct val="0"/>
            </a:spcBef>
            <a:spcAft>
              <a:spcPct val="15000"/>
            </a:spcAft>
            <a:buChar char="•"/>
          </a:pPr>
          <a:r>
            <a:rPr lang="fr-FR" sz="2500" kern="1200" dirty="0"/>
            <a:t>Maîtrise plusieurs domaines</a:t>
          </a:r>
        </a:p>
      </dsp:txBody>
      <dsp:txXfrm>
        <a:off x="3291839" y="255047"/>
        <a:ext cx="4174184" cy="1527153"/>
      </dsp:txXfrm>
    </dsp:sp>
    <dsp:sp modelId="{C98771D8-A46E-46C2-9436-F56A3A830FD0}">
      <dsp:nvSpPr>
        <dsp:cNvPr id="0" name=""/>
        <dsp:cNvSpPr/>
      </dsp:nvSpPr>
      <dsp:spPr>
        <a:xfrm>
          <a:off x="0" y="522"/>
          <a:ext cx="3291840" cy="203620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fr-FR" sz="4200" kern="1200" dirty="0"/>
            <a:t>Enrichissant</a:t>
          </a:r>
        </a:p>
      </dsp:txBody>
      <dsp:txXfrm>
        <a:off x="99399" y="99921"/>
        <a:ext cx="3093042" cy="1837405"/>
      </dsp:txXfrm>
    </dsp:sp>
    <dsp:sp modelId="{FFD25F6B-1274-4794-89D1-03CDE9B83DEA}">
      <dsp:nvSpPr>
        <dsp:cNvPr id="0" name=""/>
        <dsp:cNvSpPr/>
      </dsp:nvSpPr>
      <dsp:spPr>
        <a:xfrm>
          <a:off x="3291839" y="2240345"/>
          <a:ext cx="4937760" cy="2036203"/>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fr-FR" sz="2500" kern="1200" dirty="0"/>
            <a:t>Évoluer dans des environnements différents</a:t>
          </a:r>
        </a:p>
        <a:p>
          <a:pPr marL="228600" lvl="1" indent="-228600" algn="l" defTabSz="1111250">
            <a:lnSpc>
              <a:spcPct val="90000"/>
            </a:lnSpc>
            <a:spcBef>
              <a:spcPct val="0"/>
            </a:spcBef>
            <a:spcAft>
              <a:spcPct val="15000"/>
            </a:spcAft>
            <a:buChar char="•"/>
          </a:pPr>
          <a:r>
            <a:rPr lang="fr-FR" sz="2500" kern="1200" dirty="0"/>
            <a:t>Qui sont en constantes évolutions</a:t>
          </a:r>
        </a:p>
      </dsp:txBody>
      <dsp:txXfrm>
        <a:off x="3291839" y="2494870"/>
        <a:ext cx="4174184" cy="1527153"/>
      </dsp:txXfrm>
    </dsp:sp>
    <dsp:sp modelId="{DBDE439C-A823-4E8B-8516-85F1C1F1CF5E}">
      <dsp:nvSpPr>
        <dsp:cNvPr id="0" name=""/>
        <dsp:cNvSpPr/>
      </dsp:nvSpPr>
      <dsp:spPr>
        <a:xfrm>
          <a:off x="0" y="2240345"/>
          <a:ext cx="3291840" cy="203620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fr-FR" sz="4200" kern="1200" dirty="0"/>
            <a:t>Complexe</a:t>
          </a:r>
        </a:p>
      </dsp:txBody>
      <dsp:txXfrm>
        <a:off x="99399" y="2339744"/>
        <a:ext cx="3093042" cy="1837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31AB2-1284-445C-83AB-9A516333E43E}">
      <dsp:nvSpPr>
        <dsp:cNvPr id="0" name=""/>
        <dsp:cNvSpPr/>
      </dsp:nvSpPr>
      <dsp:spPr>
        <a:xfrm>
          <a:off x="350319" y="2004"/>
          <a:ext cx="3876157" cy="6288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kern="1200" dirty="0"/>
            <a:t>Maîtriser</a:t>
          </a:r>
        </a:p>
      </dsp:txBody>
      <dsp:txXfrm>
        <a:off x="368738" y="20423"/>
        <a:ext cx="3839319" cy="592040"/>
      </dsp:txXfrm>
    </dsp:sp>
    <dsp:sp modelId="{7F7AE64D-6943-46E6-90B9-C983CF176545}">
      <dsp:nvSpPr>
        <dsp:cNvPr id="0" name=""/>
        <dsp:cNvSpPr/>
      </dsp:nvSpPr>
      <dsp:spPr>
        <a:xfrm>
          <a:off x="737935" y="630883"/>
          <a:ext cx="387615" cy="471659"/>
        </a:xfrm>
        <a:custGeom>
          <a:avLst/>
          <a:gdLst/>
          <a:ahLst/>
          <a:cxnLst/>
          <a:rect l="0" t="0" r="0" b="0"/>
          <a:pathLst>
            <a:path>
              <a:moveTo>
                <a:pt x="0" y="0"/>
              </a:moveTo>
              <a:lnTo>
                <a:pt x="0" y="471659"/>
              </a:lnTo>
              <a:lnTo>
                <a:pt x="387615" y="4716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64E2D-7805-4838-ACF6-CAB989CCC2FE}">
      <dsp:nvSpPr>
        <dsp:cNvPr id="0" name=""/>
        <dsp:cNvSpPr/>
      </dsp:nvSpPr>
      <dsp:spPr>
        <a:xfrm>
          <a:off x="1125551" y="788103"/>
          <a:ext cx="5803143" cy="628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kern="1200" dirty="0"/>
            <a:t>les techniques de gestion de projet</a:t>
          </a:r>
        </a:p>
      </dsp:txBody>
      <dsp:txXfrm>
        <a:off x="1143970" y="806522"/>
        <a:ext cx="5766305" cy="592040"/>
      </dsp:txXfrm>
    </dsp:sp>
    <dsp:sp modelId="{85CB5BC2-CA7E-4B5C-834D-31BD13D994D2}">
      <dsp:nvSpPr>
        <dsp:cNvPr id="0" name=""/>
        <dsp:cNvSpPr/>
      </dsp:nvSpPr>
      <dsp:spPr>
        <a:xfrm>
          <a:off x="737935" y="630883"/>
          <a:ext cx="387615" cy="1257757"/>
        </a:xfrm>
        <a:custGeom>
          <a:avLst/>
          <a:gdLst/>
          <a:ahLst/>
          <a:cxnLst/>
          <a:rect l="0" t="0" r="0" b="0"/>
          <a:pathLst>
            <a:path>
              <a:moveTo>
                <a:pt x="0" y="0"/>
              </a:moveTo>
              <a:lnTo>
                <a:pt x="0" y="1257757"/>
              </a:lnTo>
              <a:lnTo>
                <a:pt x="387615" y="12577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AC8475-60E4-416F-B0F2-4F34349401FE}">
      <dsp:nvSpPr>
        <dsp:cNvPr id="0" name=""/>
        <dsp:cNvSpPr/>
      </dsp:nvSpPr>
      <dsp:spPr>
        <a:xfrm>
          <a:off x="1125551" y="1574202"/>
          <a:ext cx="4795749" cy="628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kern="1200" dirty="0"/>
            <a:t>de management d’équipe</a:t>
          </a:r>
        </a:p>
      </dsp:txBody>
      <dsp:txXfrm>
        <a:off x="1143970" y="1592621"/>
        <a:ext cx="4758911" cy="592040"/>
      </dsp:txXfrm>
    </dsp:sp>
    <dsp:sp modelId="{1413D02F-6623-45F1-B718-77B89D96ABAF}">
      <dsp:nvSpPr>
        <dsp:cNvPr id="0" name=""/>
        <dsp:cNvSpPr/>
      </dsp:nvSpPr>
      <dsp:spPr>
        <a:xfrm>
          <a:off x="737935" y="630883"/>
          <a:ext cx="387615" cy="2043856"/>
        </a:xfrm>
        <a:custGeom>
          <a:avLst/>
          <a:gdLst/>
          <a:ahLst/>
          <a:cxnLst/>
          <a:rect l="0" t="0" r="0" b="0"/>
          <a:pathLst>
            <a:path>
              <a:moveTo>
                <a:pt x="0" y="0"/>
              </a:moveTo>
              <a:lnTo>
                <a:pt x="0" y="2043856"/>
              </a:lnTo>
              <a:lnTo>
                <a:pt x="387615" y="20438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4C8E65-75C3-4CE1-A4C2-75B59F18725B}">
      <dsp:nvSpPr>
        <dsp:cNvPr id="0" name=""/>
        <dsp:cNvSpPr/>
      </dsp:nvSpPr>
      <dsp:spPr>
        <a:xfrm>
          <a:off x="1125551" y="2360300"/>
          <a:ext cx="6630345" cy="628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kern="1200" dirty="0"/>
            <a:t>d’avoir un bon relationnel lors des échanges avec le client </a:t>
          </a:r>
        </a:p>
      </dsp:txBody>
      <dsp:txXfrm>
        <a:off x="1143970" y="2378719"/>
        <a:ext cx="6593507" cy="592040"/>
      </dsp:txXfrm>
    </dsp:sp>
    <dsp:sp modelId="{EEA8F833-2FC9-4AA0-BBAC-81F33E64CA1B}">
      <dsp:nvSpPr>
        <dsp:cNvPr id="0" name=""/>
        <dsp:cNvSpPr/>
      </dsp:nvSpPr>
      <dsp:spPr>
        <a:xfrm>
          <a:off x="737935" y="630883"/>
          <a:ext cx="387615" cy="2829954"/>
        </a:xfrm>
        <a:custGeom>
          <a:avLst/>
          <a:gdLst/>
          <a:ahLst/>
          <a:cxnLst/>
          <a:rect l="0" t="0" r="0" b="0"/>
          <a:pathLst>
            <a:path>
              <a:moveTo>
                <a:pt x="0" y="0"/>
              </a:moveTo>
              <a:lnTo>
                <a:pt x="0" y="2829954"/>
              </a:lnTo>
              <a:lnTo>
                <a:pt x="387615" y="28299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415EDF-6064-40F5-9946-F856E1E1382C}">
      <dsp:nvSpPr>
        <dsp:cNvPr id="0" name=""/>
        <dsp:cNvSpPr/>
      </dsp:nvSpPr>
      <dsp:spPr>
        <a:xfrm>
          <a:off x="1125551" y="3146399"/>
          <a:ext cx="6887400" cy="6288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kern="1200" dirty="0"/>
            <a:t>de comprendre les spécificités du projet.</a:t>
          </a:r>
        </a:p>
      </dsp:txBody>
      <dsp:txXfrm>
        <a:off x="1143970" y="3164818"/>
        <a:ext cx="6850562" cy="592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A545E-F345-407A-ABBB-0296F0A9E5DA}">
      <dsp:nvSpPr>
        <dsp:cNvPr id="0" name=""/>
        <dsp:cNvSpPr/>
      </dsp:nvSpPr>
      <dsp:spPr>
        <a:xfrm>
          <a:off x="3131840" y="0"/>
          <a:ext cx="2956626" cy="1980220"/>
        </a:xfrm>
        <a:prstGeom prst="triangl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Qualité du contenu</a:t>
          </a:r>
        </a:p>
      </dsp:txBody>
      <dsp:txXfrm>
        <a:off x="3870997" y="990110"/>
        <a:ext cx="1478313" cy="990110"/>
      </dsp:txXfrm>
    </dsp:sp>
    <dsp:sp modelId="{52F47D8E-4612-434D-B296-68F1D7FC7641}">
      <dsp:nvSpPr>
        <dsp:cNvPr id="0" name=""/>
        <dsp:cNvSpPr/>
      </dsp:nvSpPr>
      <dsp:spPr>
        <a:xfrm>
          <a:off x="1732250" y="1944219"/>
          <a:ext cx="2871180" cy="1980220"/>
        </a:xfrm>
        <a:prstGeom prst="triangl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Coût</a:t>
          </a:r>
        </a:p>
      </dsp:txBody>
      <dsp:txXfrm>
        <a:off x="2450045" y="2934329"/>
        <a:ext cx="1435590" cy="990110"/>
      </dsp:txXfrm>
    </dsp:sp>
    <dsp:sp modelId="{F1DC5F9F-0ECA-4AB5-913B-AED9CFAA26CA}">
      <dsp:nvSpPr>
        <dsp:cNvPr id="0" name=""/>
        <dsp:cNvSpPr/>
      </dsp:nvSpPr>
      <dsp:spPr>
        <a:xfrm rot="10800000">
          <a:off x="3248722" y="1980220"/>
          <a:ext cx="2722861" cy="1980220"/>
        </a:xfrm>
        <a:prstGeom prst="triangl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Satisfaction du client</a:t>
          </a:r>
        </a:p>
      </dsp:txBody>
      <dsp:txXfrm rot="10800000">
        <a:off x="3929437" y="1980220"/>
        <a:ext cx="1361431" cy="990110"/>
      </dsp:txXfrm>
    </dsp:sp>
    <dsp:sp modelId="{44345900-7AD2-49F6-97F4-15E9F47A4418}">
      <dsp:nvSpPr>
        <dsp:cNvPr id="0" name=""/>
        <dsp:cNvSpPr/>
      </dsp:nvSpPr>
      <dsp:spPr>
        <a:xfrm>
          <a:off x="4675441" y="1944219"/>
          <a:ext cx="2718564" cy="1980220"/>
        </a:xfrm>
        <a:prstGeom prst="triangl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Délai</a:t>
          </a:r>
        </a:p>
      </dsp:txBody>
      <dsp:txXfrm>
        <a:off x="5355082" y="2934329"/>
        <a:ext cx="1359282" cy="990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0F880-366A-45B3-838F-A16C0A3FAFE6}">
      <dsp:nvSpPr>
        <dsp:cNvPr id="0" name=""/>
        <dsp:cNvSpPr/>
      </dsp:nvSpPr>
      <dsp:spPr>
        <a:xfrm>
          <a:off x="0" y="0"/>
          <a:ext cx="6248400" cy="39052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683FA-6B72-4D40-A182-D0F3BB66DFE5}">
      <dsp:nvSpPr>
        <dsp:cNvPr id="0" name=""/>
        <dsp:cNvSpPr/>
      </dsp:nvSpPr>
      <dsp:spPr>
        <a:xfrm>
          <a:off x="839639" y="2903943"/>
          <a:ext cx="143713" cy="1437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6852A-7298-4123-A6A1-564E8D80D133}">
      <dsp:nvSpPr>
        <dsp:cNvPr id="0" name=""/>
        <dsp:cNvSpPr/>
      </dsp:nvSpPr>
      <dsp:spPr>
        <a:xfrm>
          <a:off x="911495" y="2975800"/>
          <a:ext cx="818540" cy="929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151"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err="1"/>
            <a:t>Receuil</a:t>
          </a:r>
          <a:r>
            <a:rPr lang="fr-FR" sz="1600" kern="1200" dirty="0"/>
            <a:t> des besoins</a:t>
          </a:r>
        </a:p>
      </dsp:txBody>
      <dsp:txXfrm>
        <a:off x="911495" y="2975800"/>
        <a:ext cx="818540" cy="929449"/>
      </dsp:txXfrm>
    </dsp:sp>
    <dsp:sp modelId="{ACB46BF9-89D9-4716-B7EE-0D2CC9FC672D}">
      <dsp:nvSpPr>
        <dsp:cNvPr id="0" name=""/>
        <dsp:cNvSpPr/>
      </dsp:nvSpPr>
      <dsp:spPr>
        <a:xfrm>
          <a:off x="1617565" y="2156479"/>
          <a:ext cx="224942" cy="2249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97954F-C679-4FCB-BCB3-492832622A29}">
      <dsp:nvSpPr>
        <dsp:cNvPr id="0" name=""/>
        <dsp:cNvSpPr/>
      </dsp:nvSpPr>
      <dsp:spPr>
        <a:xfrm>
          <a:off x="1730036" y="2268950"/>
          <a:ext cx="1037234" cy="163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192"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Analyse détaillée</a:t>
          </a:r>
        </a:p>
      </dsp:txBody>
      <dsp:txXfrm>
        <a:off x="1730036" y="2268950"/>
        <a:ext cx="1037234" cy="1636299"/>
      </dsp:txXfrm>
    </dsp:sp>
    <dsp:sp modelId="{4427F412-F7DF-4EB0-8FC2-F5963FE0296A}">
      <dsp:nvSpPr>
        <dsp:cNvPr id="0" name=""/>
        <dsp:cNvSpPr/>
      </dsp:nvSpPr>
      <dsp:spPr>
        <a:xfrm>
          <a:off x="2617309" y="1560537"/>
          <a:ext cx="299923" cy="2999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2BE47-BDBE-4548-AC68-6B2709AA922F}">
      <dsp:nvSpPr>
        <dsp:cNvPr id="0" name=""/>
        <dsp:cNvSpPr/>
      </dsp:nvSpPr>
      <dsp:spPr>
        <a:xfrm>
          <a:off x="2767270" y="1710499"/>
          <a:ext cx="1205941" cy="219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23"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Conception détaillée</a:t>
          </a:r>
        </a:p>
      </dsp:txBody>
      <dsp:txXfrm>
        <a:off x="2767270" y="1710499"/>
        <a:ext cx="1205941" cy="2194750"/>
      </dsp:txXfrm>
    </dsp:sp>
    <dsp:sp modelId="{9830A685-EB2B-445F-8C84-D1CDEE746F9F}">
      <dsp:nvSpPr>
        <dsp:cNvPr id="0" name=""/>
        <dsp:cNvSpPr/>
      </dsp:nvSpPr>
      <dsp:spPr>
        <a:xfrm>
          <a:off x="3779511" y="1095032"/>
          <a:ext cx="387400" cy="387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EC95C-DB8A-4DF6-943B-64216E36C343}">
      <dsp:nvSpPr>
        <dsp:cNvPr id="0" name=""/>
        <dsp:cNvSpPr/>
      </dsp:nvSpPr>
      <dsp:spPr>
        <a:xfrm>
          <a:off x="3744414" y="1288732"/>
          <a:ext cx="1707275" cy="2616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276"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Développement</a:t>
          </a:r>
        </a:p>
      </dsp:txBody>
      <dsp:txXfrm>
        <a:off x="3744414" y="1288732"/>
        <a:ext cx="1707275" cy="2616517"/>
      </dsp:txXfrm>
    </dsp:sp>
    <dsp:sp modelId="{8E094B71-A7E4-4151-A483-91EA2981665B}">
      <dsp:nvSpPr>
        <dsp:cNvPr id="0" name=""/>
        <dsp:cNvSpPr/>
      </dsp:nvSpPr>
      <dsp:spPr>
        <a:xfrm>
          <a:off x="4976080" y="784174"/>
          <a:ext cx="493623" cy="4936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9BBBEF-9B57-41B5-8B45-88EBE21A4DDF}">
      <dsp:nvSpPr>
        <dsp:cNvPr id="0" name=""/>
        <dsp:cNvSpPr/>
      </dsp:nvSpPr>
      <dsp:spPr>
        <a:xfrm>
          <a:off x="5222892" y="1030985"/>
          <a:ext cx="1249680" cy="2874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1"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Test, recette</a:t>
          </a:r>
        </a:p>
      </dsp:txBody>
      <dsp:txXfrm>
        <a:off x="5222892" y="1030985"/>
        <a:ext cx="1249680" cy="287426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ar-MA"/>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F3234A-CC21-4ACD-ADDA-57C034B8D7BF}" type="datetimeFigureOut">
              <a:rPr lang="ar-MA" smtClean="0"/>
              <a:pPr/>
              <a:t>15‏/4‏/1442</a:t>
            </a:fld>
            <a:endParaRPr lang="ar-M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ar-M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1A7D97-1F21-4AAA-B3AC-763FFC78609D}" type="slidenum">
              <a:rPr lang="ar-MA" smtClean="0"/>
              <a:pPr/>
              <a:t>‹N°›</a:t>
            </a:fld>
            <a:endParaRPr lang="ar-MA"/>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ar-M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E08893-277E-4E36-B51E-A19ADAB08425}" type="datetimeFigureOut">
              <a:rPr lang="ar-MA" smtClean="0"/>
              <a:pPr/>
              <a:t>15‏/4‏/1442</a:t>
            </a:fld>
            <a:endParaRPr lang="ar-M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ar-M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ar-M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C80FF7-9769-4B7E-8206-6A41EF243755}" type="slidenum">
              <a:rPr lang="ar-MA" smtClean="0"/>
              <a:pPr/>
              <a:t>‹N°›</a:t>
            </a:fld>
            <a:endParaRPr lang="ar-M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1C80FF7-9769-4B7E-8206-6A41EF243755}" type="slidenum">
              <a:rPr lang="ar-MA" smtClean="0"/>
              <a:pPr/>
              <a:t>2</a:t>
            </a:fld>
            <a:endParaRPr lang="ar-MA"/>
          </a:p>
        </p:txBody>
      </p:sp>
    </p:spTree>
    <p:extLst>
      <p:ext uri="{BB962C8B-B14F-4D97-AF65-F5344CB8AC3E}">
        <p14:creationId xmlns:p14="http://schemas.microsoft.com/office/powerpoint/2010/main" val="3715163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ar-M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endParaRPr lang="ar-M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ar-M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ar-MA"/>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ar-MA"/>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ar-M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ar-MA"/>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ar-MA"/>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4000">
                <a:solidFill>
                  <a:schemeClr val="accent1"/>
                </a:solidFill>
              </a:defRPr>
            </a:lvl1pPr>
          </a:lstStyle>
          <a:p>
            <a:r>
              <a:rPr lang="fr-FR" dirty="0"/>
              <a:t>Cliquez pour modifier le style du titre</a:t>
            </a:r>
            <a:endParaRPr lang="ar-MA" dirty="0"/>
          </a:p>
        </p:txBody>
      </p:sp>
      <p:sp>
        <p:nvSpPr>
          <p:cNvPr id="3" name="Espace réservé du contenu 2"/>
          <p:cNvSpPr>
            <a:spLocks noGrp="1"/>
          </p:cNvSpPr>
          <p:nvPr>
            <p:ph idx="1"/>
          </p:nvPr>
        </p:nvSpPr>
        <p:spPr/>
        <p:txBody>
          <a:bodyPr/>
          <a:lstStyle>
            <a:lvl1pPr>
              <a:buClr>
                <a:schemeClr val="accent1"/>
              </a:buClr>
              <a:defRPr/>
            </a:lvl1pPr>
            <a:lvl2pPr>
              <a:buClr>
                <a:schemeClr val="accent4"/>
              </a:buClr>
              <a:defRPr/>
            </a:lvl2pPr>
            <a:lvl3pPr>
              <a:buClr>
                <a:schemeClr val="accent1"/>
              </a:buClr>
              <a:defRPr/>
            </a:lvl3pPr>
            <a:lvl4pPr>
              <a:buClr>
                <a:schemeClr val="accent4"/>
              </a:buClr>
              <a:defRPr/>
            </a:lvl4pPr>
            <a:lvl5pPr>
              <a:buClr>
                <a:schemeClr val="accent1"/>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ar-MA" dirty="0"/>
          </a:p>
        </p:txBody>
      </p:sp>
      <p:sp>
        <p:nvSpPr>
          <p:cNvPr id="7" name="ZoneTexte 6"/>
          <p:cNvSpPr txBox="1"/>
          <p:nvPr userDrawn="1"/>
        </p:nvSpPr>
        <p:spPr>
          <a:xfrm>
            <a:off x="8460432" y="6444000"/>
            <a:ext cx="683568" cy="276999"/>
          </a:xfrm>
          <a:prstGeom prst="rect">
            <a:avLst/>
          </a:prstGeom>
          <a:noFill/>
        </p:spPr>
        <p:txBody>
          <a:bodyPr wrap="square" rtlCol="0">
            <a:spAutoFit/>
          </a:bodyPr>
          <a:lstStyle/>
          <a:p>
            <a:fld id="{D8803080-481A-4078-8AAC-907F5B9CCC0F}" type="slidenum">
              <a:rPr lang="ar-MA" sz="1200" smtClean="0"/>
              <a:pPr/>
              <a:t>‹N°›</a:t>
            </a:fld>
            <a:endParaRPr lang="ar-MA"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ar-M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endParaRPr lang="ar-MA"/>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ar-MA"/>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ar-M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endParaRPr lang="ar-MA"/>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ar-MA"/>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ar-M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endParaRPr lang="ar-MA"/>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ar-MA"/>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ar-MA"/>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endParaRPr lang="ar-MA"/>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ar-MA"/>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endParaRPr lang="ar-MA"/>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ar-MA"/>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ar-M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endParaRPr lang="ar-MA"/>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ar-MA"/>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ar-M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M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endParaRPr lang="ar-MA"/>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ar-MA"/>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01539F6F-8BA1-4B68-B5EA-2C38200EFAC7}" type="slidenum">
              <a:rPr lang="ar-MA" smtClean="0"/>
              <a:pPr/>
              <a:t>‹N°›</a:t>
            </a:fld>
            <a:endParaRPr lang="ar-M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fr-FR" dirty="0"/>
              <a:t>Cliquez pour modifier le style du titre</a:t>
            </a:r>
            <a:endParaRPr lang="ar-MA"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342900" lvl="0" indent="-342900" algn="l" defTabSz="914400" rtl="0" eaLnBrk="1" latinLnBrk="0" hangingPunct="1">
              <a:spcBef>
                <a:spcPct val="20000"/>
              </a:spcBef>
              <a:buClr>
                <a:schemeClr val="accent1"/>
              </a:buClr>
              <a:buFont typeface="Arial" pitchFamily="34" charset="0"/>
              <a:buChar char="•"/>
            </a:pPr>
            <a:r>
              <a:rPr lang="fr-FR" dirty="0"/>
              <a:t>Cliquez pour modifier les styles du texte du masque</a:t>
            </a:r>
          </a:p>
          <a:p>
            <a:pPr marL="742950" lvl="1" indent="-285750" algn="l" defTabSz="914400" rtl="0" eaLnBrk="1" latinLnBrk="0" hangingPunct="1">
              <a:spcBef>
                <a:spcPct val="20000"/>
              </a:spcBef>
              <a:buClr>
                <a:schemeClr val="accent4"/>
              </a:buClr>
              <a:buFont typeface="Arial" pitchFamily="34" charset="0"/>
              <a:buChar char="–"/>
            </a:pPr>
            <a:r>
              <a:rPr lang="fr-FR" dirty="0"/>
              <a:t>Deuxième niveau</a:t>
            </a:r>
          </a:p>
          <a:p>
            <a:pPr marL="1143000" lvl="2" indent="-228600" algn="l" defTabSz="914400" rtl="0" eaLnBrk="1" latinLnBrk="0" hangingPunct="1">
              <a:spcBef>
                <a:spcPct val="20000"/>
              </a:spcBef>
              <a:buClr>
                <a:schemeClr val="accent1"/>
              </a:buClr>
              <a:buFont typeface="Arial" pitchFamily="34" charset="0"/>
              <a:buChar char="•"/>
            </a:pPr>
            <a:r>
              <a:rPr lang="fr-FR" dirty="0"/>
              <a:t>Troisième niveau</a:t>
            </a:r>
          </a:p>
          <a:p>
            <a:pPr marL="1600200" lvl="3" indent="-228600" algn="l" defTabSz="914400" rtl="0" eaLnBrk="1" latinLnBrk="0" hangingPunct="1">
              <a:spcBef>
                <a:spcPct val="20000"/>
              </a:spcBef>
              <a:buClr>
                <a:schemeClr val="accent4"/>
              </a:buClr>
              <a:buFont typeface="Arial" pitchFamily="34" charset="0"/>
              <a:buChar char="–"/>
            </a:pPr>
            <a:r>
              <a:rPr lang="fr-FR" dirty="0"/>
              <a:t>Quatrième niveau</a:t>
            </a:r>
          </a:p>
          <a:p>
            <a:pPr marL="2057400" lvl="4" indent="-228600" algn="l" defTabSz="914400" rtl="0" eaLnBrk="1" latinLnBrk="0" hangingPunct="1">
              <a:spcBef>
                <a:spcPct val="20000"/>
              </a:spcBef>
              <a:buClr>
                <a:schemeClr val="accent1"/>
              </a:buClr>
              <a:buFont typeface="Arial" pitchFamily="34" charset="0"/>
              <a:buChar char="»"/>
            </a:pPr>
            <a:r>
              <a:rPr lang="fr-FR" dirty="0"/>
              <a:t>Cinquième niveau</a:t>
            </a:r>
            <a:endParaRPr lang="ar-MA" dirty="0"/>
          </a:p>
        </p:txBody>
      </p:sp>
      <p:sp>
        <p:nvSpPr>
          <p:cNvPr id="9" name="ZoneTexte 8"/>
          <p:cNvSpPr txBox="1"/>
          <p:nvPr userDrawn="1"/>
        </p:nvSpPr>
        <p:spPr>
          <a:xfrm>
            <a:off x="3491880" y="6453336"/>
            <a:ext cx="1512168" cy="276999"/>
          </a:xfrm>
          <a:prstGeom prst="rect">
            <a:avLst/>
          </a:prstGeom>
          <a:noFill/>
        </p:spPr>
        <p:txBody>
          <a:bodyPr wrap="square" rtlCol="0">
            <a:spAutoFit/>
          </a:bodyPr>
          <a:lstStyle/>
          <a:p>
            <a:r>
              <a:rPr lang="fr-FR" sz="1200" dirty="0"/>
              <a:t>IAM</a:t>
            </a:r>
            <a:endParaRPr lang="ar-MA" sz="12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lang="ar-MA" sz="4400" kern="1200" dirty="0" smtClean="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fr-FR" sz="32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fr-FR" sz="32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fr-FR" sz="32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fr-FR" sz="32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ar-MA" sz="32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1412776"/>
            <a:ext cx="7772400" cy="1470025"/>
          </a:xfrm>
        </p:spPr>
        <p:txBody>
          <a:bodyPr/>
          <a:lstStyle/>
          <a:p>
            <a:r>
              <a:rPr lang="fr-FR" dirty="0"/>
              <a:t>Introduction aux méthodes Agiles</a:t>
            </a:r>
            <a:br>
              <a:rPr lang="fr-FR" dirty="0"/>
            </a:br>
            <a:endParaRPr lang="ar-MA" dirty="0"/>
          </a:p>
        </p:txBody>
      </p:sp>
      <p:sp>
        <p:nvSpPr>
          <p:cNvPr id="3" name="Sous-titre 2"/>
          <p:cNvSpPr>
            <a:spLocks noGrp="1"/>
          </p:cNvSpPr>
          <p:nvPr>
            <p:ph type="subTitle" idx="1"/>
          </p:nvPr>
        </p:nvSpPr>
        <p:spPr>
          <a:xfrm>
            <a:off x="2483768" y="3501008"/>
            <a:ext cx="6400800" cy="1752600"/>
          </a:xfrm>
        </p:spPr>
        <p:txBody>
          <a:bodyPr/>
          <a:lstStyle/>
          <a:p>
            <a:r>
              <a:rPr lang="fr-FR" dirty="0"/>
              <a:t>LP- IAM</a:t>
            </a:r>
          </a:p>
          <a:p>
            <a:r>
              <a:rPr lang="fr-FR" dirty="0"/>
              <a:t>Département Informatique- ESTS</a:t>
            </a:r>
          </a:p>
          <a:p>
            <a:endParaRPr lang="ar-MA" dirty="0"/>
          </a:p>
        </p:txBody>
      </p:sp>
      <p:sp>
        <p:nvSpPr>
          <p:cNvPr id="4" name="ZoneTexte 3">
            <a:extLst>
              <a:ext uri="{FF2B5EF4-FFF2-40B4-BE49-F238E27FC236}">
                <a16:creationId xmlns:a16="http://schemas.microsoft.com/office/drawing/2014/main" id="{ADCFD8AC-DE57-BD4C-8ECE-003B23D71687}"/>
              </a:ext>
            </a:extLst>
          </p:cNvPr>
          <p:cNvSpPr txBox="1"/>
          <p:nvPr/>
        </p:nvSpPr>
        <p:spPr>
          <a:xfrm>
            <a:off x="1017431" y="6568225"/>
            <a:ext cx="184731" cy="369332"/>
          </a:xfrm>
          <a:prstGeom prst="rect">
            <a:avLst/>
          </a:prstGeom>
          <a:noFill/>
        </p:spPr>
        <p:txBody>
          <a:bodyPr wrap="none" rtlCol="0">
            <a:spAutoFit/>
          </a:bodyPr>
          <a:lstStyle/>
          <a:p>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279A9-550B-8E49-8061-2B9F8EA413DA}"/>
              </a:ext>
            </a:extLst>
          </p:cNvPr>
          <p:cNvSpPr>
            <a:spLocks noGrp="1"/>
          </p:cNvSpPr>
          <p:nvPr>
            <p:ph type="title"/>
          </p:nvPr>
        </p:nvSpPr>
        <p:spPr>
          <a:xfrm>
            <a:off x="457200" y="274638"/>
            <a:ext cx="8229600" cy="1210146"/>
          </a:xfrm>
        </p:spPr>
        <p:txBody>
          <a:bodyPr/>
          <a:lstStyle/>
          <a:p>
            <a:r>
              <a:rPr lang="fr-FR" dirty="0"/>
              <a:t>Quels en sont les motifs d’échec, selon les professionnels de la gestion de projet ?</a:t>
            </a:r>
          </a:p>
        </p:txBody>
      </p:sp>
      <p:pic>
        <p:nvPicPr>
          <p:cNvPr id="5" name="Espace réservé du contenu 4">
            <a:extLst>
              <a:ext uri="{FF2B5EF4-FFF2-40B4-BE49-F238E27FC236}">
                <a16:creationId xmlns:a16="http://schemas.microsoft.com/office/drawing/2014/main" id="{B4970671-28B9-244C-8B08-2A35DE2C0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2266649"/>
            <a:ext cx="3096345" cy="2137941"/>
          </a:xfrm>
        </p:spPr>
      </p:pic>
      <p:sp>
        <p:nvSpPr>
          <p:cNvPr id="6" name="Rectangle 5">
            <a:extLst>
              <a:ext uri="{FF2B5EF4-FFF2-40B4-BE49-F238E27FC236}">
                <a16:creationId xmlns:a16="http://schemas.microsoft.com/office/drawing/2014/main" id="{9DB4D9CF-B077-2E41-96DD-6444C7EDDC12}"/>
              </a:ext>
            </a:extLst>
          </p:cNvPr>
          <p:cNvSpPr/>
          <p:nvPr/>
        </p:nvSpPr>
        <p:spPr>
          <a:xfrm>
            <a:off x="3313132" y="2266648"/>
            <a:ext cx="5507339" cy="2314480"/>
          </a:xfrm>
          <a:prstGeom prst="rect">
            <a:avLst/>
          </a:prstGeom>
        </p:spPr>
        <p:txBody>
          <a:bodyPr wrap="square">
            <a:spAutoFit/>
          </a:bodyPr>
          <a:lstStyle/>
          <a:p>
            <a:pPr marL="742950" lvl="1" indent="-285750">
              <a:lnSpc>
                <a:spcPct val="80000"/>
              </a:lnSpc>
              <a:spcBef>
                <a:spcPct val="20000"/>
              </a:spcBef>
              <a:buClr>
                <a:schemeClr val="accent4"/>
              </a:buClr>
              <a:buFont typeface="Arial" pitchFamily="34" charset="0"/>
              <a:buChar char="–"/>
            </a:pPr>
            <a:r>
              <a:rPr lang="fr-FR" sz="2000" dirty="0"/>
              <a:t>37%  le manque d’objectifs et/ou d’étapes clairement définis et réalisables pour mesurer les progrès ;</a:t>
            </a:r>
          </a:p>
          <a:p>
            <a:pPr marL="742950" lvl="1" indent="-285750">
              <a:lnSpc>
                <a:spcPct val="80000"/>
              </a:lnSpc>
              <a:spcBef>
                <a:spcPct val="20000"/>
              </a:spcBef>
              <a:buClr>
                <a:schemeClr val="accent4"/>
              </a:buClr>
              <a:buFont typeface="Arial" pitchFamily="34" charset="0"/>
              <a:buChar char="–"/>
            </a:pPr>
            <a:r>
              <a:rPr lang="fr-FR" sz="2000" dirty="0"/>
              <a:t>19%  une mauvaise communication ;</a:t>
            </a:r>
          </a:p>
          <a:p>
            <a:pPr marL="742950" lvl="1" indent="-285750">
              <a:lnSpc>
                <a:spcPct val="80000"/>
              </a:lnSpc>
              <a:spcBef>
                <a:spcPct val="20000"/>
              </a:spcBef>
              <a:buClr>
                <a:schemeClr val="accent4"/>
              </a:buClr>
              <a:buFont typeface="Arial" pitchFamily="34" charset="0"/>
              <a:buChar char="–"/>
            </a:pPr>
            <a:r>
              <a:rPr lang="fr-FR" sz="2000" dirty="0"/>
              <a:t>18%  le manque de communication avec la direction ;</a:t>
            </a:r>
          </a:p>
          <a:p>
            <a:pPr marL="742950" lvl="1" indent="-285750">
              <a:lnSpc>
                <a:spcPct val="80000"/>
              </a:lnSpc>
              <a:spcBef>
                <a:spcPct val="20000"/>
              </a:spcBef>
              <a:buClr>
                <a:schemeClr val="accent4"/>
              </a:buClr>
              <a:buFont typeface="Arial" pitchFamily="34" charset="0"/>
              <a:buChar char="–"/>
            </a:pPr>
            <a:r>
              <a:rPr lang="fr-FR" sz="2000" dirty="0"/>
              <a:t>14%  la résistance des employés ;</a:t>
            </a:r>
          </a:p>
          <a:p>
            <a:pPr marL="742950" lvl="1" indent="-285750">
              <a:lnSpc>
                <a:spcPct val="80000"/>
              </a:lnSpc>
              <a:spcBef>
                <a:spcPct val="20000"/>
              </a:spcBef>
              <a:buClr>
                <a:schemeClr val="accent4"/>
              </a:buClr>
              <a:buFont typeface="Arial" pitchFamily="34" charset="0"/>
              <a:buChar char="–"/>
            </a:pPr>
            <a:r>
              <a:rPr lang="fr-FR" sz="2000" dirty="0"/>
              <a:t>  9%  un financement insuffisant.</a:t>
            </a:r>
          </a:p>
        </p:txBody>
      </p:sp>
    </p:spTree>
    <p:extLst>
      <p:ext uri="{BB962C8B-B14F-4D97-AF65-F5344CB8AC3E}">
        <p14:creationId xmlns:p14="http://schemas.microsoft.com/office/powerpoint/2010/main" val="343426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0"/>
            <a:ext cx="8784976" cy="1431032"/>
          </a:xfrm>
        </p:spPr>
        <p:txBody>
          <a:bodyPr>
            <a:normAutofit/>
          </a:bodyPr>
          <a:lstStyle/>
          <a:p>
            <a:r>
              <a:rPr lang="fr-FR" sz="4000" kern="1200" dirty="0">
                <a:latin typeface="+mj-lt"/>
                <a:ea typeface="+mj-ea"/>
                <a:cs typeface="+mj-cs"/>
              </a:rPr>
              <a:t>Approche Agile plutôt que méthode Agile</a:t>
            </a:r>
            <a:endParaRPr lang="ar-MA" sz="4000" kern="1200" dirty="0">
              <a:latin typeface="+mj-lt"/>
              <a:ea typeface="+mj-ea"/>
              <a:cs typeface="+mj-cs"/>
            </a:endParaRPr>
          </a:p>
        </p:txBody>
      </p:sp>
      <p:sp>
        <p:nvSpPr>
          <p:cNvPr id="3" name="Espace réservé du contenu 2"/>
          <p:cNvSpPr>
            <a:spLocks noGrp="1"/>
          </p:cNvSpPr>
          <p:nvPr>
            <p:ph idx="1"/>
          </p:nvPr>
        </p:nvSpPr>
        <p:spPr>
          <a:xfrm>
            <a:off x="467544" y="1700808"/>
            <a:ext cx="8229600" cy="4525963"/>
          </a:xfrm>
        </p:spPr>
        <p:txBody>
          <a:bodyPr>
            <a:normAutofit fontScale="85000" lnSpcReduction="10000"/>
          </a:bodyPr>
          <a:lstStyle/>
          <a:p>
            <a:r>
              <a:rPr lang="fr-FR" dirty="0"/>
              <a:t>Le terme « méthode » est trop limitatif pour parler de cette façon de concevoir, développer et délivrer un logiciel. Il s’agit de bien plus qu’une méthode. </a:t>
            </a:r>
          </a:p>
          <a:p>
            <a:pPr>
              <a:buNone/>
            </a:pPr>
            <a:endParaRPr lang="fr-FR" dirty="0"/>
          </a:p>
          <a:p>
            <a:r>
              <a:rPr lang="fr-FR" dirty="0"/>
              <a:t>On parle plutôt de </a:t>
            </a:r>
            <a:r>
              <a:rPr lang="fr-FR" b="1" dirty="0"/>
              <a:t>paradigme Agile, d’état d’esprit Agile, de philosophie Agile, de culture Agile ou encore d’approche agile, de mouvement Agile, de courant Agile, de pratiques agiles, etc. </a:t>
            </a:r>
          </a:p>
          <a:p>
            <a:pPr>
              <a:buNone/>
            </a:pPr>
            <a:endParaRPr lang="fr-FR" dirty="0"/>
          </a:p>
          <a:p>
            <a:r>
              <a:rPr lang="fr-FR" dirty="0"/>
              <a:t>Cependant ,on parle de </a:t>
            </a:r>
            <a:r>
              <a:rPr lang="fr-FR" b="1" dirty="0"/>
              <a:t>« méthodes agiles » pour définir les méthodes qui relèvent de ces pratiques.</a:t>
            </a:r>
            <a:endParaRPr lang="ar-M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892480" cy="1143000"/>
          </a:xfrm>
        </p:spPr>
        <p:txBody>
          <a:bodyPr/>
          <a:lstStyle/>
          <a:p>
            <a:r>
              <a:rPr lang="fr-FR" sz="4000" dirty="0"/>
              <a:t>Une autre approche de gestion de projet</a:t>
            </a:r>
            <a:endParaRPr lang="ar-MA" sz="4000" dirty="0"/>
          </a:p>
        </p:txBody>
      </p:sp>
      <p:sp>
        <p:nvSpPr>
          <p:cNvPr id="3" name="Espace réservé du contenu 2"/>
          <p:cNvSpPr>
            <a:spLocks noGrp="1"/>
          </p:cNvSpPr>
          <p:nvPr>
            <p:ph idx="1"/>
          </p:nvPr>
        </p:nvSpPr>
        <p:spPr>
          <a:xfrm>
            <a:off x="457200" y="1600200"/>
            <a:ext cx="8435280" cy="4525963"/>
          </a:xfrm>
        </p:spPr>
        <p:txBody>
          <a:bodyPr>
            <a:normAutofit fontScale="85000" lnSpcReduction="10000"/>
          </a:bodyPr>
          <a:lstStyle/>
          <a:p>
            <a:r>
              <a:rPr lang="fr-FR" dirty="0"/>
              <a:t>Le terme « Agile » définit une approche de </a:t>
            </a:r>
            <a:r>
              <a:rPr lang="fr-FR" b="1" dirty="0"/>
              <a:t>gestion de projet qui est à l’opposé des approches </a:t>
            </a:r>
            <a:r>
              <a:rPr lang="fr-FR" dirty="0"/>
              <a:t>traditionnelles prédictives et séquentielles de type </a:t>
            </a:r>
            <a:r>
              <a:rPr lang="fr-FR" b="1" dirty="0"/>
              <a:t>cycle en V ou en cascade</a:t>
            </a:r>
          </a:p>
          <a:p>
            <a:endParaRPr lang="fr-FR" b="1" dirty="0"/>
          </a:p>
          <a:p>
            <a:r>
              <a:rPr lang="fr-FR" b="1" dirty="0"/>
              <a:t>La notion </a:t>
            </a:r>
            <a:r>
              <a:rPr lang="fr-FR" dirty="0"/>
              <a:t>même de </a:t>
            </a:r>
            <a:r>
              <a:rPr lang="fr-FR" b="1" dirty="0"/>
              <a:t>« gestion de projet » </a:t>
            </a:r>
            <a:r>
              <a:rPr lang="fr-FR" dirty="0"/>
              <a:t>est remise en question au profit de </a:t>
            </a:r>
            <a:r>
              <a:rPr lang="fr-FR" b="1" dirty="0"/>
              <a:t>« gestion de produit ».  </a:t>
            </a:r>
          </a:p>
          <a:p>
            <a:pPr lvl="1"/>
            <a:r>
              <a:rPr lang="fr-FR" dirty="0"/>
              <a:t>On</a:t>
            </a:r>
            <a:r>
              <a:rPr lang="fr-FR" b="1" dirty="0"/>
              <a:t> </a:t>
            </a:r>
            <a:r>
              <a:rPr lang="fr-FR" dirty="0"/>
              <a:t>raisonne davantage « </a:t>
            </a:r>
            <a:r>
              <a:rPr lang="fr-FR" b="1" dirty="0"/>
              <a:t>produit</a:t>
            </a:r>
            <a:r>
              <a:rPr lang="fr-FR" dirty="0"/>
              <a:t> » que «</a:t>
            </a:r>
            <a:r>
              <a:rPr lang="fr-FR" b="1" dirty="0"/>
              <a:t>projet</a:t>
            </a:r>
            <a:r>
              <a:rPr lang="fr-FR" dirty="0"/>
              <a:t>». </a:t>
            </a:r>
          </a:p>
          <a:p>
            <a:pPr lvl="1"/>
            <a:r>
              <a:rPr lang="fr-FR" dirty="0"/>
              <a:t>L’objectif d’un projet est de donner naissance à un produit.</a:t>
            </a:r>
          </a:p>
          <a:p>
            <a:endParaRPr lang="fr-FR" dirty="0"/>
          </a:p>
          <a:p>
            <a:endParaRPr lang="ar-M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Approche Agile</a:t>
            </a:r>
            <a:endParaRPr lang="ar-MA" dirty="0"/>
          </a:p>
        </p:txBody>
      </p:sp>
      <p:sp>
        <p:nvSpPr>
          <p:cNvPr id="3" name="Espace réservé du contenu 2"/>
          <p:cNvSpPr>
            <a:spLocks noGrp="1"/>
          </p:cNvSpPr>
          <p:nvPr>
            <p:ph idx="1"/>
          </p:nvPr>
        </p:nvSpPr>
        <p:spPr/>
        <p:txBody>
          <a:bodyPr>
            <a:normAutofit fontScale="77500" lnSpcReduction="20000"/>
          </a:bodyPr>
          <a:lstStyle/>
          <a:p>
            <a:pPr>
              <a:buNone/>
            </a:pPr>
            <a:r>
              <a:rPr lang="fr-FR" dirty="0"/>
              <a:t>L’approche Agile propose </a:t>
            </a:r>
          </a:p>
          <a:p>
            <a:pPr lvl="1"/>
            <a:endParaRPr lang="fr-FR" dirty="0"/>
          </a:p>
          <a:p>
            <a:pPr lvl="1"/>
            <a:r>
              <a:rPr lang="fr-FR" dirty="0"/>
              <a:t>au contraire de réduire considérablement voire complètement cet </a:t>
            </a:r>
            <a:r>
              <a:rPr lang="fr-FR" b="1" dirty="0"/>
              <a:t>effet tunnel </a:t>
            </a:r>
            <a:r>
              <a:rPr lang="fr-FR" dirty="0"/>
              <a:t>en donnant davantage de visibilité, </a:t>
            </a:r>
            <a:r>
              <a:rPr lang="fr-FR" b="1" dirty="0"/>
              <a:t>en impliquant le client du début à la fin du projet </a:t>
            </a:r>
          </a:p>
          <a:p>
            <a:pPr lvl="1">
              <a:buNone/>
            </a:pPr>
            <a:endParaRPr lang="fr-FR" b="1" dirty="0"/>
          </a:p>
          <a:p>
            <a:pPr lvl="1"/>
            <a:r>
              <a:rPr lang="fr-FR" dirty="0"/>
              <a:t>En</a:t>
            </a:r>
            <a:r>
              <a:rPr lang="fr-FR" b="1" dirty="0"/>
              <a:t> </a:t>
            </a:r>
            <a:r>
              <a:rPr lang="fr-FR" dirty="0"/>
              <a:t>adoptant un </a:t>
            </a:r>
            <a:r>
              <a:rPr lang="fr-FR" b="1" dirty="0"/>
              <a:t>processus de développement itératif et incrémental. </a:t>
            </a:r>
          </a:p>
          <a:p>
            <a:pPr lvl="1">
              <a:buNone/>
            </a:pPr>
            <a:endParaRPr lang="fr-FR" b="1" dirty="0"/>
          </a:p>
          <a:p>
            <a:pPr lvl="1"/>
            <a:r>
              <a:rPr lang="fr-FR" dirty="0"/>
              <a:t>Elle considère que </a:t>
            </a:r>
            <a:r>
              <a:rPr lang="fr-FR" b="1" dirty="0"/>
              <a:t>le besoin ne peut être figé et propose au contraire de s’adapter aux changements de ce dernier.</a:t>
            </a:r>
            <a:r>
              <a:rPr lang="fr-FR" dirty="0"/>
              <a:t> Mais pas sans un minimum de règles.</a:t>
            </a:r>
            <a:endParaRPr lang="ar-M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Fonctionnement des méthodes agiles</a:t>
            </a:r>
            <a:endParaRPr lang="ar-MA" dirty="0"/>
          </a:p>
        </p:txBody>
      </p:sp>
      <p:sp>
        <p:nvSpPr>
          <p:cNvPr id="3" name="Espace réservé du contenu 2"/>
          <p:cNvSpPr>
            <a:spLocks noGrp="1"/>
          </p:cNvSpPr>
          <p:nvPr>
            <p:ph idx="1"/>
          </p:nvPr>
        </p:nvSpPr>
        <p:spPr/>
        <p:txBody>
          <a:bodyPr>
            <a:normAutofit/>
          </a:bodyPr>
          <a:lstStyle/>
          <a:p>
            <a:endParaRPr lang="fr-FR" dirty="0"/>
          </a:p>
          <a:p>
            <a:r>
              <a:rPr lang="fr-FR" dirty="0"/>
              <a:t>Les méthodes agiles partent du principe que spécifier et planifier dans les détails l’intégralité d’un produit avant de le développer (</a:t>
            </a:r>
            <a:r>
              <a:rPr lang="fr-FR" b="1" dirty="0"/>
              <a:t>approche prédictive</a:t>
            </a:r>
            <a:r>
              <a:rPr lang="fr-FR" dirty="0"/>
              <a:t>) est contre productif.</a:t>
            </a: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lstStyle/>
          <a:p>
            <a:r>
              <a:rPr lang="fr-FR" dirty="0"/>
              <a:t>Fonctionnement des méthodes agiles</a:t>
            </a:r>
            <a:endParaRPr lang="ar-MA" dirty="0"/>
          </a:p>
        </p:txBody>
      </p:sp>
      <p:sp>
        <p:nvSpPr>
          <p:cNvPr id="3" name="Espace réservé du contenu 2"/>
          <p:cNvSpPr>
            <a:spLocks noGrp="1"/>
          </p:cNvSpPr>
          <p:nvPr>
            <p:ph idx="1"/>
          </p:nvPr>
        </p:nvSpPr>
        <p:spPr>
          <a:xfrm>
            <a:off x="457200" y="1412776"/>
            <a:ext cx="8229600" cy="4713387"/>
          </a:xfrm>
        </p:spPr>
        <p:txBody>
          <a:bodyPr>
            <a:noAutofit/>
          </a:bodyPr>
          <a:lstStyle/>
          <a:p>
            <a:r>
              <a:rPr lang="fr-FR" sz="2000" dirty="0"/>
              <a:t>Dans le cadre d’un projet de développement logiciel, le client </a:t>
            </a:r>
          </a:p>
          <a:p>
            <a:pPr lvl="1"/>
            <a:r>
              <a:rPr lang="fr-FR" sz="2000" dirty="0"/>
              <a:t>élabore sa vision du produit à réaliser </a:t>
            </a:r>
          </a:p>
          <a:p>
            <a:pPr lvl="1"/>
            <a:r>
              <a:rPr lang="fr-FR" sz="2000" dirty="0"/>
              <a:t>liste les fonctionnalités ou les exigences de ce dernier en fixant des priorités. </a:t>
            </a:r>
          </a:p>
          <a:p>
            <a:pPr lvl="1"/>
            <a:r>
              <a:rPr lang="fr-FR" sz="2000" dirty="0"/>
              <a:t>Il soumet cette liste à l’équipe de développement et communique directement avec elle.</a:t>
            </a:r>
          </a:p>
          <a:p>
            <a:endParaRPr lang="fr-FR" sz="2000" dirty="0"/>
          </a:p>
          <a:p>
            <a:endParaRPr lang="fr-FR" sz="2000" dirty="0"/>
          </a:p>
          <a:p>
            <a:r>
              <a:rPr lang="fr-FR" sz="2000" dirty="0"/>
              <a:t>L’idée consiste à fixer un premier objectif  du produit à court terme et se lancer dans sa réalisation. Une fois ce premier objectif atteint, on fait le point et on adapte la suite en fonction du résultat et des contraintes éventuelles. Et ainsi de suite jusqu’à la réalisation du produit final. On parle alors </a:t>
            </a:r>
            <a:r>
              <a:rPr lang="fr-FR" sz="2000" b="1" dirty="0"/>
              <a:t>d’une approche empirique</a:t>
            </a:r>
            <a:r>
              <a:rPr lang="fr-FR" sz="2000" dirty="0"/>
              <a:t>. </a:t>
            </a:r>
          </a:p>
          <a:p>
            <a:endParaRPr lang="fr-FR" sz="2000" dirty="0"/>
          </a:p>
          <a:p>
            <a:pPr>
              <a:buNone/>
            </a:pPr>
            <a:endParaRPr lang="fr-FR" sz="2000" dirty="0"/>
          </a:p>
          <a:p>
            <a:endParaRPr lang="fr-FR" sz="2000" dirty="0"/>
          </a:p>
          <a:p>
            <a:endParaRPr lang="ar-MA"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Fonctionnement des méthodes agiles</a:t>
            </a:r>
            <a:endParaRPr lang="ar-MA" dirty="0"/>
          </a:p>
        </p:txBody>
      </p:sp>
      <p:sp>
        <p:nvSpPr>
          <p:cNvPr id="3" name="Espace réservé du contenu 2"/>
          <p:cNvSpPr>
            <a:spLocks noGrp="1"/>
          </p:cNvSpPr>
          <p:nvPr>
            <p:ph idx="1"/>
          </p:nvPr>
        </p:nvSpPr>
        <p:spPr/>
        <p:txBody>
          <a:bodyPr/>
          <a:lstStyle/>
          <a:p>
            <a:endParaRPr lang="fr-FR" dirty="0"/>
          </a:p>
          <a:p>
            <a:r>
              <a:rPr lang="fr-FR" dirty="0"/>
              <a:t>En soumettant la liste des exigences à l’équipe de développement, le client est en contact direct avec elle. Celle-ci estime alors le coût de chaque élément de la liste. On peut ainsi se faire une idée approximative du budget global.</a:t>
            </a:r>
            <a:endParaRPr lang="ar-MA" dirty="0"/>
          </a:p>
          <a:p>
            <a:endParaRPr lang="ar-M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lstStyle/>
          <a:p>
            <a:r>
              <a:rPr lang="fr-FR" dirty="0"/>
              <a:t>Fonctionnement des méthodes agiles</a:t>
            </a:r>
            <a:endParaRPr lang="ar-MA" dirty="0"/>
          </a:p>
        </p:txBody>
      </p:sp>
      <p:sp>
        <p:nvSpPr>
          <p:cNvPr id="3" name="Espace réservé du contenu 2"/>
          <p:cNvSpPr>
            <a:spLocks noGrp="1"/>
          </p:cNvSpPr>
          <p:nvPr>
            <p:ph idx="1"/>
          </p:nvPr>
        </p:nvSpPr>
        <p:spPr>
          <a:xfrm>
            <a:off x="457200" y="1124744"/>
            <a:ext cx="8229600" cy="5256584"/>
          </a:xfrm>
        </p:spPr>
        <p:txBody>
          <a:bodyPr>
            <a:normAutofit fontScale="55000" lnSpcReduction="20000"/>
          </a:bodyPr>
          <a:lstStyle/>
          <a:p>
            <a:r>
              <a:rPr lang="fr-FR" dirty="0"/>
              <a:t>L’équipe sélectionne ensuite une portion des exigences à réaliser dans une portion de temps courte appelée </a:t>
            </a:r>
            <a:r>
              <a:rPr lang="fr-FR" b="1" dirty="0"/>
              <a:t>itération. </a:t>
            </a:r>
          </a:p>
          <a:p>
            <a:pPr>
              <a:buNone/>
            </a:pPr>
            <a:endParaRPr lang="fr-FR" b="1" dirty="0"/>
          </a:p>
          <a:p>
            <a:r>
              <a:rPr lang="fr-FR" dirty="0"/>
              <a:t>Chaque itération inclut</a:t>
            </a:r>
            <a:r>
              <a:rPr lang="fr-FR" b="1" dirty="0"/>
              <a:t> des travaux de conception, de spécification fonctionnelle et technique quand c’est nécessaire, de développement et de test.</a:t>
            </a:r>
          </a:p>
          <a:p>
            <a:pPr>
              <a:buNone/>
            </a:pPr>
            <a:endParaRPr lang="fr-FR" b="1" dirty="0"/>
          </a:p>
          <a:p>
            <a:r>
              <a:rPr lang="fr-FR" dirty="0"/>
              <a:t> A la fin de chacune de ces itérations, le produit partiel mais utilisable est montré au client. Ce dernier se rend compte alors, très tôt, du travail réalisé et de l’alignement sur le besoin. </a:t>
            </a:r>
          </a:p>
          <a:p>
            <a:pPr>
              <a:buNone/>
            </a:pPr>
            <a:endParaRPr lang="fr-FR" dirty="0"/>
          </a:p>
          <a:p>
            <a:r>
              <a:rPr lang="fr-FR" dirty="0"/>
              <a:t>L’utilisateur final peut donc se projeter dans l’usage du produit et émettre des feedbacks précieux pour les futures itérations. La visibilité ainsi offerte est essentielle. </a:t>
            </a:r>
          </a:p>
          <a:p>
            <a:endParaRPr lang="fr-FR" dirty="0"/>
          </a:p>
          <a:p>
            <a:r>
              <a:rPr lang="fr-FR" dirty="0"/>
              <a:t>Cette transparence peut également apporter davantage de confiance et de collaboration dans la relation client/fournisseur. </a:t>
            </a:r>
          </a:p>
          <a:p>
            <a:endParaRPr lang="fr-FR" dirty="0"/>
          </a:p>
          <a:p>
            <a:r>
              <a:rPr lang="fr-FR" dirty="0"/>
              <a:t>Les risques quant à eux sont levés très tôt.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Fonctionnement des méthodes agiles</a:t>
            </a:r>
            <a:endParaRPr lang="ar-MA" dirty="0"/>
          </a:p>
        </p:txBody>
      </p:sp>
      <p:sp>
        <p:nvSpPr>
          <p:cNvPr id="3" name="Espace réservé du contenu 2"/>
          <p:cNvSpPr>
            <a:spLocks noGrp="1"/>
          </p:cNvSpPr>
          <p:nvPr>
            <p:ph idx="1"/>
          </p:nvPr>
        </p:nvSpPr>
        <p:spPr/>
        <p:txBody>
          <a:bodyPr>
            <a:normAutofit fontScale="70000" lnSpcReduction="20000"/>
          </a:bodyPr>
          <a:lstStyle/>
          <a:p>
            <a:r>
              <a:rPr lang="fr-FR" dirty="0"/>
              <a:t>Si le client a bien géré les priorités des exigences du produit, il peut accélérer le </a:t>
            </a:r>
            <a:r>
              <a:rPr lang="fr-FR" b="1" dirty="0"/>
              <a:t>« time to </a:t>
            </a:r>
            <a:r>
              <a:rPr lang="fr-FR" b="1" dirty="0" err="1"/>
              <a:t>market</a:t>
            </a:r>
            <a:r>
              <a:rPr lang="fr-FR" b="1" dirty="0"/>
              <a:t>», </a:t>
            </a:r>
            <a:r>
              <a:rPr lang="fr-FR" dirty="0"/>
              <a:t>s’il estime que le produit en l’état (partiel) peut aller en production. Il économise ainsi son budget et récolte un premier </a:t>
            </a:r>
            <a:r>
              <a:rPr lang="fr-FR" b="1" dirty="0"/>
              <a:t>retour sur investissement. </a:t>
            </a:r>
          </a:p>
          <a:p>
            <a:endParaRPr lang="fr-FR" b="1" dirty="0"/>
          </a:p>
          <a:p>
            <a:r>
              <a:rPr lang="fr-FR" b="1" dirty="0"/>
              <a:t>Il a aussi la possibilité de changer en cours de route </a:t>
            </a:r>
            <a:r>
              <a:rPr lang="fr-FR" dirty="0"/>
              <a:t>la priorité des fonctionnalités qui n’ont pas encore été développées (prévues pour les itérations futures), afin de retarder une fonctionnalité dont le besoin n’est pas mûr ou ajouter une nouvelle fonctionnalité cruciale en échange du retrait d’une autre (respectant le budget et délais), etc.</a:t>
            </a:r>
          </a:p>
          <a:p>
            <a:pPr>
              <a:buNone/>
            </a:pPr>
            <a:endParaRPr lang="fr-FR" dirty="0"/>
          </a:p>
          <a:p>
            <a:r>
              <a:rPr lang="fr-FR" dirty="0"/>
              <a:t>Cette souplesse ainsi offerte est donc un véritable atout pour le client.</a:t>
            </a:r>
            <a:endParaRPr lang="ar-M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 des méthodes agiles</a:t>
            </a:r>
            <a:endParaRPr lang="ar-MA" dirty="0"/>
          </a:p>
        </p:txBody>
      </p:sp>
      <p:sp>
        <p:nvSpPr>
          <p:cNvPr id="3" name="Espace réservé du contenu 2"/>
          <p:cNvSpPr>
            <a:spLocks noGrp="1"/>
          </p:cNvSpPr>
          <p:nvPr>
            <p:ph idx="1"/>
          </p:nvPr>
        </p:nvSpPr>
        <p:spPr/>
        <p:txBody>
          <a:bodyPr>
            <a:normAutofit fontScale="62500" lnSpcReduction="20000"/>
          </a:bodyPr>
          <a:lstStyle/>
          <a:p>
            <a:r>
              <a:rPr lang="fr-FR" dirty="0"/>
              <a:t>La première approche de gestion de projet de développement itératif date de </a:t>
            </a:r>
            <a:r>
              <a:rPr lang="fr-FR" b="1" dirty="0"/>
              <a:t>1986</a:t>
            </a:r>
            <a:r>
              <a:rPr lang="fr-FR" dirty="0"/>
              <a:t>. </a:t>
            </a:r>
          </a:p>
          <a:p>
            <a:endParaRPr lang="fr-FR" dirty="0"/>
          </a:p>
          <a:p>
            <a:r>
              <a:rPr lang="fr-FR" dirty="0"/>
              <a:t>La première mise en oeuvre de la </a:t>
            </a:r>
            <a:r>
              <a:rPr lang="fr-FR" b="1" dirty="0"/>
              <a:t>méthode Scrum </a:t>
            </a:r>
            <a:r>
              <a:rPr lang="fr-FR" dirty="0"/>
              <a:t>(la méthode Agile la plus utilisée, documentée et éprouvée aujourd’hui) date de </a:t>
            </a:r>
            <a:r>
              <a:rPr lang="fr-FR" b="1" dirty="0"/>
              <a:t>1993</a:t>
            </a:r>
            <a:r>
              <a:rPr lang="fr-FR" dirty="0"/>
              <a:t>.</a:t>
            </a:r>
          </a:p>
          <a:p>
            <a:endParaRPr lang="fr-FR" dirty="0"/>
          </a:p>
          <a:p>
            <a:r>
              <a:rPr lang="fr-FR" dirty="0"/>
              <a:t>La seconde concerne un événement majeur rassemblant, en </a:t>
            </a:r>
            <a:r>
              <a:rPr lang="fr-FR" b="1" dirty="0"/>
              <a:t>2001</a:t>
            </a:r>
            <a:r>
              <a:rPr lang="fr-FR" dirty="0"/>
              <a:t>, dix sept figures éminentes du développement logiciel pour débattre du thème unificateur de leurs méthodes respectives. De cet événement est né le Manifeste Agile rassemblant à la lueur des expériences de chacun les critères pour définir une nouvelle façon de développer des logiciels. </a:t>
            </a:r>
          </a:p>
          <a:p>
            <a:endParaRPr lang="fr-FR" dirty="0"/>
          </a:p>
          <a:p>
            <a:r>
              <a:rPr lang="fr-FR" dirty="0"/>
              <a:t>Le terme « </a:t>
            </a:r>
            <a:r>
              <a:rPr lang="fr-FR" b="1" dirty="0"/>
              <a:t>Agile</a:t>
            </a:r>
            <a:r>
              <a:rPr lang="fr-FR" dirty="0"/>
              <a:t> » pour qualifier ce type de méthode est également né à cette occasion.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Métier du chef de projet</a:t>
            </a:r>
          </a:p>
        </p:txBody>
      </p:sp>
      <p:graphicFrame>
        <p:nvGraphicFramePr>
          <p:cNvPr id="4" name="Espace réservé du contenu 3"/>
          <p:cNvGraphicFramePr>
            <a:graphicFrameLocks noGrp="1"/>
          </p:cNvGraphicFramePr>
          <p:nvPr>
            <p:ph idx="1"/>
          </p:nvPr>
        </p:nvGraphicFramePr>
        <p:xfrm>
          <a:off x="457200" y="1600200"/>
          <a:ext cx="8229600" cy="427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 des méthodes agiles</a:t>
            </a:r>
            <a:endParaRPr lang="ar-MA" dirty="0"/>
          </a:p>
        </p:txBody>
      </p:sp>
      <p:sp>
        <p:nvSpPr>
          <p:cNvPr id="3" name="Espace réservé du contenu 2"/>
          <p:cNvSpPr>
            <a:spLocks noGrp="1"/>
          </p:cNvSpPr>
          <p:nvPr>
            <p:ph idx="1"/>
          </p:nvPr>
        </p:nvSpPr>
        <p:spPr>
          <a:xfrm>
            <a:off x="457200" y="1484784"/>
            <a:ext cx="8229600" cy="4320480"/>
          </a:xfrm>
        </p:spPr>
        <p:txBody>
          <a:bodyPr>
            <a:normAutofit lnSpcReduction="10000"/>
          </a:bodyPr>
          <a:lstStyle/>
          <a:p>
            <a:r>
              <a:rPr lang="fr-FR" dirty="0"/>
              <a:t>Aujourd’hui ces méthodes ont fait leurs preuves. Tout le monde (dans le monde de l’informatique) ou presque a au moins entendu parler d’une </a:t>
            </a:r>
            <a:r>
              <a:rPr lang="fr-FR" b="1" dirty="0"/>
              <a:t>méthode Agile </a:t>
            </a:r>
            <a:r>
              <a:rPr lang="fr-FR" dirty="0"/>
              <a:t>(Scrum, eXtreme Programming, RAD, </a:t>
            </a:r>
            <a:r>
              <a:rPr lang="fr-FR" dirty="0" err="1"/>
              <a:t>Chrystal</a:t>
            </a:r>
            <a:r>
              <a:rPr lang="fr-FR" dirty="0"/>
              <a:t> Clear,…). </a:t>
            </a:r>
          </a:p>
          <a:p>
            <a:endParaRPr lang="fr-FR" dirty="0"/>
          </a:p>
          <a:p>
            <a:r>
              <a:rPr lang="fr-FR" dirty="0"/>
              <a:t>Les outils associés aux méthodes agiles sont disponible sur le marché y compris dans le secteur Open Source. </a:t>
            </a:r>
          </a:p>
          <a:p>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Manifeste Agile</a:t>
            </a:r>
            <a:endParaRPr lang="ar-MA" dirty="0"/>
          </a:p>
        </p:txBody>
      </p:sp>
      <p:sp>
        <p:nvSpPr>
          <p:cNvPr id="3" name="Espace réservé du contenu 2"/>
          <p:cNvSpPr>
            <a:spLocks noGrp="1"/>
          </p:cNvSpPr>
          <p:nvPr>
            <p:ph idx="1"/>
          </p:nvPr>
        </p:nvSpPr>
        <p:spPr/>
        <p:txBody>
          <a:bodyPr>
            <a:normAutofit fontScale="55000" lnSpcReduction="20000"/>
          </a:bodyPr>
          <a:lstStyle/>
          <a:p>
            <a:r>
              <a:rPr lang="fr-FR" dirty="0"/>
              <a:t>Le manifeste Agile contient l’essence et la philosophie de l’approche en question. Il illustre à lui seul le changement culturel profond qui est en jeu.</a:t>
            </a:r>
          </a:p>
          <a:p>
            <a:endParaRPr lang="fr-FR" dirty="0"/>
          </a:p>
          <a:p>
            <a:r>
              <a:rPr lang="fr-FR" dirty="0"/>
              <a:t>Il montre comment mieux développer des logiciels par la pratique et  en aidant les autres à le faire. Ces expériences ont amené, les auteurs du manifeste, à valoriser :</a:t>
            </a:r>
          </a:p>
          <a:p>
            <a:endParaRPr lang="fr-FR" dirty="0"/>
          </a:p>
          <a:p>
            <a:pPr lvl="1"/>
            <a:r>
              <a:rPr lang="fr-FR" dirty="0"/>
              <a:t>Les individus et leurs interactions plus que les processus et les outils </a:t>
            </a:r>
          </a:p>
          <a:p>
            <a:pPr lvl="1"/>
            <a:endParaRPr lang="fr-FR" dirty="0"/>
          </a:p>
          <a:p>
            <a:pPr lvl="1"/>
            <a:r>
              <a:rPr lang="fr-FR" dirty="0"/>
              <a:t>Des logiciels opérationnels plus qu’une documentation exhaustive</a:t>
            </a:r>
          </a:p>
          <a:p>
            <a:pPr lvl="1"/>
            <a:endParaRPr lang="fr-FR" dirty="0"/>
          </a:p>
          <a:p>
            <a:pPr lvl="1"/>
            <a:r>
              <a:rPr lang="fr-FR" dirty="0"/>
              <a:t>La collaboration avec les clients plus que la négociation contractuelle</a:t>
            </a:r>
          </a:p>
          <a:p>
            <a:pPr lvl="1"/>
            <a:endParaRPr lang="fr-FR" dirty="0"/>
          </a:p>
          <a:p>
            <a:pPr lvl="1"/>
            <a:r>
              <a:rPr lang="fr-FR" dirty="0"/>
              <a:t>L’adaptation au changement plus que le suivi d’un plan</a:t>
            </a:r>
          </a:p>
          <a:p>
            <a:pPr lvl="1"/>
            <a:endParaRPr lang="fr-FR" dirty="0"/>
          </a:p>
          <a:p>
            <a:r>
              <a:rPr lang="fr-FR" dirty="0"/>
              <a:t>Les auteurs reconnaissent la valeur des seconds éléments, mais privilégient les premiers.</a:t>
            </a:r>
            <a:endParaRPr lang="ar-M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Principes sous jacents au Manifeste Agile</a:t>
            </a:r>
            <a:endParaRPr lang="ar-MA" dirty="0"/>
          </a:p>
        </p:txBody>
      </p:sp>
      <p:sp>
        <p:nvSpPr>
          <p:cNvPr id="3" name="Espace réservé du contenu 2"/>
          <p:cNvSpPr>
            <a:spLocks noGrp="1"/>
          </p:cNvSpPr>
          <p:nvPr>
            <p:ph idx="1"/>
          </p:nvPr>
        </p:nvSpPr>
        <p:spPr>
          <a:xfrm>
            <a:off x="457200" y="1600200"/>
            <a:ext cx="8229600" cy="4781128"/>
          </a:xfrm>
        </p:spPr>
        <p:txBody>
          <a:bodyPr>
            <a:normAutofit fontScale="55000" lnSpcReduction="20000"/>
          </a:bodyPr>
          <a:lstStyle/>
          <a:p>
            <a:pPr>
              <a:buNone/>
            </a:pPr>
            <a:r>
              <a:rPr lang="fr-FR" dirty="0"/>
              <a:t>Les principes du Manifeste Agile:</a:t>
            </a:r>
          </a:p>
          <a:p>
            <a:pPr>
              <a:buNone/>
            </a:pPr>
            <a:endParaRPr lang="fr-FR" dirty="0"/>
          </a:p>
          <a:p>
            <a:pPr marL="514350" indent="-514350">
              <a:buFont typeface="+mj-lt"/>
              <a:buAutoNum type="arabicPeriod"/>
            </a:pPr>
            <a:r>
              <a:rPr lang="fr-FR" dirty="0"/>
              <a:t>Notre plus haute priorité est de satisfaire le client en livrant rapidement et régulièrement des fonctionnalités à grande valeur ajoutée.</a:t>
            </a:r>
          </a:p>
          <a:p>
            <a:pPr marL="514350" indent="-514350">
              <a:buFont typeface="+mj-lt"/>
              <a:buAutoNum type="arabicPeriod"/>
            </a:pPr>
            <a:endParaRPr lang="fr-FR" dirty="0"/>
          </a:p>
          <a:p>
            <a:pPr marL="514350" indent="-514350">
              <a:buFont typeface="+mj-lt"/>
              <a:buAutoNum type="arabicPeriod"/>
            </a:pPr>
            <a:r>
              <a:rPr lang="fr-FR" dirty="0"/>
              <a:t>Accueillez positivement les changements de besoins, même tard dans le projet. Les processus Agiles exploitent le changement pour donner un avantage compétitif au client.</a:t>
            </a:r>
          </a:p>
          <a:p>
            <a:pPr marL="514350" indent="-514350">
              <a:buFont typeface="+mj-lt"/>
              <a:buAutoNum type="arabicPeriod"/>
            </a:pPr>
            <a:endParaRPr lang="fr-FR" dirty="0"/>
          </a:p>
          <a:p>
            <a:pPr marL="514350" indent="-514350">
              <a:buFont typeface="+mj-lt"/>
              <a:buAutoNum type="arabicPeriod"/>
            </a:pPr>
            <a:r>
              <a:rPr lang="fr-FR" dirty="0"/>
              <a:t>Livrez fréquemment un logiciel opérationnel avec des cycles de quelques semaines à quelques mois et une préférence pour les plus courts.</a:t>
            </a:r>
          </a:p>
          <a:p>
            <a:pPr marL="514350" indent="-514350">
              <a:buFont typeface="+mj-lt"/>
              <a:buAutoNum type="arabicPeriod"/>
            </a:pPr>
            <a:endParaRPr lang="fr-FR" dirty="0"/>
          </a:p>
          <a:p>
            <a:pPr marL="514350" indent="-514350">
              <a:buFont typeface="+mj-lt"/>
              <a:buAutoNum type="arabicPeriod"/>
            </a:pPr>
            <a:r>
              <a:rPr lang="fr-FR" dirty="0"/>
              <a:t>Les utilisateurs ou leurs représentants et les développeurs doivent travailler ensemble quotidiennement tout au long du projet.</a:t>
            </a:r>
          </a:p>
          <a:p>
            <a:pPr marL="514350" indent="-514350">
              <a:buFont typeface="+mj-lt"/>
              <a:buAutoNum type="arabicPeriod"/>
            </a:pPr>
            <a:endParaRPr lang="fr-FR" dirty="0"/>
          </a:p>
          <a:p>
            <a:pPr marL="514350" indent="-514350">
              <a:buFont typeface="+mj-lt"/>
              <a:buAutoNum type="arabicPeriod"/>
            </a:pPr>
            <a:r>
              <a:rPr lang="fr-FR" dirty="0"/>
              <a:t>Réalisez les projets avec des personnes motivées. Fournissez-leur l’environnement et le soutien dont ils ont besoin et faites-leur confiance pour atteindre les objectifs fixés.</a:t>
            </a:r>
          </a:p>
          <a:p>
            <a:pPr marL="514350" indent="-514350">
              <a:buNone/>
            </a:pPr>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Principes sous jacents au Manifeste Agile</a:t>
            </a:r>
            <a:endParaRPr lang="ar-MA" dirty="0"/>
          </a:p>
        </p:txBody>
      </p:sp>
      <p:sp>
        <p:nvSpPr>
          <p:cNvPr id="3" name="Espace réservé du contenu 2"/>
          <p:cNvSpPr>
            <a:spLocks noGrp="1"/>
          </p:cNvSpPr>
          <p:nvPr>
            <p:ph idx="1"/>
          </p:nvPr>
        </p:nvSpPr>
        <p:spPr>
          <a:xfrm>
            <a:off x="457200" y="1600200"/>
            <a:ext cx="8229600" cy="4781128"/>
          </a:xfrm>
        </p:spPr>
        <p:txBody>
          <a:bodyPr>
            <a:normAutofit fontScale="70000" lnSpcReduction="20000"/>
          </a:bodyPr>
          <a:lstStyle/>
          <a:p>
            <a:pPr marL="514350" indent="-514350">
              <a:buFont typeface="+mj-lt"/>
              <a:buAutoNum type="arabicPeriod" startAt="6"/>
            </a:pPr>
            <a:r>
              <a:rPr lang="fr-FR" dirty="0"/>
              <a:t>La méthode la plus simple et la plus efficace pour transmettre de l’information à l’équipe de développement et à l’intérieur de celle-ci est le dialogue en face à face.</a:t>
            </a:r>
          </a:p>
          <a:p>
            <a:pPr marL="514350" indent="-514350">
              <a:buFont typeface="+mj-lt"/>
              <a:buAutoNum type="arabicPeriod" startAt="6"/>
            </a:pPr>
            <a:endParaRPr lang="fr-FR" dirty="0"/>
          </a:p>
          <a:p>
            <a:pPr marL="514350" indent="-514350">
              <a:buFont typeface="+mj-lt"/>
              <a:buAutoNum type="arabicPeriod" startAt="6"/>
            </a:pPr>
            <a:r>
              <a:rPr lang="fr-FR" dirty="0"/>
              <a:t>Un logiciel opérationnel est la principale mesure d’avancement.</a:t>
            </a:r>
          </a:p>
          <a:p>
            <a:pPr marL="514350" indent="-514350">
              <a:buFont typeface="+mj-lt"/>
              <a:buAutoNum type="arabicPeriod" startAt="6"/>
            </a:pPr>
            <a:endParaRPr lang="fr-FR" dirty="0"/>
          </a:p>
          <a:p>
            <a:pPr marL="514350" indent="-514350">
              <a:buFont typeface="+mj-lt"/>
              <a:buAutoNum type="arabicPeriod" startAt="6"/>
            </a:pPr>
            <a:r>
              <a:rPr lang="fr-FR" dirty="0"/>
              <a:t>Les processus Agiles encouragent un rythme de développement soutenable. Ensemble, les commanditaires, les développeurs et les utilisateurs devraient être capables de maintenir indéfiniment un rythme constant.</a:t>
            </a:r>
          </a:p>
          <a:p>
            <a:pPr marL="514350" indent="-514350">
              <a:buFont typeface="+mj-lt"/>
              <a:buAutoNum type="arabicPeriod" startAt="6"/>
            </a:pPr>
            <a:endParaRPr lang="fr-FR" dirty="0"/>
          </a:p>
          <a:p>
            <a:pPr marL="514350" indent="-514350">
              <a:buFont typeface="+mj-lt"/>
              <a:buAutoNum type="arabicPeriod" startAt="6"/>
            </a:pPr>
            <a:r>
              <a:rPr lang="fr-FR" dirty="0"/>
              <a:t>Une attention continue à l’excellence technique et à une bonne conception renforce l’Agilité.</a:t>
            </a:r>
          </a:p>
          <a:p>
            <a:pPr marL="514350" indent="-514350">
              <a:buNone/>
            </a:pP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Principes sous jacents au Manifeste Agile</a:t>
            </a:r>
            <a:endParaRPr lang="ar-MA" dirty="0"/>
          </a:p>
        </p:txBody>
      </p:sp>
      <p:sp>
        <p:nvSpPr>
          <p:cNvPr id="3" name="Espace réservé du contenu 2"/>
          <p:cNvSpPr>
            <a:spLocks noGrp="1"/>
          </p:cNvSpPr>
          <p:nvPr>
            <p:ph idx="1"/>
          </p:nvPr>
        </p:nvSpPr>
        <p:spPr>
          <a:xfrm>
            <a:off x="457200" y="1844824"/>
            <a:ext cx="8229600" cy="4248472"/>
          </a:xfrm>
        </p:spPr>
        <p:txBody>
          <a:bodyPr>
            <a:normAutofit fontScale="92500" lnSpcReduction="20000"/>
          </a:bodyPr>
          <a:lstStyle/>
          <a:p>
            <a:pPr marL="514350" indent="-514350">
              <a:buFont typeface="+mj-lt"/>
              <a:buAutoNum type="arabicPeriod" startAt="10"/>
            </a:pPr>
            <a:r>
              <a:rPr lang="fr-FR" dirty="0"/>
              <a:t>La simplicité – c’est-à-dire l’art de minimiser la quantité de travail inutile – est essentielle.</a:t>
            </a:r>
          </a:p>
          <a:p>
            <a:pPr marL="514350" indent="-514350">
              <a:buFont typeface="+mj-lt"/>
              <a:buAutoNum type="arabicPeriod" startAt="10"/>
            </a:pPr>
            <a:endParaRPr lang="fr-FR" dirty="0"/>
          </a:p>
          <a:p>
            <a:pPr marL="514350" indent="-514350">
              <a:buFont typeface="+mj-lt"/>
              <a:buAutoNum type="arabicPeriod" startAt="10"/>
            </a:pPr>
            <a:r>
              <a:rPr lang="fr-FR" dirty="0"/>
              <a:t>Les meilleures architectures, spécifications et conceptions émergent d’équipes auto-organisées.</a:t>
            </a:r>
          </a:p>
          <a:p>
            <a:pPr marL="514350" indent="-514350">
              <a:buFont typeface="+mj-lt"/>
              <a:buAutoNum type="arabicPeriod" startAt="10"/>
            </a:pPr>
            <a:endParaRPr lang="fr-FR" dirty="0"/>
          </a:p>
          <a:p>
            <a:pPr marL="514350" indent="-514350">
              <a:buFont typeface="+mj-lt"/>
              <a:buAutoNum type="arabicPeriod" startAt="10"/>
            </a:pPr>
            <a:r>
              <a:rPr lang="fr-FR" dirty="0"/>
              <a:t>À intervalles réguliers, l’équipe réfléchit aux moyens de devenir plus efficace, puis règle et modifie son comportement en conséquence.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principales méthodes agiles</a:t>
            </a:r>
            <a:br>
              <a:rPr lang="fr-FR" dirty="0"/>
            </a:br>
            <a:r>
              <a:rPr lang="fr-FR"/>
              <a:t>à étudier</a:t>
            </a:r>
            <a:endParaRPr lang="ar-MA" dirty="0"/>
          </a:p>
        </p:txBody>
      </p:sp>
      <p:sp>
        <p:nvSpPr>
          <p:cNvPr id="3" name="Espace réservé du contenu 2"/>
          <p:cNvSpPr>
            <a:spLocks noGrp="1"/>
          </p:cNvSpPr>
          <p:nvPr>
            <p:ph idx="1"/>
          </p:nvPr>
        </p:nvSpPr>
        <p:spPr/>
        <p:txBody>
          <a:bodyPr/>
          <a:lstStyle/>
          <a:p>
            <a:r>
              <a:rPr lang="fr-FR" b="1" dirty="0" err="1"/>
              <a:t>Scrum</a:t>
            </a:r>
            <a:endParaRPr lang="fr-FR" b="1" dirty="0"/>
          </a:p>
          <a:p>
            <a:endParaRPr lang="fr-FR" b="1" dirty="0"/>
          </a:p>
          <a:p>
            <a:r>
              <a:rPr lang="fr-FR" b="1" dirty="0"/>
              <a:t>XP : </a:t>
            </a:r>
            <a:r>
              <a:rPr lang="fr-FR" b="1" dirty="0" err="1"/>
              <a:t>eXtreme</a:t>
            </a:r>
            <a:r>
              <a:rPr lang="fr-FR" b="1" dirty="0"/>
              <a:t> </a:t>
            </a:r>
            <a:r>
              <a:rPr lang="fr-FR" b="1" dirty="0" err="1"/>
              <a:t>Programming</a:t>
            </a:r>
            <a:endParaRPr lang="fr-FR" b="1" dirty="0"/>
          </a:p>
          <a:p>
            <a:endParaRPr lang="fr-FR" b="1" dirty="0"/>
          </a:p>
          <a:p>
            <a:r>
              <a:rPr lang="fr-FR" b="1" dirty="0" err="1"/>
              <a:t>Kanban</a:t>
            </a:r>
            <a:endParaRPr lang="fr-FR"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a:t>
            </a:r>
            <a:endParaRPr lang="ar-MA" dirty="0"/>
          </a:p>
        </p:txBody>
      </p:sp>
      <p:sp>
        <p:nvSpPr>
          <p:cNvPr id="3" name="Espace réservé du contenu 2"/>
          <p:cNvSpPr>
            <a:spLocks noGrp="1"/>
          </p:cNvSpPr>
          <p:nvPr>
            <p:ph idx="1"/>
          </p:nvPr>
        </p:nvSpPr>
        <p:spPr/>
        <p:txBody>
          <a:bodyPr/>
          <a:lstStyle/>
          <a:p>
            <a:pPr>
              <a:buFont typeface="+mj-lt"/>
              <a:buAutoNum type="arabicPeriod"/>
            </a:pPr>
            <a:r>
              <a:rPr lang="fr-FR" sz="1400" dirty="0"/>
              <a:t>Introduction aux méthodes agiles et </a:t>
            </a:r>
            <a:r>
              <a:rPr lang="fr-FR" sz="1400" dirty="0" err="1"/>
              <a:t>Scrum</a:t>
            </a:r>
            <a:r>
              <a:rPr lang="fr-FR" sz="1400" dirty="0"/>
              <a:t> -  Florent </a:t>
            </a:r>
            <a:r>
              <a:rPr lang="fr-FR" sz="1400" dirty="0" err="1"/>
              <a:t>Lothon</a:t>
            </a:r>
            <a:r>
              <a:rPr lang="fr-FR" sz="1400" dirty="0"/>
              <a:t>, mis à jour en juin 2013</a:t>
            </a:r>
          </a:p>
          <a:p>
            <a:pPr>
              <a:buNone/>
            </a:pPr>
            <a:r>
              <a:rPr lang="fr-FR" sz="1400" dirty="0"/>
              <a:t>           agiliste.fr /fiches/introduction-</a:t>
            </a:r>
            <a:r>
              <a:rPr lang="fr-FR" sz="1400" dirty="0" err="1"/>
              <a:t>methodes</a:t>
            </a:r>
            <a:r>
              <a:rPr lang="fr-FR" sz="1400" dirty="0"/>
              <a:t>-agiles/</a:t>
            </a:r>
          </a:p>
          <a:p>
            <a:pPr>
              <a:buNone/>
            </a:pPr>
            <a:endParaRPr lang="fr-FR" sz="1400" dirty="0"/>
          </a:p>
          <a:p>
            <a:pPr>
              <a:buFont typeface="+mj-lt"/>
              <a:buAutoNum type="arabicPeriod" startAt="2"/>
            </a:pPr>
            <a:r>
              <a:rPr lang="fr-FR" sz="1400" dirty="0"/>
              <a:t>http://www.agilemanifesto.org/iso/fr/manifesto.html</a:t>
            </a:r>
          </a:p>
          <a:p>
            <a:pPr>
              <a:buFont typeface="+mj-lt"/>
              <a:buAutoNum type="arabicPeriod" startAt="2"/>
            </a:pPr>
            <a:endParaRPr lang="fr-FR" sz="1400" dirty="0"/>
          </a:p>
          <a:p>
            <a:pPr>
              <a:buFont typeface="+mj-lt"/>
              <a:buAutoNum type="arabicPeriod" startAt="2"/>
            </a:pPr>
            <a:r>
              <a:rPr lang="fr-FR" sz="1400" dirty="0"/>
              <a:t>http://www.access-dev.com/access-dev/la-gestion-de-projet-methodes-classiques-vs-methodes-agiles/</a:t>
            </a:r>
          </a:p>
          <a:p>
            <a:pPr>
              <a:buNone/>
            </a:pPr>
            <a:endParaRPr lang="ar-M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métier du chef de projet</a:t>
            </a:r>
          </a:p>
        </p:txBody>
      </p:sp>
      <p:graphicFrame>
        <p:nvGraphicFramePr>
          <p:cNvPr id="4" name="Espace réservé du contenu 3"/>
          <p:cNvGraphicFramePr>
            <a:graphicFrameLocks noGrp="1"/>
          </p:cNvGraphicFramePr>
          <p:nvPr>
            <p:ph idx="1"/>
          </p:nvPr>
        </p:nvGraphicFramePr>
        <p:xfrm>
          <a:off x="457200" y="2348880"/>
          <a:ext cx="8363272" cy="3777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39552" y="1772816"/>
            <a:ext cx="6480720" cy="369332"/>
          </a:xfrm>
          <a:prstGeom prst="rect">
            <a:avLst/>
          </a:prstGeom>
          <a:noFill/>
        </p:spPr>
        <p:txBody>
          <a:bodyPr wrap="square" rtlCol="0">
            <a:spAutoFit/>
          </a:bodyPr>
          <a:lstStyle/>
          <a:p>
            <a:r>
              <a:rPr lang="fr-FR" dirty="0"/>
              <a:t>Le chef de projet doit donc  avoir  plusieurs compétences: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 du chef de projet</a:t>
            </a:r>
          </a:p>
        </p:txBody>
      </p:sp>
      <p:graphicFrame>
        <p:nvGraphicFramePr>
          <p:cNvPr id="4" name="Espace réservé du contenu 3"/>
          <p:cNvGraphicFramePr>
            <a:graphicFrameLocks noGrp="1"/>
          </p:cNvGraphicFramePr>
          <p:nvPr>
            <p:ph idx="1"/>
          </p:nvPr>
        </p:nvGraphicFramePr>
        <p:xfrm>
          <a:off x="0" y="1340769"/>
          <a:ext cx="914400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611560" y="5589240"/>
            <a:ext cx="7992888" cy="646331"/>
          </a:xfrm>
          <a:prstGeom prst="rect">
            <a:avLst/>
          </a:prstGeom>
          <a:noFill/>
        </p:spPr>
        <p:txBody>
          <a:bodyPr wrap="square" rtlCol="0">
            <a:spAutoFit/>
          </a:bodyPr>
          <a:lstStyle/>
          <a:p>
            <a:r>
              <a:rPr lang="fr-FR" dirty="0"/>
              <a:t>Pour atteindre son objectif, le chef de projet peut avoir recours à plusieurs méthodes de gestion de projet.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méthodes classiques</a:t>
            </a:r>
          </a:p>
        </p:txBody>
      </p:sp>
      <p:graphicFrame>
        <p:nvGraphicFramePr>
          <p:cNvPr id="5" name="Espace réservé du contenu 4"/>
          <p:cNvGraphicFramePr>
            <a:graphicFrameLocks noGrp="1"/>
          </p:cNvGraphicFramePr>
          <p:nvPr>
            <p:ph idx="1"/>
          </p:nvPr>
        </p:nvGraphicFramePr>
        <p:xfrm>
          <a:off x="1979712" y="2492896"/>
          <a:ext cx="6696744" cy="3905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p:cNvSpPr txBox="1"/>
          <p:nvPr/>
        </p:nvSpPr>
        <p:spPr>
          <a:xfrm>
            <a:off x="611560" y="1340768"/>
            <a:ext cx="7740352" cy="1323439"/>
          </a:xfrm>
          <a:prstGeom prst="rect">
            <a:avLst/>
          </a:prstGeom>
          <a:noFill/>
        </p:spPr>
        <p:txBody>
          <a:bodyPr wrap="square" rtlCol="0">
            <a:spAutoFit/>
          </a:bodyPr>
          <a:lstStyle/>
          <a:p>
            <a:r>
              <a:rPr lang="fr-FR" sz="2000" dirty="0"/>
              <a:t>Depuis toujours, les projets sont gérés avec la méthode dite « classique » qui se caractérise par recueillir les besoins, définir le produit, le développer et le tester avant de le livrer. On parle alors ici d’une approche </a:t>
            </a:r>
            <a:r>
              <a:rPr lang="fr-FR" sz="2000" b="1" dirty="0"/>
              <a:t>prédictive « cycle en cascade »</a:t>
            </a:r>
          </a:p>
        </p:txBody>
      </p:sp>
      <p:sp>
        <p:nvSpPr>
          <p:cNvPr id="6" name="ZoneTexte 5"/>
          <p:cNvSpPr txBox="1"/>
          <p:nvPr/>
        </p:nvSpPr>
        <p:spPr>
          <a:xfrm>
            <a:off x="8100392" y="3140968"/>
            <a:ext cx="1043608" cy="369332"/>
          </a:xfrm>
          <a:prstGeom prst="rect">
            <a:avLst/>
          </a:prstGeom>
          <a:noFill/>
        </p:spPr>
        <p:txBody>
          <a:bodyPr wrap="square" rtlCol="0">
            <a:spAutoFit/>
          </a:bodyPr>
          <a:lstStyle/>
          <a:p>
            <a:r>
              <a:rPr lang="fr-FR" dirty="0"/>
              <a:t>Livraison</a:t>
            </a:r>
          </a:p>
        </p:txBody>
      </p:sp>
      <p:sp>
        <p:nvSpPr>
          <p:cNvPr id="7" name="ZoneTexte 6"/>
          <p:cNvSpPr txBox="1"/>
          <p:nvPr/>
        </p:nvSpPr>
        <p:spPr>
          <a:xfrm>
            <a:off x="5436096" y="5373216"/>
            <a:ext cx="2880320" cy="369332"/>
          </a:xfrm>
          <a:prstGeom prst="rect">
            <a:avLst/>
          </a:prstGeom>
          <a:noFill/>
        </p:spPr>
        <p:txBody>
          <a:bodyPr wrap="square" rtlCol="0">
            <a:spAutoFit/>
          </a:bodyPr>
          <a:lstStyle/>
          <a:p>
            <a:r>
              <a:rPr lang="fr-FR" b="1" dirty="0"/>
              <a:t>Approche en cascade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9600" cy="1143000"/>
          </a:xfrm>
        </p:spPr>
        <p:txBody>
          <a:bodyPr/>
          <a:lstStyle/>
          <a:p>
            <a:r>
              <a:rPr lang="fr-FR" dirty="0"/>
              <a:t>Les méthodes classiques</a:t>
            </a:r>
          </a:p>
        </p:txBody>
      </p:sp>
      <p:sp>
        <p:nvSpPr>
          <p:cNvPr id="3" name="Espace réservé du contenu 2"/>
          <p:cNvSpPr>
            <a:spLocks noGrp="1"/>
          </p:cNvSpPr>
          <p:nvPr>
            <p:ph idx="1"/>
          </p:nvPr>
        </p:nvSpPr>
        <p:spPr>
          <a:xfrm>
            <a:off x="457200" y="1340768"/>
            <a:ext cx="8229600" cy="4968552"/>
          </a:xfrm>
        </p:spPr>
        <p:txBody>
          <a:bodyPr>
            <a:normAutofit fontScale="77500" lnSpcReduction="20000"/>
          </a:bodyPr>
          <a:lstStyle/>
          <a:p>
            <a:r>
              <a:rPr lang="fr-FR" dirty="0"/>
              <a:t>Comme son nom l’indique, il s’agit ici de prévoir des phases séquentielles où il faut </a:t>
            </a:r>
            <a:r>
              <a:rPr lang="fr-FR" b="1" dirty="0"/>
              <a:t>valider l’étape précédente pour passer à la suivante</a:t>
            </a:r>
            <a:r>
              <a:rPr lang="fr-FR" dirty="0"/>
              <a:t>. </a:t>
            </a:r>
          </a:p>
          <a:p>
            <a:endParaRPr lang="fr-FR" dirty="0"/>
          </a:p>
          <a:p>
            <a:r>
              <a:rPr lang="fr-FR" dirty="0"/>
              <a:t>Le chef de projet doit alors s’engager sur </a:t>
            </a:r>
            <a:r>
              <a:rPr lang="fr-FR" b="1" dirty="0"/>
              <a:t>un planning précis</a:t>
            </a:r>
            <a:r>
              <a:rPr lang="fr-FR" dirty="0"/>
              <a:t> de réalisation du projet en prévoyant des jalons de débuts et fins de phases ainsi que les tâches à effectuer.</a:t>
            </a:r>
          </a:p>
          <a:p>
            <a:endParaRPr lang="fr-FR" dirty="0"/>
          </a:p>
          <a:p>
            <a:r>
              <a:rPr lang="fr-FR" b="1" dirty="0"/>
              <a:t>Il faut tout faire correctement du premier coup</a:t>
            </a:r>
            <a:r>
              <a:rPr lang="fr-FR" dirty="0"/>
              <a:t> car cette méthode ne peut pas permettre de retours en arrière. </a:t>
            </a:r>
          </a:p>
          <a:p>
            <a:endParaRPr lang="fr-FR" dirty="0"/>
          </a:p>
          <a:p>
            <a:r>
              <a:rPr lang="fr-FR" dirty="0"/>
              <a:t>Une décision ou un problème rencontré dans une phase peuvent remettre en cause partiellement ou totalement les phases précédentes validées.</a:t>
            </a: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méthodes classiques</a:t>
            </a:r>
          </a:p>
        </p:txBody>
      </p:sp>
      <p:sp>
        <p:nvSpPr>
          <p:cNvPr id="3" name="Espace réservé du contenu 2"/>
          <p:cNvSpPr>
            <a:spLocks noGrp="1"/>
          </p:cNvSpPr>
          <p:nvPr>
            <p:ph idx="1"/>
          </p:nvPr>
        </p:nvSpPr>
        <p:spPr/>
        <p:txBody>
          <a:bodyPr>
            <a:normAutofit fontScale="62500" lnSpcReduction="20000"/>
          </a:bodyPr>
          <a:lstStyle/>
          <a:p>
            <a:r>
              <a:rPr lang="fr-FR" dirty="0"/>
              <a:t>Dans un cycle « en cascade » </a:t>
            </a:r>
            <a:r>
              <a:rPr lang="fr-FR" b="1" dirty="0"/>
              <a:t>les risques sont détectés tardivement</a:t>
            </a:r>
            <a:r>
              <a:rPr lang="fr-FR" dirty="0"/>
              <a:t> puisqu’il faut attendre la fin du développement pour effectuer la phase de test. </a:t>
            </a:r>
          </a:p>
          <a:p>
            <a:endParaRPr lang="fr-FR" dirty="0"/>
          </a:p>
          <a:p>
            <a:r>
              <a:rPr lang="fr-FR" dirty="0"/>
              <a:t>Plus le projet avance, plus l’impact des risques augmente : </a:t>
            </a:r>
            <a:r>
              <a:rPr lang="fr-FR" b="1" dirty="0"/>
              <a:t>il sera toujours plus difficile et coûteux de revenir en arrière lorsqu’on découvre une anomalie tardivement.</a:t>
            </a:r>
          </a:p>
          <a:p>
            <a:endParaRPr lang="fr-FR" dirty="0"/>
          </a:p>
          <a:p>
            <a:r>
              <a:rPr lang="fr-FR" dirty="0"/>
              <a:t>Afin d’anticiper au mieux ces risques il est nécessaire de produire </a:t>
            </a:r>
            <a:r>
              <a:rPr lang="fr-FR" b="1" dirty="0"/>
              <a:t>des documents très détaillés en amont</a:t>
            </a:r>
            <a:r>
              <a:rPr lang="fr-FR" dirty="0"/>
              <a:t> (recueil des besoins, cahier des charges, les maquettes, </a:t>
            </a:r>
            <a:r>
              <a:rPr lang="fr-FR" dirty="0" err="1"/>
              <a:t>etc</a:t>
            </a:r>
            <a:r>
              <a:rPr lang="fr-FR" dirty="0"/>
              <a:t>…) qui seront validés par le client.</a:t>
            </a:r>
          </a:p>
          <a:p>
            <a:endParaRPr lang="fr-FR" dirty="0"/>
          </a:p>
          <a:p>
            <a:r>
              <a:rPr lang="fr-FR" dirty="0"/>
              <a:t>Néanmoins, ces documents restent théoriques et conceptuels jusqu’à ce que le dispositif soit testé dans des conditions réelles ; le client validera le contenu papier (conception, maquette, développement fonctionnalités </a:t>
            </a:r>
            <a:r>
              <a:rPr lang="fr-FR" dirty="0" err="1"/>
              <a:t>etc</a:t>
            </a:r>
            <a:r>
              <a:rPr lang="fr-FR" dirty="0"/>
              <a:t>…) mais sera toujours plus sensible à ce qu’il verra sur son écran.</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892480" cy="1143000"/>
          </a:xfrm>
        </p:spPr>
        <p:txBody>
          <a:bodyPr/>
          <a:lstStyle/>
          <a:p>
            <a:r>
              <a:rPr lang="fr-FR" sz="4000" dirty="0"/>
              <a:t>L’approche traditionnelle de gestion de projet</a:t>
            </a:r>
            <a:endParaRPr lang="ar-MA" sz="4000" dirty="0"/>
          </a:p>
        </p:txBody>
      </p:sp>
      <p:sp>
        <p:nvSpPr>
          <p:cNvPr id="3" name="Espace réservé du contenu 2"/>
          <p:cNvSpPr>
            <a:spLocks noGrp="1"/>
          </p:cNvSpPr>
          <p:nvPr>
            <p:ph idx="1"/>
          </p:nvPr>
        </p:nvSpPr>
        <p:spPr>
          <a:xfrm>
            <a:off x="457200" y="1340768"/>
            <a:ext cx="8229600" cy="4785395"/>
          </a:xfrm>
        </p:spPr>
        <p:txBody>
          <a:bodyPr>
            <a:normAutofit fontScale="62500" lnSpcReduction="20000"/>
          </a:bodyPr>
          <a:lstStyle/>
          <a:p>
            <a:r>
              <a:rPr lang="fr-FR" dirty="0"/>
              <a:t>Une approche dite « </a:t>
            </a:r>
            <a:r>
              <a:rPr lang="fr-FR" b="1" dirty="0"/>
              <a:t>traditionnelle</a:t>
            </a:r>
            <a:r>
              <a:rPr lang="fr-FR" dirty="0"/>
              <a:t> » attend généralement du client une expression détaillée et validée du besoin en entrée de réalisation, laissant peu de place au </a:t>
            </a:r>
            <a:r>
              <a:rPr lang="fr-FR" b="1" dirty="0"/>
              <a:t>changement. </a:t>
            </a:r>
          </a:p>
          <a:p>
            <a:pPr>
              <a:buNone/>
            </a:pPr>
            <a:endParaRPr lang="fr-FR" b="1" dirty="0"/>
          </a:p>
          <a:p>
            <a:r>
              <a:rPr lang="fr-FR" b="1" dirty="0"/>
              <a:t>La réalisation dure le temps </a:t>
            </a:r>
            <a:r>
              <a:rPr lang="fr-FR" dirty="0"/>
              <a:t>qu’il faut et le rendez vous est repris avec le client pour la recette. </a:t>
            </a:r>
          </a:p>
          <a:p>
            <a:endParaRPr lang="fr-FR" dirty="0"/>
          </a:p>
          <a:p>
            <a:r>
              <a:rPr lang="fr-FR" dirty="0"/>
              <a:t>Cet </a:t>
            </a:r>
            <a:r>
              <a:rPr lang="fr-FR" b="1" dirty="0"/>
              <a:t>effet tunnel peut être très </a:t>
            </a:r>
            <a:r>
              <a:rPr lang="fr-FR" dirty="0"/>
              <a:t>préjudiciable et conflictuel, on constate souvent un déphasage entre le besoin initial et l’application réalisée. On se rapporte alors aux </a:t>
            </a:r>
            <a:r>
              <a:rPr lang="fr-FR" b="1" dirty="0"/>
              <a:t>spécifications validées et au contrat. </a:t>
            </a:r>
          </a:p>
          <a:p>
            <a:pPr>
              <a:buNone/>
            </a:pPr>
            <a:endParaRPr lang="fr-FR" b="1" dirty="0"/>
          </a:p>
          <a:p>
            <a:r>
              <a:rPr lang="fr-FR" dirty="0"/>
              <a:t>De plus il n’est pas rare que certaines fonctionnalités demandées se révèlent finalement inutiles à l’usage alors que d’autres, découvertes en cours de route, auraient pu donner plus de valeur au produit.</a:t>
            </a:r>
            <a:endParaRPr lang="ar-M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Causes d’échecs de l’approche traditionnelle</a:t>
            </a:r>
            <a:endParaRPr lang="ar-MA" dirty="0"/>
          </a:p>
        </p:txBody>
      </p:sp>
      <p:sp>
        <p:nvSpPr>
          <p:cNvPr id="3" name="Espace réservé du contenu 2"/>
          <p:cNvSpPr>
            <a:spLocks noGrp="1"/>
          </p:cNvSpPr>
          <p:nvPr>
            <p:ph idx="1"/>
          </p:nvPr>
        </p:nvSpPr>
        <p:spPr>
          <a:xfrm>
            <a:off x="457200" y="1600200"/>
            <a:ext cx="8229600" cy="4781128"/>
          </a:xfrm>
        </p:spPr>
        <p:txBody>
          <a:bodyPr>
            <a:normAutofit fontScale="62500" lnSpcReduction="20000"/>
          </a:bodyPr>
          <a:lstStyle/>
          <a:p>
            <a:pPr>
              <a:buNone/>
            </a:pPr>
            <a:r>
              <a:rPr lang="fr-FR" dirty="0"/>
              <a:t>Le «</a:t>
            </a:r>
            <a:r>
              <a:rPr lang="fr-FR" dirty="0" err="1"/>
              <a:t>Standish</a:t>
            </a:r>
            <a:r>
              <a:rPr lang="fr-FR" dirty="0"/>
              <a:t> Group» a effectué des enquêtes et a fait le constat suivant: </a:t>
            </a:r>
          </a:p>
          <a:p>
            <a:pPr>
              <a:buNone/>
            </a:pPr>
            <a:r>
              <a:rPr lang="fr-FR" b="1" dirty="0">
                <a:solidFill>
                  <a:schemeClr val="accent1"/>
                </a:solidFill>
              </a:rPr>
              <a:t>	Une enquête de 1994  </a:t>
            </a:r>
            <a:r>
              <a:rPr lang="fr-FR" dirty="0"/>
              <a:t>: </a:t>
            </a:r>
          </a:p>
          <a:p>
            <a:pPr lvl="1"/>
            <a:r>
              <a:rPr lang="fr-FR" dirty="0"/>
              <a:t>31 % des projets informatiques sont arrêtés en cours de route, </a:t>
            </a:r>
          </a:p>
          <a:p>
            <a:pPr lvl="1"/>
            <a:r>
              <a:rPr lang="fr-FR" dirty="0"/>
              <a:t>52 % n’aboutissent qu’au prix d’un important dépassement des délais et du budget tout en offrant moins de fonctionnalités qu’il n’en était demandé;</a:t>
            </a:r>
          </a:p>
          <a:p>
            <a:pPr lvl="1"/>
            <a:r>
              <a:rPr lang="fr-FR" dirty="0"/>
              <a:t> seuls 16 % des projets peuvent être considérés comme des succès.</a:t>
            </a:r>
          </a:p>
          <a:p>
            <a:pPr lvl="1">
              <a:buNone/>
            </a:pPr>
            <a:endParaRPr lang="fr-FR" dirty="0"/>
          </a:p>
          <a:p>
            <a:pPr>
              <a:buNone/>
            </a:pPr>
            <a:r>
              <a:rPr lang="fr-FR" dirty="0"/>
              <a:t>	</a:t>
            </a:r>
            <a:r>
              <a:rPr lang="fr-FR" b="1" dirty="0">
                <a:solidFill>
                  <a:schemeClr val="accent1"/>
                </a:solidFill>
              </a:rPr>
              <a:t>Une enquête renouvelée en 2008 </a:t>
            </a:r>
          </a:p>
          <a:p>
            <a:pPr lvl="1"/>
            <a:r>
              <a:rPr lang="fr-FR" dirty="0"/>
              <a:t>indique un taux de réussite de 35%, ce qui est plutôt positif mais demeure très faible. Le problème reste entier. </a:t>
            </a:r>
          </a:p>
          <a:p>
            <a:endParaRPr lang="fr-FR" dirty="0"/>
          </a:p>
          <a:p>
            <a:r>
              <a:rPr lang="fr-FR" dirty="0"/>
              <a:t>Parmi les motifs d’échecs, arrivent en tête :</a:t>
            </a:r>
          </a:p>
          <a:p>
            <a:pPr lvl="1"/>
            <a:r>
              <a:rPr lang="fr-FR" dirty="0"/>
              <a:t>Manque d’implication des utilisateurs finaux : 12,8 %.</a:t>
            </a:r>
          </a:p>
          <a:p>
            <a:pPr lvl="1"/>
            <a:r>
              <a:rPr lang="fr-FR" dirty="0"/>
              <a:t>Changement de spécifications en cours de projet : 11,8 %.</a:t>
            </a:r>
          </a:p>
        </p:txBody>
      </p:sp>
    </p:spTree>
  </p:cSld>
  <p:clrMapOvr>
    <a:masterClrMapping/>
  </p:clrMapOvr>
</p:sld>
</file>

<file path=ppt/theme/theme1.xml><?xml version="1.0" encoding="utf-8"?>
<a:theme xmlns:a="http://schemas.openxmlformats.org/drawingml/2006/main" name="Thème Office">
  <a:themeElements>
    <a:clrScheme name="Personnalisé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0B5394"/>
      </a:accent5>
      <a:accent6>
        <a:srgbClr val="009DD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42AF65973144E8768D9E99D4AE0C7" ma:contentTypeVersion="0" ma:contentTypeDescription="Crée un document." ma:contentTypeScope="" ma:versionID="30b68a70fc3d3a6722360034d3d978d3">
  <xsd:schema xmlns:xsd="http://www.w3.org/2001/XMLSchema" xmlns:xs="http://www.w3.org/2001/XMLSchema" xmlns:p="http://schemas.microsoft.com/office/2006/metadata/properties" targetNamespace="http://schemas.microsoft.com/office/2006/metadata/properties" ma:root="true" ma:fieldsID="a3d6ca9f312fcd1c0ab10337cdbdb72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5701D3-5EDB-466A-8EF1-AD4DDF55DC66}"/>
</file>

<file path=customXml/itemProps2.xml><?xml version="1.0" encoding="utf-8"?>
<ds:datastoreItem xmlns:ds="http://schemas.openxmlformats.org/officeDocument/2006/customXml" ds:itemID="{2E259858-4354-400E-96AE-6C535DC43FC2}"/>
</file>

<file path=customXml/itemProps3.xml><?xml version="1.0" encoding="utf-8"?>
<ds:datastoreItem xmlns:ds="http://schemas.openxmlformats.org/officeDocument/2006/customXml" ds:itemID="{E42635E4-D4A5-47D4-ADB3-5D7D3E28C07A}"/>
</file>

<file path=docProps/app.xml><?xml version="1.0" encoding="utf-8"?>
<Properties xmlns="http://schemas.openxmlformats.org/officeDocument/2006/extended-properties" xmlns:vt="http://schemas.openxmlformats.org/officeDocument/2006/docPropsVTypes">
  <Template>Aspect</Template>
  <TotalTime>2276</TotalTime>
  <Words>2069</Words>
  <Application>Microsoft Macintosh PowerPoint</Application>
  <PresentationFormat>Affichage à l'écran (4:3)</PresentationFormat>
  <Paragraphs>194</Paragraphs>
  <Slides>26</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26</vt:i4>
      </vt:variant>
    </vt:vector>
  </HeadingPairs>
  <TitlesOfParts>
    <vt:vector size="29" baseType="lpstr">
      <vt:lpstr>Arial</vt:lpstr>
      <vt:lpstr>Calibri</vt:lpstr>
      <vt:lpstr>Thème Office</vt:lpstr>
      <vt:lpstr>Introduction aux méthodes Agiles </vt:lpstr>
      <vt:lpstr>Métier du chef de projet</vt:lpstr>
      <vt:lpstr>Le métier du chef de projet</vt:lpstr>
      <vt:lpstr>Objectif du chef de projet</vt:lpstr>
      <vt:lpstr>Les méthodes classiques</vt:lpstr>
      <vt:lpstr>Les méthodes classiques</vt:lpstr>
      <vt:lpstr>Les méthodes classiques</vt:lpstr>
      <vt:lpstr>L’approche traditionnelle de gestion de projet</vt:lpstr>
      <vt:lpstr>Causes d’échecs de l’approche traditionnelle</vt:lpstr>
      <vt:lpstr>Quels en sont les motifs d’échec, selon les professionnels de la gestion de projet ?</vt:lpstr>
      <vt:lpstr>Approche Agile plutôt que méthode Agile</vt:lpstr>
      <vt:lpstr>Une autre approche de gestion de projet</vt:lpstr>
      <vt:lpstr>Approche Agile</vt:lpstr>
      <vt:lpstr>Fonctionnement des méthodes agiles</vt:lpstr>
      <vt:lpstr>Fonctionnement des méthodes agiles</vt:lpstr>
      <vt:lpstr>Fonctionnement des méthodes agiles</vt:lpstr>
      <vt:lpstr>Fonctionnement des méthodes agiles</vt:lpstr>
      <vt:lpstr>Fonctionnement des méthodes agiles</vt:lpstr>
      <vt:lpstr>Historique des méthodes agiles</vt:lpstr>
      <vt:lpstr>Historique des méthodes agiles</vt:lpstr>
      <vt:lpstr>Le Manifeste Agile</vt:lpstr>
      <vt:lpstr>Principes sous jacents au Manifeste Agile</vt:lpstr>
      <vt:lpstr>Principes sous jacents au Manifeste Agile</vt:lpstr>
      <vt:lpstr>Principes sous jacents au Manifeste Agile</vt:lpstr>
      <vt:lpstr>Les principales méthodes agiles à étudier</vt:lpstr>
      <vt:lpstr>Références</vt:lpstr>
    </vt:vector>
  </TitlesOfParts>
  <Company>Sweet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méthodes Agiles introduction</dc:title>
  <dc:creator>SWEET</dc:creator>
  <cp:lastModifiedBy>Microsoft Office User</cp:lastModifiedBy>
  <cp:revision>41</cp:revision>
  <dcterms:created xsi:type="dcterms:W3CDTF">2014-10-13T10:05:09Z</dcterms:created>
  <dcterms:modified xsi:type="dcterms:W3CDTF">2020-11-30T19:12:37Z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0x01010001642AF65973144E8768D9E99D4AE0C7</vt:lpwstr>
  </property>
</Properties>
</file>