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D4E49-293D-5B34-A8D5-BCF2FA77F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53E1F1-F55E-6F67-15C6-665368C78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2799EF-5D51-12E0-C077-6B7C1139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110-770D-4A63-BA36-E6DD8F07B2F0}" type="datetimeFigureOut">
              <a:rPr lang="fr-MA" smtClean="0"/>
              <a:t>30/05/2022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A62499-B6A2-C520-8D5C-2484CDAB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8E8AE9-9CA9-E57E-0BE3-2B55A23A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096-0EF5-4BB2-8427-B67CF99BEDC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8002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0E92F-3360-018C-8AE6-AFCD84C9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20E4F7-F997-CDBF-6172-CD391BE2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28CE51-6A59-89D4-740E-9146AC08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110-770D-4A63-BA36-E6DD8F07B2F0}" type="datetimeFigureOut">
              <a:rPr lang="fr-MA" smtClean="0"/>
              <a:t>30/05/2022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3EDE5F-7F5F-9F13-BEB8-2435BC69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00436A-7301-4EF4-783A-F9E4A7AA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096-0EF5-4BB2-8427-B67CF99BEDC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8712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F750C7-5E04-D362-4245-DCBD2049A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CD1675-1B09-1CCE-2812-2962E9BBB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375271-CE52-00EB-BD03-83A79C00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110-770D-4A63-BA36-E6DD8F07B2F0}" type="datetimeFigureOut">
              <a:rPr lang="fr-MA" smtClean="0"/>
              <a:t>30/05/2022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2062AD-296B-A240-2BE6-372EFB96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08BD84-0F31-388B-55C0-D56FD032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096-0EF5-4BB2-8427-B67CF99BEDC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1608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735FB-1C5B-498B-9E53-74433525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2A09C5-50EA-4D70-FBC1-EF8FC559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F0CC6E-385D-BF6F-EDA1-EBAAA8E6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110-770D-4A63-BA36-E6DD8F07B2F0}" type="datetimeFigureOut">
              <a:rPr lang="fr-MA" smtClean="0"/>
              <a:t>30/05/2022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EA646B-4785-69AB-202F-35C9D84B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566FC-550F-0706-0BCE-3CA6D7BC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096-0EF5-4BB2-8427-B67CF99BEDC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49633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9979A-311B-161C-B0B4-05907D2A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3FCF90-FAB6-E387-A3F9-7443B3D0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4D9C1B-267D-2E99-D69C-A6177EF6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110-770D-4A63-BA36-E6DD8F07B2F0}" type="datetimeFigureOut">
              <a:rPr lang="fr-MA" smtClean="0"/>
              <a:t>30/05/2022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250DC-02BE-7F77-57B3-4E07BFC2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12E13-630E-661B-779D-5992C2BA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096-0EF5-4BB2-8427-B67CF99BEDC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52695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57A1F1-6644-1132-02B2-D93F853E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45E843-3740-4B3A-92D3-D0038CA06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1411F9-C030-76EF-B716-0649D7864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111AF2-C08E-CAFC-FC43-EC11D8E8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110-770D-4A63-BA36-E6DD8F07B2F0}" type="datetimeFigureOut">
              <a:rPr lang="fr-MA" smtClean="0"/>
              <a:t>30/05/2022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32066F-B7D7-CFC7-E0CB-2ACEE57E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B8F8D-53DC-9CD7-0E96-B9C96AFA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096-0EF5-4BB2-8427-B67CF99BEDC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21460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75A1E-8BAC-7C1F-013A-B4F8DEE7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46F657-E70B-6D8F-6999-3D9BD970B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5F7264-AC50-FDA0-B858-753E67E15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A97F7D-89B1-938E-B874-1D65E51C0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65DF9B-BF09-C3CF-C297-233468872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C7BDC3-DABD-EEE3-5046-EEFEC308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110-770D-4A63-BA36-E6DD8F07B2F0}" type="datetimeFigureOut">
              <a:rPr lang="fr-MA" smtClean="0"/>
              <a:t>30/05/2022</a:t>
            </a:fld>
            <a:endParaRPr lang="fr-M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34D8EA-CA1F-9344-9F3C-B4BF35B4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D2C3A4-76C9-F54C-61DF-CBDD8FE4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096-0EF5-4BB2-8427-B67CF99BEDC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28307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D73E1-2F98-E4A1-A3C9-05E2813D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22178B-C3C9-C07B-272C-EF5FA05D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110-770D-4A63-BA36-E6DD8F07B2F0}" type="datetimeFigureOut">
              <a:rPr lang="fr-MA" smtClean="0"/>
              <a:t>30/05/2022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0C03EB-A1EA-11C0-F97A-CC026CD2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C08EEC-F67F-A2D0-AD15-70ED27A9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096-0EF5-4BB2-8427-B67CF99BEDC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0429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64E33A-2950-2E2B-93CF-DF4904D1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110-770D-4A63-BA36-E6DD8F07B2F0}" type="datetimeFigureOut">
              <a:rPr lang="fr-MA" smtClean="0"/>
              <a:t>30/05/2022</a:t>
            </a:fld>
            <a:endParaRPr lang="fr-M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6A5808-E69F-42B7-96EE-30B84263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750508-AC4B-9420-7921-BA7532A2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096-0EF5-4BB2-8427-B67CF99BEDC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19720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91B40-2525-61DB-B26F-762B7EA6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F79DD-4C61-490A-1680-DB02D8181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45FCFD-FC35-F38D-FF55-F8AD7F1B2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04E9AB-5DAD-8B22-3948-33C1FDCB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110-770D-4A63-BA36-E6DD8F07B2F0}" type="datetimeFigureOut">
              <a:rPr lang="fr-MA" smtClean="0"/>
              <a:t>30/05/2022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871656-9DBF-DA5D-9331-1807560F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5463E1-E7A9-6FEA-6907-32A4E197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096-0EF5-4BB2-8427-B67CF99BEDC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918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D58EC-D85C-726D-ABEB-BCC168C6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E99503-2672-CB47-984F-A41C64600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C9C64C-887F-C6E2-1931-9BEBB791F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17EEB5-7AC3-0FFE-5D67-6724B483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110-770D-4A63-BA36-E6DD8F07B2F0}" type="datetimeFigureOut">
              <a:rPr lang="fr-MA" smtClean="0"/>
              <a:t>30/05/2022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ECE788-C802-E611-7EB5-2A797B82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6C6273-ACE1-B7BB-9605-7B49C39B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096-0EF5-4BB2-8427-B67CF99BEDC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7396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FABD0D-120A-A2ED-10EC-73E874B4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E59711-4E44-AC6C-A7DB-74DD7563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598F32-AB2F-9FD3-D8CA-0994E390C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1B110-770D-4A63-BA36-E6DD8F07B2F0}" type="datetimeFigureOut">
              <a:rPr lang="fr-MA" smtClean="0"/>
              <a:t>30/05/2022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027B40-3B8C-721D-F043-4CC5288D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239DAF-0058-F7D0-E49F-6B947E989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4B096-0EF5-4BB2-8427-B67CF99BEDC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63221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81DC151-4B34-0578-20F0-CD36FC62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29" y="199259"/>
            <a:ext cx="11206667" cy="645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5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2FE4EFB6-60DB-1A7A-B94F-520EEBF2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651"/>
            <a:ext cx="10912642" cy="6147970"/>
          </a:xfrm>
        </p:spPr>
        <p:txBody>
          <a:bodyPr>
            <a:normAutofit/>
          </a:bodyPr>
          <a:lstStyle/>
          <a:p>
            <a:pPr algn="l"/>
            <a:br>
              <a:rPr lang="fr-M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br>
              <a:rPr lang="fr-M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br>
              <a:rPr lang="fr-FR" dirty="0"/>
            </a:b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71AF0C-6ABF-7A53-15E5-4D705C90C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42"/>
          <a:stretch/>
        </p:blipFill>
        <p:spPr>
          <a:xfrm>
            <a:off x="457200" y="0"/>
            <a:ext cx="7620000" cy="322268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FE557B-8BD1-73EB-B060-CCDC7FD8D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27" y="3222683"/>
            <a:ext cx="8160974" cy="355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6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CFD06B3-B04E-F110-4441-58744E166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70" y="214021"/>
            <a:ext cx="9253112" cy="642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6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1F01E-F30B-4A59-9409-127E33D1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 fontScale="90000"/>
          </a:bodyPr>
          <a:lstStyle/>
          <a:p>
            <a:pPr algn="l"/>
            <a:r>
              <a:rPr lang="fr-MA" sz="3600" b="1" i="0" u="sng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Projet informatique</a:t>
            </a:r>
            <a:r>
              <a:rPr lang="fr-MA" sz="3600" b="1" i="0" u="sng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:</a:t>
            </a:r>
            <a:r>
              <a:rPr lang="fr-MA" sz="3600" b="1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Ensemble d’actions mises en œuvre, afin de produire les résultats et fournitures définies en réponse aux objectifs clairement définis.</a:t>
            </a:r>
            <a:br>
              <a:rPr lang="fr-MA" sz="3600" b="1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br>
              <a:rPr lang="fr-MA" sz="3600" b="0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b="0" i="0" u="none" strike="noStrike" baseline="0" dirty="0">
                <a:solidFill>
                  <a:srgbClr val="9FB8CD"/>
                </a:solidFill>
                <a:latin typeface="Wingdings" panose="05000000000000000000" pitchFamily="2" charset="2"/>
                <a:cs typeface="Sakkal Majalla" panose="02000000000000000000" pitchFamily="2" charset="-78"/>
              </a:rPr>
              <a:t> </a:t>
            </a:r>
            <a:r>
              <a:rPr lang="fr-MA" sz="3600" b="1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dans des </a:t>
            </a:r>
            <a:r>
              <a:rPr lang="fr-MA" sz="3600" b="1" i="0" u="none" strike="noStrike" baseline="0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délais fixés </a:t>
            </a:r>
            <a:r>
              <a:rPr lang="fr-MA" sz="3600" b="1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(date début et date de fin)</a:t>
            </a:r>
            <a:br>
              <a:rPr lang="fr-MA" sz="3600" b="0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b="0" i="0" u="none" strike="noStrike" baseline="0" dirty="0">
                <a:solidFill>
                  <a:srgbClr val="9FB8CD"/>
                </a:solidFill>
                <a:latin typeface="Wingdings" panose="05000000000000000000" pitchFamily="2" charset="2"/>
                <a:cs typeface="Sakkal Majalla" panose="02000000000000000000" pitchFamily="2" charset="-78"/>
              </a:rPr>
              <a:t> </a:t>
            </a:r>
            <a:r>
              <a:rPr lang="fr-MA" sz="3600" b="1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mobilisant des </a:t>
            </a:r>
            <a:r>
              <a:rPr lang="fr-MA" sz="3600" b="1" i="0" u="none" strike="noStrike" baseline="0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ressources </a:t>
            </a:r>
            <a:r>
              <a:rPr lang="fr-MA" sz="3600" b="1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humaines et matérielles</a:t>
            </a:r>
            <a:br>
              <a:rPr lang="fr-MA" sz="3600" b="0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b="0" i="0" u="none" strike="noStrike" baseline="0" dirty="0">
                <a:solidFill>
                  <a:srgbClr val="9FB8CD"/>
                </a:solidFill>
                <a:latin typeface="Wingdings" panose="05000000000000000000" pitchFamily="2" charset="2"/>
                <a:cs typeface="Sakkal Majalla" panose="02000000000000000000" pitchFamily="2" charset="-78"/>
              </a:rPr>
              <a:t> </a:t>
            </a:r>
            <a:r>
              <a:rPr lang="fr-MA" sz="3600" b="1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possédant un </a:t>
            </a:r>
            <a:r>
              <a:rPr lang="fr-MA" sz="3600" b="1" i="0" u="none" strike="noStrike" baseline="0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coût </a:t>
            </a:r>
            <a:r>
              <a:rPr lang="fr-MA" sz="3600" b="1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prévisionnel et des </a:t>
            </a:r>
            <a:r>
              <a:rPr lang="fr-MA" sz="3600" b="1" i="0" u="none" strike="noStrike" baseline="0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gains espérés</a:t>
            </a:r>
            <a:br>
              <a:rPr lang="fr-MA" sz="3600" b="1" i="0" u="none" strike="noStrike" baseline="0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br>
              <a:rPr lang="fr-MA" sz="3600" b="1" i="0" u="none" strike="noStrike" baseline="0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b="1" i="0" u="sng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Caractéristique du projet ----&gt;</a:t>
            </a:r>
            <a:r>
              <a:rPr lang="fr-MA" sz="3600" b="1" i="0" u="sng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  <a:sym typeface="Wingdings" panose="05000000000000000000" pitchFamily="2" charset="2"/>
              </a:rPr>
              <a:t>  Livrables</a:t>
            </a:r>
            <a:br>
              <a:rPr lang="fr-MA" sz="3600" b="1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  <a:sym typeface="Wingdings" panose="05000000000000000000" pitchFamily="2" charset="2"/>
              </a:rPr>
            </a:br>
            <a:br>
              <a:rPr lang="fr-MA" sz="3600" b="1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b="1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On parle parfois d’</a:t>
            </a:r>
            <a:r>
              <a:rPr lang="fr-MA" sz="3600" b="1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artefact</a:t>
            </a:r>
            <a:r>
              <a:rPr lang="fr-MA" sz="3600" b="1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, comme quelque chose qu’il est nécessaire de produire, sans que ce soit un livrable.</a:t>
            </a:r>
            <a:br>
              <a:rPr lang="fr-MA" sz="3600" b="1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32768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DF186-0BA8-D5B7-5C7A-0B1C1E72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0604"/>
            <a:ext cx="10515600" cy="643739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Acteurs d’un projet:</a:t>
            </a:r>
            <a:br>
              <a:rPr lang="fr-FR" dirty="0"/>
            </a:br>
            <a:br>
              <a:rPr lang="fr-MA" sz="4000" dirty="0"/>
            </a:br>
            <a:r>
              <a:rPr lang="fr-MA" sz="3200" b="1" u="sng" dirty="0"/>
              <a:t>La maîtrise d’ouvrage: MOA</a:t>
            </a:r>
            <a:br>
              <a:rPr lang="fr-MA" sz="3200" dirty="0"/>
            </a:br>
            <a:r>
              <a:rPr lang="fr-MA" sz="3200" dirty="0"/>
              <a:t>	</a:t>
            </a:r>
            <a:r>
              <a:rPr lang="fr-MA" sz="2700" dirty="0">
                <a:sym typeface="Wingdings" panose="05000000000000000000" pitchFamily="2" charset="2"/>
              </a:rPr>
              <a:t> </a:t>
            </a:r>
            <a:r>
              <a:rPr lang="fr-MA" sz="2700" dirty="0"/>
              <a:t>Entité responsable de l’expression du besoin</a:t>
            </a:r>
            <a:br>
              <a:rPr lang="fr-MA" sz="2700" dirty="0"/>
            </a:br>
            <a:r>
              <a:rPr lang="fr-MA" sz="2700" dirty="0"/>
              <a:t>	</a:t>
            </a:r>
            <a:r>
              <a:rPr lang="fr-MA" sz="2700" dirty="0">
                <a:sym typeface="Wingdings" panose="05000000000000000000" pitchFamily="2" charset="2"/>
              </a:rPr>
              <a:t> </a:t>
            </a:r>
            <a:r>
              <a:rPr lang="fr-MA" sz="2700" dirty="0"/>
              <a:t>Souvent non informatique</a:t>
            </a:r>
            <a:br>
              <a:rPr lang="fr-MA" sz="2700" dirty="0"/>
            </a:br>
            <a:r>
              <a:rPr lang="fr-MA" sz="2700" dirty="0"/>
              <a:t>	</a:t>
            </a:r>
            <a:r>
              <a:rPr lang="fr-MA" sz="2700" dirty="0">
                <a:sym typeface="Wingdings" panose="05000000000000000000" pitchFamily="2" charset="2"/>
              </a:rPr>
              <a:t> </a:t>
            </a:r>
            <a:r>
              <a:rPr lang="fr-MA" sz="2700" dirty="0"/>
              <a:t>besoin réel /budget</a:t>
            </a:r>
            <a:br>
              <a:rPr lang="fr-MA" sz="3200" dirty="0"/>
            </a:br>
            <a:br>
              <a:rPr lang="fr-MA" sz="3200" dirty="0"/>
            </a:br>
            <a:r>
              <a:rPr lang="fr-MA" sz="3200" b="1" u="sng" dirty="0"/>
              <a:t>La maîtrise d’</a:t>
            </a:r>
            <a:r>
              <a:rPr lang="fr-MA" sz="3200" b="1" u="sng" dirty="0" err="1"/>
              <a:t>oeuvre</a:t>
            </a:r>
            <a:r>
              <a:rPr lang="fr-MA" sz="3200" b="1" u="sng" dirty="0"/>
              <a:t>: MOE</a:t>
            </a:r>
            <a:br>
              <a:rPr lang="fr-MA" sz="3200" dirty="0"/>
            </a:br>
            <a:r>
              <a:rPr lang="fr-MA" sz="3200" dirty="0"/>
              <a:t>	</a:t>
            </a:r>
            <a:r>
              <a:rPr lang="fr-MA" sz="2700" dirty="0">
                <a:sym typeface="Wingdings" panose="05000000000000000000" pitchFamily="2" charset="2"/>
              </a:rPr>
              <a:t> </a:t>
            </a:r>
            <a:r>
              <a:rPr lang="fr-MA" sz="2700" dirty="0"/>
              <a:t>Entité responsable de la concrétisation de l’idée en outil informatique </a:t>
            </a:r>
            <a:br>
              <a:rPr lang="fr-MA" sz="2700" dirty="0"/>
            </a:br>
            <a:r>
              <a:rPr lang="fr-MA" sz="2700" dirty="0"/>
              <a:t>	</a:t>
            </a:r>
            <a:r>
              <a:rPr lang="fr-MA" sz="2700" dirty="0">
                <a:sym typeface="Wingdings" panose="05000000000000000000" pitchFamily="2" charset="2"/>
              </a:rPr>
              <a:t> </a:t>
            </a:r>
            <a:r>
              <a:rPr lang="fr-MA" sz="2700" dirty="0"/>
              <a:t>pas de connaissance fonctionnel</a:t>
            </a:r>
            <a:br>
              <a:rPr lang="fr-MA" sz="2700" dirty="0"/>
            </a:br>
            <a:r>
              <a:rPr lang="fr-MA" sz="2700" dirty="0"/>
              <a:t>	</a:t>
            </a:r>
            <a:r>
              <a:rPr lang="fr-MA" sz="2700" dirty="0">
                <a:sym typeface="Wingdings" panose="05000000000000000000" pitchFamily="2" charset="2"/>
              </a:rPr>
              <a:t> </a:t>
            </a:r>
            <a:r>
              <a:rPr lang="fr-MA" sz="2700" dirty="0"/>
              <a:t>Bon choix techniques, adéquation avec les besoins performances</a:t>
            </a:r>
            <a:br>
              <a:rPr lang="fr-MA" sz="3200" dirty="0"/>
            </a:br>
            <a:br>
              <a:rPr lang="fr-MA" sz="3200" dirty="0"/>
            </a:br>
            <a:r>
              <a:rPr lang="fr-MA" sz="3200" b="1" u="sng" dirty="0"/>
              <a:t>Les intervenants:</a:t>
            </a:r>
            <a:br>
              <a:rPr lang="fr-MA" sz="3200" dirty="0"/>
            </a:br>
            <a:r>
              <a:rPr lang="fr-MA" sz="3200" dirty="0"/>
              <a:t>  	</a:t>
            </a:r>
            <a:r>
              <a:rPr lang="fr-MA" sz="2700" dirty="0">
                <a:sym typeface="Wingdings" panose="05000000000000000000" pitchFamily="2" charset="2"/>
              </a:rPr>
              <a:t> Les utilisateurs 	    -----&gt; 		L’analyse</a:t>
            </a:r>
            <a:br>
              <a:rPr lang="fr-MA" sz="2700" dirty="0">
                <a:sym typeface="Wingdings" panose="05000000000000000000" pitchFamily="2" charset="2"/>
              </a:rPr>
            </a:br>
            <a:r>
              <a:rPr lang="fr-MA" sz="2700" dirty="0">
                <a:sym typeface="Wingdings" panose="05000000000000000000" pitchFamily="2" charset="2"/>
              </a:rPr>
              <a:t>	 Le chef du projet        ------&gt;		Programmeur</a:t>
            </a:r>
            <a:br>
              <a:rPr lang="fr-MA" sz="2700" dirty="0">
                <a:sym typeface="Wingdings" panose="05000000000000000000" pitchFamily="2" charset="2"/>
              </a:rPr>
            </a:br>
            <a:r>
              <a:rPr lang="fr-MA" sz="2700" dirty="0">
                <a:sym typeface="Wingdings" panose="05000000000000000000" pitchFamily="2" charset="2"/>
              </a:rPr>
              <a:t>	 L’expert   	 -------&gt;	       L’administration de donnée  / Responsable qualité</a:t>
            </a:r>
            <a:br>
              <a:rPr lang="fr-MA" sz="1800" b="0" i="0" u="none" strike="noStrike" baseline="0" dirty="0">
                <a:solidFill>
                  <a:srgbClr val="000000"/>
                </a:solidFill>
              </a:rPr>
            </a:b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13457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1C440-CD7F-72FB-81FA-714E80E7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4012"/>
          </a:xfrm>
        </p:spPr>
        <p:txBody>
          <a:bodyPr>
            <a:normAutofit/>
          </a:bodyPr>
          <a:lstStyle/>
          <a:p>
            <a:pPr algn="l"/>
            <a:r>
              <a:rPr lang="fr-MA" sz="4000" b="1" i="0" u="sng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L’</a:t>
            </a:r>
            <a:r>
              <a:rPr lang="fr-MA" sz="4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é</a:t>
            </a:r>
            <a:r>
              <a:rPr lang="fr-MA" sz="4000" b="1" i="0" u="sng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tude  de faisabilité</a:t>
            </a:r>
            <a:r>
              <a:rPr lang="fr-MA" sz="4000" i="0" u="sng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fr-MA" sz="3600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porte sur la vrai semblance technique, financière</a:t>
            </a:r>
            <a: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, la disponibilité de moyens pour le projet.</a:t>
            </a:r>
            <a:b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b="1" u="sng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Dénomination :</a:t>
            </a:r>
            <a:br>
              <a:rPr lang="fr-MA" sz="3600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étude préliminaire, préalable, d’opportunité, pré-étude.</a:t>
            </a:r>
            <a:br>
              <a:rPr lang="fr-MA" sz="3600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b="1" i="0" u="sng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But: Déterminer sa faisabilité:</a:t>
            </a:r>
            <a:br>
              <a:rPr lang="fr-MA" sz="3600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  <a:sym typeface="Wingdings" panose="05000000000000000000" pitchFamily="2" charset="2"/>
              </a:rPr>
              <a:t> </a:t>
            </a:r>
            <a:r>
              <a:rPr lang="fr-MA" sz="3600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Va-t-on gagner qlq chose?</a:t>
            </a:r>
            <a:br>
              <a:rPr lang="fr-MA" sz="3600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  <a:sym typeface="Wingdings" panose="05000000000000000000" pitchFamily="2" charset="2"/>
              </a:rPr>
              <a:t> </a:t>
            </a:r>
            <a:r>
              <a:rPr lang="fr-MA" sz="3600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A -t-on les moyens de faire le projet? (personnel, machines, 	compétences..)</a:t>
            </a:r>
            <a:br>
              <a:rPr lang="fr-MA" sz="3600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  <a:sym typeface="Wingdings" panose="05000000000000000000" pitchFamily="2" charset="2"/>
              </a:rPr>
              <a:t> </a:t>
            </a:r>
            <a: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A-t-on l’argent pour le faire?</a:t>
            </a:r>
            <a:endParaRPr lang="fr-MA" sz="7200" dirty="0"/>
          </a:p>
        </p:txBody>
      </p:sp>
    </p:spTree>
    <p:extLst>
      <p:ext uri="{BB962C8B-B14F-4D97-AF65-F5344CB8AC3E}">
        <p14:creationId xmlns:p14="http://schemas.microsoft.com/office/powerpoint/2010/main" val="9113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9674C-97CC-D907-91D1-149230CE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11" y="256674"/>
            <a:ext cx="11181347" cy="6601325"/>
          </a:xfrm>
        </p:spPr>
        <p:txBody>
          <a:bodyPr>
            <a:normAutofit/>
          </a:bodyPr>
          <a:lstStyle/>
          <a:p>
            <a:pPr algn="l"/>
            <a:r>
              <a:rPr lang="fr-MA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Faisabilité économique:      </a:t>
            </a:r>
            <a:r>
              <a:rPr lang="fr-MA" sz="3600" b="1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----&gt;    Analyse du rapport Coût/Bénéfice:</a:t>
            </a:r>
            <a:br>
              <a:rPr lang="fr-MA" sz="3600" b="1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Cette analyse est souvent le </a:t>
            </a:r>
            <a:r>
              <a:rPr lang="fr-MA" sz="3600" u="sng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moyen d’obtenir le feu vert de la direction</a:t>
            </a:r>
            <a: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b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  <a:sym typeface="Wingdings" panose="05000000000000000000" pitchFamily="2" charset="2"/>
              </a:rPr>
              <a:t> </a:t>
            </a:r>
            <a: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Bénéfices </a:t>
            </a:r>
            <a:r>
              <a:rPr lang="fr-MA" sz="3600" u="sng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mesurables</a:t>
            </a:r>
            <a: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(en DH)</a:t>
            </a:r>
            <a:b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  <a:sym typeface="Wingdings" panose="05000000000000000000" pitchFamily="2" charset="2"/>
              </a:rPr>
              <a:t> </a:t>
            </a:r>
            <a: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Bénéfices </a:t>
            </a:r>
            <a:r>
              <a:rPr lang="fr-MA" sz="3600" u="sng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non mesurables</a:t>
            </a:r>
            <a:b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	- meilleure conception</a:t>
            </a:r>
            <a:b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	- meilleures décisions marketing</a:t>
            </a:r>
            <a:b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	- Satisfaction accrue du client</a:t>
            </a:r>
            <a:br>
              <a:rPr lang="fr-MA" sz="3600" b="1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Estimation</a:t>
            </a:r>
            <a:b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L’estimation d’un projet informatique comprend quatre étapes:</a:t>
            </a:r>
            <a:b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1)</a:t>
            </a:r>
            <a: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Estimer la </a:t>
            </a:r>
            <a:r>
              <a:rPr lang="fr-MA" sz="3600" u="sng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taille</a:t>
            </a:r>
            <a: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du produit à développer.</a:t>
            </a:r>
            <a:b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2)</a:t>
            </a:r>
            <a: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Estimer la </a:t>
            </a:r>
            <a:r>
              <a:rPr lang="fr-MA" sz="3600" u="sng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charge</a:t>
            </a:r>
            <a: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en </a:t>
            </a:r>
            <a:r>
              <a:rPr lang="fr-MA" sz="3600" u="sng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mois hommes </a:t>
            </a:r>
            <a: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ou  en </a:t>
            </a:r>
            <a:r>
              <a:rPr lang="fr-MA" sz="3600" u="sng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jours hommes</a:t>
            </a:r>
            <a:b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3)</a:t>
            </a:r>
            <a: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Construire le </a:t>
            </a:r>
            <a:r>
              <a:rPr lang="fr-MA" sz="3600" u="sng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calendrier du planning</a:t>
            </a:r>
            <a:b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4)</a:t>
            </a:r>
            <a: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Estimer le </a:t>
            </a:r>
            <a:r>
              <a:rPr lang="fr-MA" sz="3600" u="sng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coût</a:t>
            </a:r>
            <a:r>
              <a:rPr lang="fr-MA" sz="36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du projet en </a:t>
            </a:r>
            <a:r>
              <a:rPr lang="fr-MA" sz="3600" u="sng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monnaie locale</a:t>
            </a:r>
            <a:endParaRPr lang="fr-MA" sz="3600" b="1" u="sng" dirty="0">
              <a:solidFill>
                <a:srgbClr val="00000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2304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5EE47-AF34-3F15-35A0-8A912A51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0054"/>
          </a:xfrm>
        </p:spPr>
        <p:txBody>
          <a:bodyPr/>
          <a:lstStyle/>
          <a:p>
            <a:br>
              <a:rPr lang="fr-MA" sz="320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endParaRPr lang="fr-MA" sz="3200" dirty="0">
              <a:solidFill>
                <a:srgbClr val="00000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61A547-5128-B6E4-3D9D-CA5BE6986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5" r="5608"/>
          <a:stretch/>
        </p:blipFill>
        <p:spPr>
          <a:xfrm>
            <a:off x="2165684" y="55654"/>
            <a:ext cx="10106527" cy="680234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880BC0-C922-09F0-C88E-ADA4707AC9B9}"/>
              </a:ext>
            </a:extLst>
          </p:cNvPr>
          <p:cNvSpPr txBox="1"/>
          <p:nvPr/>
        </p:nvSpPr>
        <p:spPr>
          <a:xfrm>
            <a:off x="296779" y="3035301"/>
            <a:ext cx="2005263" cy="1203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précise les droits et les rendus</a:t>
            </a:r>
            <a:endParaRPr lang="fr-MA" sz="2400" dirty="0"/>
          </a:p>
        </p:txBody>
      </p:sp>
    </p:spTree>
    <p:extLst>
      <p:ext uri="{BB962C8B-B14F-4D97-AF65-F5344CB8AC3E}">
        <p14:creationId xmlns:p14="http://schemas.microsoft.com/office/powerpoint/2010/main" val="366358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1C2B9-09DB-0317-5389-843C3B31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306889"/>
            <a:ext cx="10515600" cy="6244222"/>
          </a:xfrm>
        </p:spPr>
        <p:txBody>
          <a:bodyPr>
            <a:normAutofit fontScale="90000"/>
          </a:bodyPr>
          <a:lstStyle/>
          <a:p>
            <a:pPr algn="l"/>
            <a:r>
              <a:rPr lang="fr-MA" sz="4000" b="1" i="0" u="none" strike="noStrike" baseline="0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Le cahier des charges  (CDC): </a:t>
            </a:r>
            <a:r>
              <a:rPr lang="fr-MA" sz="4000" b="1" i="0" u="none" strike="noStrike" baseline="0" dirty="0">
                <a:latin typeface="Sakkal Majalla" panose="02000000000000000000" pitchFamily="2" charset="-78"/>
                <a:cs typeface="Sakkal Majalla" panose="02000000000000000000" pitchFamily="2" charset="-78"/>
              </a:rPr>
              <a:t>Quand l</a:t>
            </a:r>
            <a:r>
              <a:rPr lang="fr-MA" sz="4000" b="1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e besoin est décrit dans un document final.</a:t>
            </a:r>
            <a:r>
              <a:rPr lang="fr-MA" sz="40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br>
              <a:rPr lang="fr-MA" sz="4000" b="1" dirty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40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Ce besoin doit être formulé en termes de </a:t>
            </a:r>
            <a:r>
              <a:rPr lang="fr-MA" sz="4000" b="1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fonctions</a:t>
            </a:r>
            <a:r>
              <a:rPr lang="fr-MA" sz="40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que le système devra </a:t>
            </a:r>
            <a:r>
              <a:rPr lang="fr-MA" sz="4000" b="1" u="sng" dirty="0">
                <a:latin typeface="Sakkal Majalla" panose="02000000000000000000" pitchFamily="2" charset="-78"/>
                <a:cs typeface="Sakkal Majalla" panose="02000000000000000000" pitchFamily="2" charset="-78"/>
              </a:rPr>
              <a:t>accomplir</a:t>
            </a:r>
            <a:r>
              <a:rPr lang="fr-MA" sz="40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pour lui.</a:t>
            </a:r>
            <a:br>
              <a:rPr lang="fr-MA" sz="4000" b="1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br>
              <a:rPr lang="fr-MA" sz="4000" b="1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4000" b="1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On le nomme aussi :</a:t>
            </a:r>
            <a:br>
              <a:rPr lang="fr-MA" sz="4000" b="1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4000" b="1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- </a:t>
            </a:r>
            <a:r>
              <a:rPr lang="fr-MA" sz="4000" b="1" i="0" u="none" strike="noStrike" baseline="0" dirty="0">
                <a:latin typeface="Sakkal Majalla" panose="02000000000000000000" pitchFamily="2" charset="-78"/>
                <a:cs typeface="Sakkal Majalla" panose="02000000000000000000" pitchFamily="2" charset="-78"/>
              </a:rPr>
              <a:t>cahier des charges client</a:t>
            </a:r>
            <a:br>
              <a:rPr lang="fr-MA" sz="4000" b="1" i="0" u="none" strike="noStrike" baseline="0" dirty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4000" b="1" i="0" u="none" strike="noStrike" baseline="0" dirty="0">
                <a:latin typeface="Sakkal Majalla" panose="02000000000000000000" pitchFamily="2" charset="-78"/>
                <a:cs typeface="Sakkal Majalla" panose="02000000000000000000" pitchFamily="2" charset="-78"/>
              </a:rPr>
              <a:t>- cahier des charges utilisateur </a:t>
            </a:r>
            <a:br>
              <a:rPr lang="fr-MA" sz="4000" b="1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4000" b="1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- contrat </a:t>
            </a:r>
            <a:br>
              <a:rPr lang="fr-MA" sz="4000" b="1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4000" b="1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-</a:t>
            </a:r>
            <a:r>
              <a:rPr lang="fr-MA" sz="4000" b="1" i="0" u="none" strike="noStrike" baseline="0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 convention </a:t>
            </a:r>
            <a:br>
              <a:rPr lang="fr-MA" sz="4000" b="1" dirty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br>
              <a:rPr lang="fr-MA" sz="4000" b="1" dirty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endParaRPr lang="fr-MA" sz="40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BD97EC8-5BD6-839F-5D59-35BA27012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587" y="2284159"/>
            <a:ext cx="6773994" cy="426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9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89FCE-E179-847B-81ED-436D0E63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3251"/>
            <a:ext cx="10912642" cy="6147970"/>
          </a:xfrm>
        </p:spPr>
        <p:txBody>
          <a:bodyPr>
            <a:normAutofit fontScale="90000"/>
          </a:bodyPr>
          <a:lstStyle/>
          <a:p>
            <a:pPr algn="l"/>
            <a:r>
              <a:rPr lang="fr-FR" sz="3600" b="1" u="sng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Les 4 étapes de cahier de charge</a:t>
            </a:r>
            <a:r>
              <a:rPr lang="fr-FR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:</a:t>
            </a:r>
            <a:br>
              <a:rPr lang="fr-FR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FR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 1- Expliquer l’</a:t>
            </a:r>
            <a:r>
              <a:rPr lang="fr-FR" sz="36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éxistance</a:t>
            </a:r>
            <a:r>
              <a:rPr lang="fr-FR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du projet et ses objectifs et qui le pilote</a:t>
            </a:r>
            <a:br>
              <a:rPr lang="fr-FR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FR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 2- P</a:t>
            </a:r>
            <a:r>
              <a:rPr lang="fr-M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résenter les besoins fonctionnels, techniques et organisationnels</a:t>
            </a:r>
            <a:br>
              <a:rPr lang="fr-M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	ainsi que les contraintes et les exigences.</a:t>
            </a:r>
            <a:br>
              <a:rPr lang="fr-M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 3- Lister les prestations et les contraintes</a:t>
            </a:r>
            <a:br>
              <a:rPr lang="fr-M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 4- Définir le cadre de la réponse</a:t>
            </a:r>
            <a:br>
              <a:rPr lang="fr-M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br>
              <a:rPr lang="fr-M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FR" sz="3600" b="1" u="sng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Ce qu’il faut éviter dans un cahier de charge </a:t>
            </a:r>
            <a:r>
              <a:rPr lang="fr-FR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:</a:t>
            </a:r>
            <a:br>
              <a:rPr lang="fr-FR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FR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 1- Les mots ambigus: rapidement, ancien, nouveau</a:t>
            </a:r>
            <a:br>
              <a:rPr lang="fr-FR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FR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 2- Ne pas utiliser </a:t>
            </a:r>
            <a:r>
              <a:rPr lang="fr-FR" sz="3600" b="1" u="sng" dirty="0">
                <a:latin typeface="Sakkal Majalla" panose="02000000000000000000" pitchFamily="2" charset="-78"/>
                <a:cs typeface="Sakkal Majalla" panose="02000000000000000000" pitchFamily="2" charset="-78"/>
              </a:rPr>
              <a:t>minimum</a:t>
            </a:r>
            <a:r>
              <a:rPr lang="fr-FR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et </a:t>
            </a:r>
            <a:r>
              <a:rPr lang="fr-FR" sz="3600" b="1" u="sng" dirty="0">
                <a:latin typeface="Sakkal Majalla" panose="02000000000000000000" pitchFamily="2" charset="-78"/>
                <a:cs typeface="Sakkal Majalla" panose="02000000000000000000" pitchFamily="2" charset="-78"/>
              </a:rPr>
              <a:t>maximum</a:t>
            </a:r>
            <a:r>
              <a:rPr lang="fr-FR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mais « </a:t>
            </a:r>
            <a:r>
              <a:rPr lang="fr-FR" sz="3600" b="1" u="sng" dirty="0">
                <a:latin typeface="Sakkal Majalla" panose="02000000000000000000" pitchFamily="2" charset="-78"/>
                <a:cs typeface="Sakkal Majalla" panose="02000000000000000000" pitchFamily="2" charset="-78"/>
              </a:rPr>
              <a:t>pas supérieur à »</a:t>
            </a:r>
            <a:r>
              <a:rPr lang="fr-FR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et  	« </a:t>
            </a:r>
            <a:r>
              <a:rPr lang="fr-FR" sz="3600" b="1" u="sng" dirty="0">
                <a:latin typeface="Sakkal Majalla" panose="02000000000000000000" pitchFamily="2" charset="-78"/>
                <a:cs typeface="Sakkal Majalla" panose="02000000000000000000" pitchFamily="2" charset="-78"/>
              </a:rPr>
              <a:t>pas inférieur à »</a:t>
            </a:r>
            <a:r>
              <a:rPr lang="fr-FR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 </a:t>
            </a:r>
            <a:br>
              <a:rPr lang="fr-FR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 3- </a:t>
            </a:r>
            <a:r>
              <a:rPr lang="fr-FR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Eviter les redondances </a:t>
            </a:r>
            <a:br>
              <a:rPr lang="fr-M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M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 4- </a:t>
            </a:r>
            <a:r>
              <a:rPr lang="fr-FR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Les expressions trop </a:t>
            </a:r>
            <a:r>
              <a:rPr lang="fr-FR" sz="36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réstrictives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42736928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585</Words>
  <Application>Microsoft Office PowerPoint</Application>
  <PresentationFormat>Grand écran</PresentationFormat>
  <Paragraphs>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Sakkal Majalla</vt:lpstr>
      <vt:lpstr>Wingdings</vt:lpstr>
      <vt:lpstr>Thème Office</vt:lpstr>
      <vt:lpstr>Présentation PowerPoint</vt:lpstr>
      <vt:lpstr>Présentation PowerPoint</vt:lpstr>
      <vt:lpstr>Projet informatique: Ensemble d’actions mises en œuvre, afin de produire les résultats et fournitures définies en réponse aux objectifs clairement définis.   dans des délais fixés (date début et date de fin)  mobilisant des ressources humaines et matérielles  possédant un coût prévisionnel et des gains espérés  Caractéristique du projet ----&gt;  Livrables  On parle parfois d’artefact, comme quelque chose qu’il est nécessaire de produire, sans que ce soit un livrable. </vt:lpstr>
      <vt:lpstr>Acteurs d’un projet:  La maîtrise d’ouvrage: MOA   Entité responsable de l’expression du besoin   Souvent non informatique   besoin réel /budget  La maîtrise d’oeuvre: MOE   Entité responsable de la concrétisation de l’idée en outil informatique    pas de connaissance fonctionnel   Bon choix techniques, adéquation avec les besoins performances  Les intervenants:     Les utilisateurs      -----&gt;   L’analyse   Le chef du projet        ------&gt;  Programmeur   L’expert     -------&gt;        L’administration de donnée  / Responsable qualité </vt:lpstr>
      <vt:lpstr>L’étude  de faisabilité porte sur la vrai semblance technique, financière, la disponibilité de moyens pour le projet. Dénomination : étude préliminaire, préalable, d’opportunité, pré-étude. But: Déterminer sa faisabilité:  Va-t-on gagner qlq chose?  A -t-on les moyens de faire le projet? (personnel, machines,  compétences..)  A-t-on l’argent pour le faire?</vt:lpstr>
      <vt:lpstr>Faisabilité économique:      ----&gt;    Analyse du rapport Coût/Bénéfice: Cette analyse est souvent le moyen d’obtenir le feu vert de la direction.  Bénéfices mesurables (en DH)  Bénéfices non mesurables  - meilleure conception  - meilleures décisions marketing  - Satisfaction accrue du client Estimation L’estimation d’un projet informatique comprend quatre étapes: 1) Estimer la taille du produit à développer. 2) Estimer la charge en mois hommes ou  en jours hommes 3) Construire le calendrier du planning 4) Estimer le coût du projet en monnaie locale</vt:lpstr>
      <vt:lpstr> </vt:lpstr>
      <vt:lpstr>Le cahier des charges  (CDC): Quand le besoin est décrit dans un document final.  Ce besoin doit être formulé en termes de fonctions que le système devra accomplir pour lui.  On le nomme aussi : - cahier des charges client - cahier des charges utilisateur  - contrat  - convention   </vt:lpstr>
      <vt:lpstr>Les 4 étapes de cahier de charge:   1- Expliquer l’éxistance du projet et ses objectifs et qui le pilote   2- Présenter les besoins fonctionnels, techniques et organisationnels   ainsi que les contraintes et les exigences.   3- Lister les prestations et les contraintes   4- Définir le cadre de la réponse  Ce qu’il faut éviter dans un cahier de charge :   1- Les mots ambigus: rapidement, ancien, nouveau   2- Ne pas utiliser minimum et maximum mais « pas supérieur à » et   « pas inférieur à »    3- Eviter les redondances    4- Les expressions trop réstrictives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AZIZA Beloued</dc:creator>
  <cp:lastModifiedBy>AZIZA Beloued</cp:lastModifiedBy>
  <cp:revision>4</cp:revision>
  <dcterms:created xsi:type="dcterms:W3CDTF">2022-05-25T10:41:36Z</dcterms:created>
  <dcterms:modified xsi:type="dcterms:W3CDTF">2022-05-30T21:59:14Z</dcterms:modified>
</cp:coreProperties>
</file>